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69" r:id="rId2"/>
    <p:sldId id="2218" r:id="rId3"/>
    <p:sldId id="2303" r:id="rId4"/>
    <p:sldId id="2242" r:id="rId5"/>
    <p:sldId id="2300" r:id="rId6"/>
    <p:sldId id="2281" r:id="rId7"/>
    <p:sldId id="292" r:id="rId8"/>
    <p:sldId id="2301" r:id="rId9"/>
    <p:sldId id="2228" r:id="rId10"/>
    <p:sldId id="2248" r:id="rId11"/>
    <p:sldId id="2294" r:id="rId12"/>
    <p:sldId id="2295" r:id="rId13"/>
    <p:sldId id="2296" r:id="rId14"/>
    <p:sldId id="2247" r:id="rId15"/>
    <p:sldId id="2298" r:id="rId16"/>
    <p:sldId id="2299" r:id="rId17"/>
    <p:sldId id="2302" r:id="rId18"/>
    <p:sldId id="2282" r:id="rId19"/>
    <p:sldId id="2264" r:id="rId20"/>
    <p:sldId id="2240" r:id="rId21"/>
    <p:sldId id="287" r:id="rId22"/>
    <p:sldId id="2230" r:id="rId23"/>
    <p:sldId id="2284" r:id="rId24"/>
    <p:sldId id="2267" r:id="rId25"/>
    <p:sldId id="2243" r:id="rId26"/>
    <p:sldId id="2237" r:id="rId27"/>
    <p:sldId id="294" r:id="rId28"/>
    <p:sldId id="2231" r:id="rId29"/>
    <p:sldId id="2229" r:id="rId30"/>
    <p:sldId id="2241" r:id="rId31"/>
    <p:sldId id="2234" r:id="rId32"/>
    <p:sldId id="2256" r:id="rId33"/>
    <p:sldId id="2261" r:id="rId34"/>
    <p:sldId id="2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DFF"/>
    <a:srgbClr val="EE5D30"/>
    <a:srgbClr val="EF5C30"/>
    <a:srgbClr val="869D99"/>
    <a:srgbClr val="3E5467"/>
    <a:srgbClr val="DB5461"/>
    <a:srgbClr val="686963"/>
    <a:srgbClr val="FF7DFF"/>
    <a:srgbClr val="BD58B1"/>
    <a:srgbClr val="3D54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7" autoAdjust="0"/>
    <p:restoredTop sz="87546" autoAdjust="0"/>
  </p:normalViewPr>
  <p:slideViewPr>
    <p:cSldViewPr snapToGrid="0">
      <p:cViewPr>
        <p:scale>
          <a:sx n="132" d="100"/>
          <a:sy n="132" d="100"/>
        </p:scale>
        <p:origin x="248" y="200"/>
      </p:cViewPr>
      <p:guideLst>
        <p:guide orient="horz" pos="2160"/>
        <p:guide pos="384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80" d="100"/>
        <a:sy n="80" d="100"/>
      </p:scale>
      <p:origin x="0" y="0"/>
    </p:cViewPr>
  </p:sorterViewPr>
  <p:notesViewPr>
    <p:cSldViewPr snapToGrid="0">
      <p:cViewPr varScale="1">
        <p:scale>
          <a:sx n="86" d="100"/>
          <a:sy n="86" d="100"/>
        </p:scale>
        <p:origin x="3219"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B90997-DD04-4FB4-F0D4-22437A0BF2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056857C6-4DE7-8716-7506-8FB134AF44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9B217A-033B-475E-BB87-76DF8383E80A}" type="datetimeFigureOut">
              <a:rPr lang="en-AU" smtClean="0"/>
              <a:t>3/11/2025</a:t>
            </a:fld>
            <a:endParaRPr lang="en-AU"/>
          </a:p>
        </p:txBody>
      </p:sp>
      <p:sp>
        <p:nvSpPr>
          <p:cNvPr id="4" name="Footer Placeholder 3">
            <a:extLst>
              <a:ext uri="{FF2B5EF4-FFF2-40B4-BE49-F238E27FC236}">
                <a16:creationId xmlns:a16="http://schemas.microsoft.com/office/drawing/2014/main" id="{50CD964C-0C14-6DEE-1F05-C16C349724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456D214B-A367-CA4F-DCD6-B284978FC5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4D9D4E-30F8-4515-B80B-36220593C7E7}" type="slidenum">
              <a:rPr lang="en-AU" smtClean="0"/>
              <a:t>‹#›</a:t>
            </a:fld>
            <a:endParaRPr lang="en-AU"/>
          </a:p>
        </p:txBody>
      </p:sp>
    </p:spTree>
    <p:extLst>
      <p:ext uri="{BB962C8B-B14F-4D97-AF65-F5344CB8AC3E}">
        <p14:creationId xmlns:p14="http://schemas.microsoft.com/office/powerpoint/2010/main" val="1285817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3402E-75BD-4BBE-8C3A-433DD2633047}" type="datetimeFigureOut">
              <a:rPr lang="en-AU" smtClean="0"/>
              <a:t>3/11/2025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28CDD-6143-46E6-9B6F-14EB10090E64}" type="slidenum">
              <a:rPr lang="en-AU" smtClean="0"/>
              <a:t>‹#›</a:t>
            </a:fld>
            <a:endParaRPr lang="en-AU"/>
          </a:p>
        </p:txBody>
      </p:sp>
    </p:spTree>
    <p:extLst>
      <p:ext uri="{BB962C8B-B14F-4D97-AF65-F5344CB8AC3E}">
        <p14:creationId xmlns:p14="http://schemas.microsoft.com/office/powerpoint/2010/main" val="353540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PhD student, working on trapped ions at the quantum control Lab @ </a:t>
            </a:r>
            <a:r>
              <a:rPr lang="en-AU" dirty="0" err="1"/>
              <a:t>USyd</a:t>
            </a:r>
            <a:r>
              <a:rPr lang="en-AU" dirty="0"/>
              <a:t> </a:t>
            </a:r>
          </a:p>
          <a:p>
            <a:endParaRPr lang="en-AU" dirty="0"/>
          </a:p>
          <a:p>
            <a:r>
              <a:rPr lang="en-AU" dirty="0"/>
              <a:t>I'll be talking about work published in PRL </a:t>
            </a:r>
          </a:p>
          <a:p>
            <a:endParaRPr lang="en-AU" dirty="0"/>
          </a:p>
          <a:p>
            <a:r>
              <a:rPr lang="en-AU" dirty="0"/>
              <a:t>where we show using a new state preparation protocol the preparation of a wide range of bosonic logical states in the mechanical motion of a trapped ion. </a:t>
            </a:r>
          </a:p>
          <a:p>
            <a:endParaRPr lang="en-AU" dirty="0"/>
          </a:p>
          <a:p>
            <a:r>
              <a:rPr lang="en-AU" dirty="0"/>
              <a:t>As we'll see later, these states are useful in performing hardware efficient error correction</a:t>
            </a:r>
          </a:p>
          <a:p>
            <a:endParaRPr lang="en-AU" dirty="0"/>
          </a:p>
          <a:p>
            <a:r>
              <a:rPr lang="en-AU" dirty="0"/>
              <a:t>Then discuss some follow up work put on the </a:t>
            </a:r>
            <a:r>
              <a:rPr lang="en-AU" dirty="0" err="1"/>
              <a:t>arxiv</a:t>
            </a:r>
            <a:r>
              <a:rPr lang="en-AU" dirty="0"/>
              <a:t> recently, on the first demonstration of a universal gate set for the GKP code, which is a bosonic error correction code that is the focus of this talk. </a:t>
            </a:r>
          </a:p>
          <a:p>
            <a:endParaRPr lang="en-AU" dirty="0"/>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1</a:t>
            </a:fld>
            <a:endParaRPr lang="en-AU"/>
          </a:p>
        </p:txBody>
      </p:sp>
    </p:spTree>
    <p:extLst>
      <p:ext uri="{BB962C8B-B14F-4D97-AF65-F5344CB8AC3E}">
        <p14:creationId xmlns:p14="http://schemas.microsoft.com/office/powerpoint/2010/main" val="3570911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show experimental results for GKP state preparation</a:t>
            </a:r>
          </a:p>
          <a:p>
            <a:endParaRPr lang="en-AU" dirty="0"/>
          </a:p>
          <a:p>
            <a:r>
              <a:rPr lang="en-AU" dirty="0"/>
              <a:t>we have the theoretical and experimental characteristic functions on the top and bottom respectively </a:t>
            </a:r>
          </a:p>
          <a:p>
            <a:endParaRPr lang="en-AU" dirty="0"/>
          </a:p>
          <a:p>
            <a:r>
              <a:rPr lang="en-AU" dirty="0"/>
              <a:t>Using the retrieved density matrix, we compute fidelities and achieved </a:t>
            </a:r>
            <a:r>
              <a:rPr lang="en-AU" dirty="0" err="1"/>
              <a:t>squeezeing</a:t>
            </a:r>
            <a:r>
              <a:rPr lang="en-AU" dirty="0"/>
              <a:t>, which matches the target squeezing</a:t>
            </a:r>
          </a:p>
          <a:p>
            <a:endParaRPr lang="en-AU" dirty="0"/>
          </a:p>
          <a:p>
            <a:r>
              <a:rPr lang="en-AU" dirty="0"/>
              <a:t>We then target a highly squeezed 12.2 dB </a:t>
            </a:r>
            <a:r>
              <a:rPr lang="en-AU" dirty="0" err="1"/>
              <a:t>gkp</a:t>
            </a:r>
            <a:r>
              <a:rPr lang="en-AU" dirty="0"/>
              <a:t> state, the context being that 10 dB of squeezing is the threshold for fault tolerant qc with </a:t>
            </a:r>
            <a:r>
              <a:rPr lang="en-AU" dirty="0" err="1"/>
              <a:t>gkp</a:t>
            </a:r>
            <a:r>
              <a:rPr lang="en-AU" dirty="0"/>
              <a:t> codes </a:t>
            </a:r>
          </a:p>
          <a:p>
            <a:endParaRPr lang="en-AU" dirty="0"/>
          </a:p>
          <a:p>
            <a:r>
              <a:rPr lang="en-AU" dirty="0"/>
              <a:t>logical fidelity is a useful metric which corresponds to the average fidelity of your GKP state after an ideal round of GKP error correction.</a:t>
            </a:r>
          </a:p>
          <a:p>
            <a:r>
              <a:rPr lang="en-AU" dirty="0"/>
              <a:t> </a:t>
            </a:r>
          </a:p>
          <a:p>
            <a:r>
              <a:rPr lang="en-AU" dirty="0"/>
              <a:t>The circular smearing on the highly squeezed </a:t>
            </a:r>
            <a:r>
              <a:rPr lang="en-AU" dirty="0" err="1"/>
              <a:t>gkp</a:t>
            </a:r>
            <a:r>
              <a:rPr lang="en-AU" dirty="0"/>
              <a:t> state comes from dephasing </a:t>
            </a:r>
          </a:p>
          <a:p>
            <a:endParaRPr lang="en-AU" dirty="0"/>
          </a:p>
        </p:txBody>
      </p:sp>
      <p:sp>
        <p:nvSpPr>
          <p:cNvPr id="4" name="Slide Number Placeholder 3"/>
          <p:cNvSpPr>
            <a:spLocks noGrp="1"/>
          </p:cNvSpPr>
          <p:nvPr>
            <p:ph type="sldNum" sz="quarter" idx="5"/>
          </p:nvPr>
        </p:nvSpPr>
        <p:spPr/>
        <p:txBody>
          <a:bodyPr/>
          <a:lstStyle/>
          <a:p>
            <a:fld id="{28F7FBDB-07BA-4488-82CB-412ECD3EAE63}" type="slidenum">
              <a:rPr lang="en-AU" smtClean="0"/>
              <a:t>10</a:t>
            </a:fld>
            <a:endParaRPr lang="en-AU"/>
          </a:p>
        </p:txBody>
      </p:sp>
    </p:spTree>
    <p:extLst>
      <p:ext uri="{BB962C8B-B14F-4D97-AF65-F5344CB8AC3E}">
        <p14:creationId xmlns:p14="http://schemas.microsoft.com/office/powerpoint/2010/main" val="207976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show experimental results for squeezed state and GKP state preparation</a:t>
            </a:r>
          </a:p>
          <a:p>
            <a:endParaRPr lang="en-AU" dirty="0"/>
          </a:p>
          <a:p>
            <a:r>
              <a:rPr lang="en-AU" dirty="0"/>
              <a:t>we have the experimental and theoretical characteristic functions on the left and right respectively </a:t>
            </a:r>
          </a:p>
          <a:p>
            <a:endParaRPr lang="en-AU" dirty="0"/>
          </a:p>
          <a:p>
            <a:r>
              <a:rPr lang="en-AU" dirty="0"/>
              <a:t>Using the retrieved density matrix, we compute fidelities and achieved </a:t>
            </a:r>
            <a:r>
              <a:rPr lang="en-AU" dirty="0" err="1"/>
              <a:t>squeezeing</a:t>
            </a:r>
            <a:r>
              <a:rPr lang="en-AU" dirty="0"/>
              <a:t>, which matches the target squeezing</a:t>
            </a:r>
          </a:p>
          <a:p>
            <a:endParaRPr lang="en-AU" dirty="0"/>
          </a:p>
          <a:p>
            <a:r>
              <a:rPr lang="en-AU" dirty="0"/>
              <a:t>We then target a highly squeezed 12.2 dB </a:t>
            </a:r>
            <a:r>
              <a:rPr lang="en-AU" dirty="0" err="1"/>
              <a:t>gkp</a:t>
            </a:r>
            <a:r>
              <a:rPr lang="en-AU" dirty="0"/>
              <a:t> state, the context being that 10 dB of squeezing is the threshold for fault tolerant qc with </a:t>
            </a:r>
            <a:r>
              <a:rPr lang="en-AU" dirty="0" err="1"/>
              <a:t>gkp</a:t>
            </a:r>
            <a:r>
              <a:rPr lang="en-AU" dirty="0"/>
              <a:t> codes </a:t>
            </a:r>
          </a:p>
          <a:p>
            <a:endParaRPr lang="en-AU" dirty="0"/>
          </a:p>
          <a:p>
            <a:r>
              <a:rPr lang="en-AU" dirty="0"/>
              <a:t>logical fidelity is a useful metric which corresponds to the average fidelity of your GKP state after an ideal round of GKP error correction.</a:t>
            </a:r>
          </a:p>
          <a:p>
            <a:r>
              <a:rPr lang="en-AU" dirty="0"/>
              <a:t> </a:t>
            </a:r>
          </a:p>
          <a:p>
            <a:r>
              <a:rPr lang="en-AU" dirty="0"/>
              <a:t>The circular smearing on the highly squeezed </a:t>
            </a:r>
            <a:r>
              <a:rPr lang="en-AU" dirty="0" err="1"/>
              <a:t>gkp</a:t>
            </a:r>
            <a:r>
              <a:rPr lang="en-AU" dirty="0"/>
              <a:t> state comes from dephasing </a:t>
            </a:r>
          </a:p>
        </p:txBody>
      </p:sp>
      <p:sp>
        <p:nvSpPr>
          <p:cNvPr id="4" name="Slide Number Placeholder 3"/>
          <p:cNvSpPr>
            <a:spLocks noGrp="1"/>
          </p:cNvSpPr>
          <p:nvPr>
            <p:ph type="sldNum" sz="quarter" idx="5"/>
          </p:nvPr>
        </p:nvSpPr>
        <p:spPr/>
        <p:txBody>
          <a:bodyPr/>
          <a:lstStyle/>
          <a:p>
            <a:fld id="{28F7FBDB-07BA-4488-82CB-412ECD3EAE63}" type="slidenum">
              <a:rPr lang="en-AU" smtClean="0"/>
              <a:t>11</a:t>
            </a:fld>
            <a:endParaRPr lang="en-AU"/>
          </a:p>
        </p:txBody>
      </p:sp>
    </p:spTree>
    <p:extLst>
      <p:ext uri="{BB962C8B-B14F-4D97-AF65-F5344CB8AC3E}">
        <p14:creationId xmlns:p14="http://schemas.microsoft.com/office/powerpoint/2010/main" val="2333824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show experimental results for squeezed state and GKP state preparation</a:t>
            </a:r>
          </a:p>
          <a:p>
            <a:endParaRPr lang="en-AU" dirty="0"/>
          </a:p>
          <a:p>
            <a:r>
              <a:rPr lang="en-AU" dirty="0"/>
              <a:t>we have the experimental and theoretical characteristic functions on the left and right respectively </a:t>
            </a:r>
          </a:p>
          <a:p>
            <a:endParaRPr lang="en-AU" dirty="0"/>
          </a:p>
          <a:p>
            <a:r>
              <a:rPr lang="en-AU" dirty="0"/>
              <a:t>Using the retrieved density matrix, we compute fidelities and achieved </a:t>
            </a:r>
            <a:r>
              <a:rPr lang="en-AU" dirty="0" err="1"/>
              <a:t>squeezeing</a:t>
            </a:r>
            <a:r>
              <a:rPr lang="en-AU" dirty="0"/>
              <a:t>, which matches the target squeezing</a:t>
            </a:r>
          </a:p>
          <a:p>
            <a:endParaRPr lang="en-AU" dirty="0"/>
          </a:p>
          <a:p>
            <a:r>
              <a:rPr lang="en-AU" dirty="0"/>
              <a:t>We then target a highly squeezed 12.2 dB </a:t>
            </a:r>
            <a:r>
              <a:rPr lang="en-AU" dirty="0" err="1"/>
              <a:t>gkp</a:t>
            </a:r>
            <a:r>
              <a:rPr lang="en-AU" dirty="0"/>
              <a:t> state, the context being that 10 dB of squeezing is the threshold for fault tolerant qc with </a:t>
            </a:r>
            <a:r>
              <a:rPr lang="en-AU" dirty="0" err="1"/>
              <a:t>gkp</a:t>
            </a:r>
            <a:r>
              <a:rPr lang="en-AU" dirty="0"/>
              <a:t> codes </a:t>
            </a:r>
          </a:p>
          <a:p>
            <a:endParaRPr lang="en-AU" dirty="0"/>
          </a:p>
          <a:p>
            <a:r>
              <a:rPr lang="en-AU" dirty="0"/>
              <a:t>logical fidelity is a useful metric which corresponds to the average fidelity of your GKP state after an ideal round of GKP error correction.</a:t>
            </a:r>
          </a:p>
          <a:p>
            <a:r>
              <a:rPr lang="en-AU" dirty="0"/>
              <a:t> </a:t>
            </a:r>
          </a:p>
          <a:p>
            <a:r>
              <a:rPr lang="en-AU" dirty="0"/>
              <a:t>The circular smearing on the highly squeezed </a:t>
            </a:r>
            <a:r>
              <a:rPr lang="en-AU" dirty="0" err="1"/>
              <a:t>gkp</a:t>
            </a:r>
            <a:r>
              <a:rPr lang="en-AU" dirty="0"/>
              <a:t> state comes from dephasing </a:t>
            </a:r>
          </a:p>
        </p:txBody>
      </p:sp>
      <p:sp>
        <p:nvSpPr>
          <p:cNvPr id="4" name="Slide Number Placeholder 3"/>
          <p:cNvSpPr>
            <a:spLocks noGrp="1"/>
          </p:cNvSpPr>
          <p:nvPr>
            <p:ph type="sldNum" sz="quarter" idx="5"/>
          </p:nvPr>
        </p:nvSpPr>
        <p:spPr/>
        <p:txBody>
          <a:bodyPr/>
          <a:lstStyle/>
          <a:p>
            <a:fld id="{28F7FBDB-07BA-4488-82CB-412ECD3EAE63}" type="slidenum">
              <a:rPr lang="en-AU" smtClean="0"/>
              <a:t>12</a:t>
            </a:fld>
            <a:endParaRPr lang="en-AU"/>
          </a:p>
        </p:txBody>
      </p:sp>
    </p:spTree>
    <p:extLst>
      <p:ext uri="{BB962C8B-B14F-4D97-AF65-F5344CB8AC3E}">
        <p14:creationId xmlns:p14="http://schemas.microsoft.com/office/powerpoint/2010/main" val="272999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show experimental results for squeezed state and GKP state preparation</a:t>
            </a:r>
          </a:p>
          <a:p>
            <a:endParaRPr lang="en-AU" dirty="0"/>
          </a:p>
          <a:p>
            <a:r>
              <a:rPr lang="en-AU" dirty="0"/>
              <a:t>we have the experimental and theoretical characteristic functions on the left and right respectively </a:t>
            </a:r>
          </a:p>
          <a:p>
            <a:endParaRPr lang="en-AU" dirty="0"/>
          </a:p>
          <a:p>
            <a:r>
              <a:rPr lang="en-AU" dirty="0"/>
              <a:t>Using the retrieved density matrix, we compute fidelities and achieved </a:t>
            </a:r>
            <a:r>
              <a:rPr lang="en-AU" dirty="0" err="1"/>
              <a:t>squeezeing</a:t>
            </a:r>
            <a:r>
              <a:rPr lang="en-AU" dirty="0"/>
              <a:t>, which matches the target squeezing</a:t>
            </a:r>
          </a:p>
          <a:p>
            <a:endParaRPr lang="en-AU" dirty="0"/>
          </a:p>
          <a:p>
            <a:r>
              <a:rPr lang="en-AU" dirty="0"/>
              <a:t>We then target a highly squeezed 12.2 dB </a:t>
            </a:r>
            <a:r>
              <a:rPr lang="en-AU" dirty="0" err="1"/>
              <a:t>gkp</a:t>
            </a:r>
            <a:r>
              <a:rPr lang="en-AU" dirty="0"/>
              <a:t> state, the context being that 10 dB of squeezing is the threshold for fault tolerant qc with </a:t>
            </a:r>
            <a:r>
              <a:rPr lang="en-AU" dirty="0" err="1"/>
              <a:t>gkp</a:t>
            </a:r>
            <a:r>
              <a:rPr lang="en-AU" dirty="0"/>
              <a:t> codes </a:t>
            </a:r>
          </a:p>
          <a:p>
            <a:endParaRPr lang="en-AU" dirty="0"/>
          </a:p>
          <a:p>
            <a:r>
              <a:rPr lang="en-AU" dirty="0"/>
              <a:t>logical fidelity is a useful metric which corresponds to the average fidelity of your GKP state after an ideal round of GKP error correction.</a:t>
            </a:r>
          </a:p>
          <a:p>
            <a:r>
              <a:rPr lang="en-AU" dirty="0"/>
              <a:t> </a:t>
            </a:r>
          </a:p>
          <a:p>
            <a:r>
              <a:rPr lang="en-AU" dirty="0"/>
              <a:t>The circular smearing on the highly squeezed </a:t>
            </a:r>
            <a:r>
              <a:rPr lang="en-AU" dirty="0" err="1"/>
              <a:t>gkp</a:t>
            </a:r>
            <a:r>
              <a:rPr lang="en-AU" dirty="0"/>
              <a:t> state comes from dephasing </a:t>
            </a:r>
          </a:p>
        </p:txBody>
      </p:sp>
      <p:sp>
        <p:nvSpPr>
          <p:cNvPr id="4" name="Slide Number Placeholder 3"/>
          <p:cNvSpPr>
            <a:spLocks noGrp="1"/>
          </p:cNvSpPr>
          <p:nvPr>
            <p:ph type="sldNum" sz="quarter" idx="5"/>
          </p:nvPr>
        </p:nvSpPr>
        <p:spPr/>
        <p:txBody>
          <a:bodyPr/>
          <a:lstStyle/>
          <a:p>
            <a:fld id="{28F7FBDB-07BA-4488-82CB-412ECD3EAE63}" type="slidenum">
              <a:rPr lang="en-AU" smtClean="0"/>
              <a:t>13</a:t>
            </a:fld>
            <a:endParaRPr lang="en-AU"/>
          </a:p>
        </p:txBody>
      </p:sp>
    </p:spTree>
    <p:extLst>
      <p:ext uri="{BB962C8B-B14F-4D97-AF65-F5344CB8AC3E}">
        <p14:creationId xmlns:p14="http://schemas.microsoft.com/office/powerpoint/2010/main" val="258896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Leads us to binomial state preparation, these states are more resistant to dephasing </a:t>
            </a:r>
          </a:p>
          <a:p>
            <a:endParaRPr lang="en-AU" dirty="0"/>
          </a:p>
          <a:p>
            <a:r>
              <a:rPr lang="en-AU" dirty="0"/>
              <a:t>First we show the logical 0 state of a distance 2 binomial code. Distance 2 meaning that 2 loss or gain errors will mix the code</a:t>
            </a:r>
          </a:p>
          <a:p>
            <a:endParaRPr lang="en-AU" dirty="0"/>
          </a:p>
          <a:p>
            <a:r>
              <a:rPr lang="en-AU" dirty="0"/>
              <a:t> Again we have experimental and theoretical characteristic functions on the top and bottom.</a:t>
            </a:r>
          </a:p>
          <a:p>
            <a:endParaRPr lang="en-AU" dirty="0"/>
          </a:p>
          <a:p>
            <a:r>
              <a:rPr lang="en-AU" dirty="0"/>
              <a:t>These next two are the logical 0 and 1 states of a distance 3 binomial code</a:t>
            </a:r>
          </a:p>
          <a:p>
            <a:endParaRPr lang="en-AU" dirty="0"/>
          </a:p>
          <a:p>
            <a:r>
              <a:rPr lang="en-AU" dirty="0"/>
              <a:t>These distance 3 binomial states are the first realisation in any architecture </a:t>
            </a:r>
          </a:p>
          <a:p>
            <a:endParaRPr lang="en-AU" dirty="0"/>
          </a:p>
          <a:p>
            <a:r>
              <a:rPr lang="en-AU" dirty="0"/>
              <a:t>They take take 3 loss or gain errors to mix the code, and they are also able to correct for a dephasing error. </a:t>
            </a:r>
          </a:p>
          <a:p>
            <a:endParaRPr lang="en-AU" dirty="0"/>
          </a:p>
          <a:p>
            <a:r>
              <a:rPr lang="en-AU" dirty="0"/>
              <a:t>distance 3 error set is {a , a^2 , n}</a:t>
            </a:r>
          </a:p>
          <a:p>
            <a:endParaRPr lang="en-AU" dirty="0"/>
          </a:p>
          <a:p>
            <a:endParaRPr lang="en-AU" dirty="0"/>
          </a:p>
        </p:txBody>
      </p:sp>
      <p:sp>
        <p:nvSpPr>
          <p:cNvPr id="4" name="Slide Number Placeholder 3"/>
          <p:cNvSpPr>
            <a:spLocks noGrp="1"/>
          </p:cNvSpPr>
          <p:nvPr>
            <p:ph type="sldNum" sz="quarter" idx="5"/>
          </p:nvPr>
        </p:nvSpPr>
        <p:spPr/>
        <p:txBody>
          <a:bodyPr/>
          <a:lstStyle/>
          <a:p>
            <a:fld id="{28F7FBDB-07BA-4488-82CB-412ECD3EAE63}" type="slidenum">
              <a:rPr lang="en-AU" smtClean="0"/>
              <a:t>14</a:t>
            </a:fld>
            <a:endParaRPr lang="en-AU"/>
          </a:p>
        </p:txBody>
      </p:sp>
    </p:spTree>
    <p:extLst>
      <p:ext uri="{BB962C8B-B14F-4D97-AF65-F5344CB8AC3E}">
        <p14:creationId xmlns:p14="http://schemas.microsoft.com/office/powerpoint/2010/main" val="413830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Leads us to binomial state preparation, these states are more resistant to dephasing </a:t>
            </a:r>
          </a:p>
          <a:p>
            <a:endParaRPr lang="en-AU" dirty="0"/>
          </a:p>
          <a:p>
            <a:r>
              <a:rPr lang="en-AU" dirty="0"/>
              <a:t>First we show the logical 0 state of a distance 2 binomial code. Distance 2 meaning that 2 loss or gain errors will mix the code</a:t>
            </a:r>
          </a:p>
          <a:p>
            <a:endParaRPr lang="en-AU" dirty="0"/>
          </a:p>
          <a:p>
            <a:r>
              <a:rPr lang="en-AU" dirty="0"/>
              <a:t> Again we have experimental and theoretical characteristic functions on the top and bottom.</a:t>
            </a:r>
          </a:p>
          <a:p>
            <a:endParaRPr lang="en-AU" dirty="0"/>
          </a:p>
          <a:p>
            <a:r>
              <a:rPr lang="en-AU" dirty="0"/>
              <a:t>These next two are the logical 0 and 1 states of a distance 3 binomial code</a:t>
            </a:r>
          </a:p>
          <a:p>
            <a:endParaRPr lang="en-AU" dirty="0"/>
          </a:p>
          <a:p>
            <a:r>
              <a:rPr lang="en-AU" dirty="0"/>
              <a:t>These distance 3 binomial states are the first realisation in any architecture </a:t>
            </a:r>
          </a:p>
          <a:p>
            <a:endParaRPr lang="en-AU" dirty="0"/>
          </a:p>
          <a:p>
            <a:r>
              <a:rPr lang="en-AU" dirty="0"/>
              <a:t>They take take 3 loss or gain errors to mix the code, and they are also able to correct for a dephasing error. </a:t>
            </a:r>
          </a:p>
          <a:p>
            <a:endParaRPr lang="en-AU" dirty="0"/>
          </a:p>
          <a:p>
            <a:r>
              <a:rPr lang="en-AU" dirty="0"/>
              <a:t>distance 3 error set is {a , a^2 , n}</a:t>
            </a:r>
          </a:p>
          <a:p>
            <a:endParaRPr lang="en-AU" dirty="0"/>
          </a:p>
          <a:p>
            <a:endParaRPr lang="en-AU" dirty="0"/>
          </a:p>
        </p:txBody>
      </p:sp>
      <p:sp>
        <p:nvSpPr>
          <p:cNvPr id="4" name="Slide Number Placeholder 3"/>
          <p:cNvSpPr>
            <a:spLocks noGrp="1"/>
          </p:cNvSpPr>
          <p:nvPr>
            <p:ph type="sldNum" sz="quarter" idx="5"/>
          </p:nvPr>
        </p:nvSpPr>
        <p:spPr/>
        <p:txBody>
          <a:bodyPr/>
          <a:lstStyle/>
          <a:p>
            <a:fld id="{28F7FBDB-07BA-4488-82CB-412ECD3EAE63}" type="slidenum">
              <a:rPr lang="en-AU" smtClean="0"/>
              <a:t>15</a:t>
            </a:fld>
            <a:endParaRPr lang="en-AU"/>
          </a:p>
        </p:txBody>
      </p:sp>
    </p:spTree>
    <p:extLst>
      <p:ext uri="{BB962C8B-B14F-4D97-AF65-F5344CB8AC3E}">
        <p14:creationId xmlns:p14="http://schemas.microsoft.com/office/powerpoint/2010/main" val="37107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experimentally demonstrate our noise robust state preparation protocol on binomial states</a:t>
            </a:r>
          </a:p>
          <a:p>
            <a:endParaRPr lang="en-AU" dirty="0"/>
          </a:p>
          <a:p>
            <a:r>
              <a:rPr lang="en-AU" dirty="0"/>
              <a:t>Our largest source of error is dephasing, One large contribution comes from miscalibrations of the motional frequency</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want to compare robust and non robust pulses by looking at how the infidelity of the state changes as a </a:t>
            </a:r>
            <a:r>
              <a:rPr lang="en-AU" dirty="0" err="1"/>
              <a:t>functin</a:t>
            </a:r>
            <a:r>
              <a:rPr lang="en-AU" dirty="0"/>
              <a:t> of the error in the motional mode frequency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AU" dirty="0"/>
              <a:t>We can look at this is simulations: </a:t>
            </a:r>
          </a:p>
          <a:p>
            <a:endParaRPr lang="en-AU" dirty="0"/>
          </a:p>
          <a:p>
            <a:r>
              <a:rPr lang="en-AU" dirty="0"/>
              <a:t>Here we are watching the time evolution of the robust pulses subject to constant dephasing noise - corresponding to fractional </a:t>
            </a:r>
            <a:r>
              <a:rPr lang="en-AU" dirty="0" err="1"/>
              <a:t>detunings</a:t>
            </a:r>
            <a:r>
              <a:rPr lang="en-AU" dirty="0"/>
              <a:t> pointed at by arrows on the plot</a:t>
            </a:r>
          </a:p>
          <a:p>
            <a:endParaRPr lang="en-AU" dirty="0"/>
          </a:p>
          <a:p>
            <a:r>
              <a:rPr lang="en-AU" dirty="0"/>
              <a:t>Even though the states take different paths as a consequence of the noise, they both become a low error binomial state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16</a:t>
            </a:fld>
            <a:endParaRPr lang="en-AU"/>
          </a:p>
        </p:txBody>
      </p:sp>
    </p:spTree>
    <p:extLst>
      <p:ext uri="{BB962C8B-B14F-4D97-AF65-F5344CB8AC3E}">
        <p14:creationId xmlns:p14="http://schemas.microsoft.com/office/powerpoint/2010/main" val="151077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experimentally demonstrate our noise robust state preparation protocol on binomial states</a:t>
            </a:r>
          </a:p>
          <a:p>
            <a:endParaRPr lang="en-AU" dirty="0"/>
          </a:p>
          <a:p>
            <a:r>
              <a:rPr lang="en-AU" dirty="0"/>
              <a:t>Our largest source of error is dephasing, One large contribution comes from miscalibrations of the motional frequency</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want to compare robust and non robust pulses by looking at how the infidelity of the state changes as a </a:t>
            </a:r>
            <a:r>
              <a:rPr lang="en-AU" dirty="0" err="1"/>
              <a:t>functin</a:t>
            </a:r>
            <a:r>
              <a:rPr lang="en-AU" dirty="0"/>
              <a:t> of the error in the motional mode frequency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AU" dirty="0"/>
              <a:t>We can look at this is simulations: </a:t>
            </a:r>
          </a:p>
          <a:p>
            <a:endParaRPr lang="en-AU" dirty="0"/>
          </a:p>
          <a:p>
            <a:r>
              <a:rPr lang="en-AU" dirty="0"/>
              <a:t>Here we are watching the time evolution of the robust pulses subject to constant dephasing noise - corresponding to fractional </a:t>
            </a:r>
            <a:r>
              <a:rPr lang="en-AU" dirty="0" err="1"/>
              <a:t>detunings</a:t>
            </a:r>
            <a:r>
              <a:rPr lang="en-AU" dirty="0"/>
              <a:t> pointed at by arrows on the plot</a:t>
            </a:r>
          </a:p>
          <a:p>
            <a:endParaRPr lang="en-AU" dirty="0"/>
          </a:p>
          <a:p>
            <a:r>
              <a:rPr lang="en-AU" dirty="0"/>
              <a:t>Even though the states take different paths as a consequence of the noise, they both become a low error binomial state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17</a:t>
            </a:fld>
            <a:endParaRPr lang="en-AU"/>
          </a:p>
        </p:txBody>
      </p:sp>
    </p:spTree>
    <p:extLst>
      <p:ext uri="{BB962C8B-B14F-4D97-AF65-F5344CB8AC3E}">
        <p14:creationId xmlns:p14="http://schemas.microsoft.com/office/powerpoint/2010/main" val="1949080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18</a:t>
            </a:fld>
            <a:endParaRPr lang="en-AU"/>
          </a:p>
        </p:txBody>
      </p:sp>
    </p:spTree>
    <p:extLst>
      <p:ext uri="{BB962C8B-B14F-4D97-AF65-F5344CB8AC3E}">
        <p14:creationId xmlns:p14="http://schemas.microsoft.com/office/powerpoint/2010/main" val="325725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While there has been progress in preparing GKP codes and performing error correction, a universal gate set for the GKP code hasn't been demonstrated yet. </a:t>
            </a:r>
          </a:p>
          <a:p>
            <a:endParaRPr lang="en-AU" dirty="0"/>
          </a:p>
          <a:p>
            <a:r>
              <a:rPr lang="en-AU" dirty="0"/>
              <a:t>While some operations are nice, In general logical operations are not trivial</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particular, two qubit operations require interactions between two well-controlled harmonic oscillators in order to implement operations that entangle both oscillators. </a:t>
            </a:r>
          </a:p>
          <a:p>
            <a:endParaRPr lang="en-AU" dirty="0"/>
          </a:p>
          <a:p>
            <a:r>
              <a:rPr lang="en-AU" dirty="0"/>
              <a:t>To implement a universal set of gates, we use optimal control techniques developed for the state prep, but here we optimise unitary operators for gates. For the single qubit gates, this is a relatively straightforward extension. But </a:t>
            </a:r>
            <a:r>
              <a:rPr lang="en-AU" dirty="0" err="1"/>
              <a:t>gor</a:t>
            </a:r>
            <a:r>
              <a:rPr lang="en-AU" dirty="0"/>
              <a:t> the two-qubit gate we need to encode GKP states in two modes of the ion's motion, making it a tough experiment. </a:t>
            </a:r>
          </a:p>
          <a:p>
            <a:endParaRPr lang="en-AU" dirty="0"/>
          </a:p>
          <a:p>
            <a:r>
              <a:rPr lang="en-AU" dirty="0"/>
              <a:t>But we did it, I'm skipping lots of details, but here we show chi matrices, which is the experimental data that characterises the logical operations we have implemented. </a:t>
            </a:r>
          </a:p>
        </p:txBody>
      </p:sp>
      <p:sp>
        <p:nvSpPr>
          <p:cNvPr id="4" name="Slide Number Placeholder 3"/>
          <p:cNvSpPr>
            <a:spLocks noGrp="1"/>
          </p:cNvSpPr>
          <p:nvPr>
            <p:ph type="sldNum" sz="quarter" idx="5"/>
          </p:nvPr>
        </p:nvSpPr>
        <p:spPr/>
        <p:txBody>
          <a:bodyPr/>
          <a:lstStyle/>
          <a:p>
            <a:fld id="{28F7FBDB-07BA-4488-82CB-412ECD3EAE63}" type="slidenum">
              <a:rPr lang="en-AU" smtClean="0"/>
              <a:t>19</a:t>
            </a:fld>
            <a:endParaRPr lang="en-AU"/>
          </a:p>
        </p:txBody>
      </p:sp>
    </p:spTree>
    <p:extLst>
      <p:ext uri="{BB962C8B-B14F-4D97-AF65-F5344CB8AC3E}">
        <p14:creationId xmlns:p14="http://schemas.microsoft.com/office/powerpoint/2010/main" val="401033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recent experiments, there have been two strategies to encoding a logical qubit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One way is a qubit </a:t>
            </a:r>
            <a:r>
              <a:rPr lang="en-AU" dirty="0" err="1"/>
              <a:t>encodding</a:t>
            </a:r>
            <a:r>
              <a:rPr lang="en-AU" dirty="0"/>
              <a:t> where, logical states are encoded in highly entangles states between physical qubits. Here I'm showing an illustrative example of what these codes can look like. They're complicated, we have qubits at black dots and </a:t>
            </a:r>
            <a:r>
              <a:rPr lang="en-AU" dirty="0" err="1"/>
              <a:t>theyre</a:t>
            </a:r>
            <a:r>
              <a:rPr lang="en-AU" dirty="0"/>
              <a:t> all connected by error check operations which are the blue and red squares. These error checks are expensive 2 qubit operations and we also need good control over all of the physical qubits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contrast, the harmonic oscillator allows us to redundantly encode a 2-level system in an infinite dimensional </a:t>
            </a:r>
            <a:r>
              <a:rPr lang="en-AU" dirty="0" err="1"/>
              <a:t>hilbert</a:t>
            </a:r>
            <a:r>
              <a:rPr lang="en-AU" dirty="0"/>
              <a:t> space. And using this redundancy, we can perform bosonic QEC on the encoded qubit.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Our two logical states are made up of some </a:t>
            </a:r>
            <a:r>
              <a:rPr lang="en-AU" dirty="0" err="1"/>
              <a:t>fock</a:t>
            </a:r>
            <a:r>
              <a:rPr lang="en-AU" dirty="0"/>
              <a:t> states and we are exchanging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AU" dirty="0"/>
              <a:t>Our logical qubit is made up of a single trapped ion - by doing the encoding in the mechanical motion and using the qubit for readout.</a:t>
            </a:r>
          </a:p>
          <a:p>
            <a:endParaRPr lang="en-AU" dirty="0"/>
          </a:p>
          <a:p>
            <a:r>
              <a:rPr lang="en-AU" dirty="0"/>
              <a:t>- actually do resource stuff to show </a:t>
            </a:r>
          </a:p>
        </p:txBody>
      </p:sp>
      <p:sp>
        <p:nvSpPr>
          <p:cNvPr id="4" name="Slide Number Placeholder 3"/>
          <p:cNvSpPr>
            <a:spLocks noGrp="1"/>
          </p:cNvSpPr>
          <p:nvPr>
            <p:ph type="sldNum" sz="quarter" idx="5"/>
          </p:nvPr>
        </p:nvSpPr>
        <p:spPr/>
        <p:txBody>
          <a:bodyPr/>
          <a:lstStyle/>
          <a:p>
            <a:fld id="{D0328CDD-6143-46E6-9B6F-14EB10090E64}" type="slidenum">
              <a:rPr lang="en-AU" smtClean="0"/>
              <a:t>2</a:t>
            </a:fld>
            <a:endParaRPr lang="en-AU"/>
          </a:p>
        </p:txBody>
      </p:sp>
    </p:spTree>
    <p:extLst>
      <p:ext uri="{BB962C8B-B14F-4D97-AF65-F5344CB8AC3E}">
        <p14:creationId xmlns:p14="http://schemas.microsoft.com/office/powerpoint/2010/main" val="3120620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conclude: </a:t>
            </a:r>
          </a:p>
          <a:p>
            <a:endParaRPr lang="en-AU" dirty="0"/>
          </a:p>
          <a:p>
            <a:r>
              <a:rPr lang="en-AU" dirty="0"/>
              <a:t>In this work we have developed a versatile, </a:t>
            </a:r>
            <a:r>
              <a:rPr lang="en-AU" dirty="0" err="1"/>
              <a:t>determinsitc</a:t>
            </a:r>
            <a:r>
              <a:rPr lang="en-AU" dirty="0"/>
              <a:t> and noise robust state preparation protocol for bosonic states. </a:t>
            </a:r>
          </a:p>
          <a:p>
            <a:endParaRPr lang="en-AU" dirty="0"/>
          </a:p>
          <a:p>
            <a:r>
              <a:rPr lang="en-AU" dirty="0"/>
              <a:t>In future, we are interested in extending this protocol to creating and performing error correction on multi-mode bosonic states </a:t>
            </a:r>
          </a:p>
          <a:p>
            <a:endParaRPr lang="en-AU" dirty="0"/>
          </a:p>
          <a:p>
            <a:r>
              <a:rPr lang="en-AU" dirty="0"/>
              <a:t>Also using it to demonstrate single and two-qubit gates on GKP states </a:t>
            </a:r>
          </a:p>
          <a:p>
            <a:endParaRPr lang="en-AU" dirty="0"/>
          </a:p>
          <a:p>
            <a:endParaRPr lang="en-AU" dirty="0"/>
          </a:p>
          <a:p>
            <a:r>
              <a:rPr lang="en-AU" dirty="0"/>
              <a:t>changes: </a:t>
            </a:r>
          </a:p>
          <a:p>
            <a:endParaRPr lang="en-AU" dirty="0"/>
          </a:p>
          <a:p>
            <a:r>
              <a:rPr lang="en-AU" dirty="0"/>
              <a:t>replace: fast with versatile</a:t>
            </a:r>
          </a:p>
          <a:p>
            <a:r>
              <a:rPr lang="en-AU" dirty="0"/>
              <a:t>- hyphenate multi-mode</a:t>
            </a:r>
          </a:p>
          <a:p>
            <a:endParaRPr lang="en-AU" dirty="0"/>
          </a:p>
          <a:p>
            <a:r>
              <a:rPr lang="en-AU" dirty="0"/>
              <a:t>put this work in box </a:t>
            </a:r>
          </a:p>
          <a:p>
            <a:r>
              <a:rPr lang="en-AU" dirty="0"/>
              <a:t>put future work in bigger box</a:t>
            </a:r>
          </a:p>
        </p:txBody>
      </p:sp>
      <p:sp>
        <p:nvSpPr>
          <p:cNvPr id="4" name="Slide Number Placeholder 3"/>
          <p:cNvSpPr>
            <a:spLocks noGrp="1"/>
          </p:cNvSpPr>
          <p:nvPr>
            <p:ph type="sldNum" sz="quarter" idx="5"/>
          </p:nvPr>
        </p:nvSpPr>
        <p:spPr/>
        <p:txBody>
          <a:bodyPr/>
          <a:lstStyle/>
          <a:p>
            <a:fld id="{D0328CDD-6143-46E6-9B6F-14EB10090E64}" type="slidenum">
              <a:rPr lang="en-AU" smtClean="0"/>
              <a:t>20</a:t>
            </a:fld>
            <a:endParaRPr lang="en-AU"/>
          </a:p>
        </p:txBody>
      </p:sp>
    </p:spTree>
    <p:extLst>
      <p:ext uri="{BB962C8B-B14F-4D97-AF65-F5344CB8AC3E}">
        <p14:creationId xmlns:p14="http://schemas.microsoft.com/office/powerpoint/2010/main" val="3493952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Update these people</a:t>
            </a:r>
          </a:p>
        </p:txBody>
      </p:sp>
      <p:sp>
        <p:nvSpPr>
          <p:cNvPr id="4" name="Slide Number Placeholder 3"/>
          <p:cNvSpPr>
            <a:spLocks noGrp="1"/>
          </p:cNvSpPr>
          <p:nvPr>
            <p:ph type="sldNum" sz="quarter" idx="5"/>
          </p:nvPr>
        </p:nvSpPr>
        <p:spPr/>
        <p:txBody>
          <a:bodyPr/>
          <a:lstStyle/>
          <a:p>
            <a:fld id="{D0328CDD-6143-46E6-9B6F-14EB10090E64}" type="slidenum">
              <a:rPr lang="en-AU" smtClean="0"/>
              <a:t>21</a:t>
            </a:fld>
            <a:endParaRPr lang="en-AU"/>
          </a:p>
        </p:txBody>
      </p:sp>
    </p:spTree>
    <p:extLst>
      <p:ext uri="{BB962C8B-B14F-4D97-AF65-F5344CB8AC3E}">
        <p14:creationId xmlns:p14="http://schemas.microsoft.com/office/powerpoint/2010/main" val="421270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22</a:t>
            </a:fld>
            <a:endParaRPr lang="en-AU"/>
          </a:p>
        </p:txBody>
      </p:sp>
    </p:spTree>
    <p:extLst>
      <p:ext uri="{BB962C8B-B14F-4D97-AF65-F5344CB8AC3E}">
        <p14:creationId xmlns:p14="http://schemas.microsoft.com/office/powerpoint/2010/main" val="3400570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characterise the gates, we perform a quantum process tomography routine. </a:t>
            </a:r>
          </a:p>
          <a:p>
            <a:endParaRPr lang="en-AU" dirty="0"/>
          </a:p>
          <a:p>
            <a:r>
              <a:rPr lang="en-AU" dirty="0"/>
              <a:t>The experimental sequence begins with a preparation step, where we prepare different logical </a:t>
            </a:r>
            <a:r>
              <a:rPr lang="en-AU" dirty="0" err="1"/>
              <a:t>pauli</a:t>
            </a:r>
            <a:r>
              <a:rPr lang="en-AU" dirty="0"/>
              <a:t> eigenstates, </a:t>
            </a:r>
          </a:p>
          <a:p>
            <a:endParaRPr lang="en-AU" dirty="0"/>
          </a:p>
          <a:p>
            <a:r>
              <a:rPr lang="en-AU" dirty="0"/>
              <a:t>we then apply the gate operation using optimal control. the operation is equivalent to performing, for example, a T gate.</a:t>
            </a:r>
          </a:p>
          <a:p>
            <a:endParaRPr lang="en-AU" dirty="0"/>
          </a:p>
          <a:p>
            <a:r>
              <a:rPr lang="en-AU" dirty="0"/>
              <a:t>Then we readout the logical information </a:t>
            </a:r>
          </a:p>
          <a:p>
            <a:endParaRPr lang="en-AU" dirty="0"/>
          </a:p>
          <a:p>
            <a:r>
              <a:rPr lang="en-AU" dirty="0"/>
              <a:t>This experimental routine produces the following chi matrices which characterise the gate, we can compare ideal and experimental chi matrices and obtain the following process </a:t>
            </a:r>
            <a:r>
              <a:rPr lang="en-AU" dirty="0" err="1"/>
              <a:t>fidelties</a:t>
            </a:r>
            <a:r>
              <a:rPr lang="en-AU" dirty="0"/>
              <a:t>.  </a:t>
            </a:r>
          </a:p>
          <a:p>
            <a:endParaRPr lang="en-AU" dirty="0"/>
          </a:p>
          <a:p>
            <a:r>
              <a:rPr lang="en-AU" dirty="0"/>
              <a:t>Mention subsystem decomposition </a:t>
            </a:r>
          </a:p>
          <a:p>
            <a:r>
              <a:rPr lang="en-AU" dirty="0"/>
              <a:t>Be quick on this slide, as there’s no main message. Say we use subsystem decomposition, say we won’t go into too much detail, ppl only care about number</a:t>
            </a:r>
          </a:p>
        </p:txBody>
      </p:sp>
      <p:sp>
        <p:nvSpPr>
          <p:cNvPr id="4" name="Slide Number Placeholder 3"/>
          <p:cNvSpPr>
            <a:spLocks noGrp="1"/>
          </p:cNvSpPr>
          <p:nvPr>
            <p:ph type="sldNum" sz="quarter" idx="5"/>
          </p:nvPr>
        </p:nvSpPr>
        <p:spPr/>
        <p:txBody>
          <a:bodyPr/>
          <a:lstStyle/>
          <a:p>
            <a:fld id="{28F7FBDB-07BA-4488-82CB-412ECD3EAE63}" type="slidenum">
              <a:rPr lang="en-AU" smtClean="0"/>
              <a:t>23</a:t>
            </a:fld>
            <a:endParaRPr lang="en-AU"/>
          </a:p>
        </p:txBody>
      </p:sp>
    </p:spTree>
    <p:extLst>
      <p:ext uri="{BB962C8B-B14F-4D97-AF65-F5344CB8AC3E}">
        <p14:creationId xmlns:p14="http://schemas.microsoft.com/office/powerpoint/2010/main" val="2166287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similar experimental routine is performed for the controlled Z gate </a:t>
            </a:r>
          </a:p>
          <a:p>
            <a:endParaRPr lang="en-AU" dirty="0"/>
          </a:p>
          <a:p>
            <a:r>
              <a:rPr lang="en-AU" dirty="0"/>
              <a:t>We prepare a wide variety of two-mode GKP </a:t>
            </a:r>
            <a:r>
              <a:rPr lang="en-AU" dirty="0" err="1"/>
              <a:t>pauli</a:t>
            </a:r>
            <a:r>
              <a:rPr lang="en-AU" dirty="0"/>
              <a:t> eigenstates, apply the gate which is a sequence of three optimal control pulses applied to the bosonic mode and qubit. We then readout the resulting two-mode states </a:t>
            </a:r>
          </a:p>
          <a:p>
            <a:endParaRPr lang="en-AU" dirty="0"/>
          </a:p>
          <a:p>
            <a:r>
              <a:rPr lang="en-AU" dirty="0"/>
              <a:t>This gives us the chi matrix with a process fidelity of 0.68. This result is an exciting first step as it is the first demonstration of a 2 qubit </a:t>
            </a:r>
            <a:r>
              <a:rPr lang="en-AU" dirty="0" err="1"/>
              <a:t>gkp</a:t>
            </a:r>
            <a:r>
              <a:rPr lang="en-AU" dirty="0"/>
              <a:t> gate on any platform and is a showcase of great quantum control over two bosonic modes. </a:t>
            </a:r>
          </a:p>
          <a:p>
            <a:endParaRPr lang="en-AU" dirty="0"/>
          </a:p>
          <a:p>
            <a:r>
              <a:rPr lang="en-AU" dirty="0"/>
              <a:t>As a bonus result we skip the two qubit gate and perform state tomography of a single step preparation of a </a:t>
            </a:r>
            <a:r>
              <a:rPr lang="en-AU" dirty="0" err="1"/>
              <a:t>gkp</a:t>
            </a:r>
            <a:r>
              <a:rPr lang="en-AU" dirty="0"/>
              <a:t> bell states and obtain a logical fidelity of 0.842.</a:t>
            </a:r>
          </a:p>
          <a:p>
            <a:endParaRPr lang="en-AU" dirty="0"/>
          </a:p>
          <a:p>
            <a:endParaRPr lang="en-AU" dirty="0"/>
          </a:p>
          <a:p>
            <a:r>
              <a:rPr lang="en-AU" dirty="0"/>
              <a:t>Keep in mind: going out of logical subspace with qubit, but qubit highly coherent</a:t>
            </a:r>
          </a:p>
          <a:p>
            <a:r>
              <a:rPr lang="en-AU" dirty="0"/>
              <a:t>Cut down on what is said. Highlight that QPT involves preparing states in combinations of 2 GKP modes highlighting challenge</a:t>
            </a:r>
          </a:p>
          <a:p>
            <a:r>
              <a:rPr lang="en-AU" dirty="0"/>
              <a:t>Say process fidelity is not good, but this is first time 2q gate is implemented.</a:t>
            </a:r>
          </a:p>
          <a:p>
            <a:r>
              <a:rPr lang="en-AU" dirty="0"/>
              <a:t>Main impressive bit is that we can create all these initial </a:t>
            </a:r>
            <a:r>
              <a:rPr lang="en-AU" dirty="0" err="1"/>
              <a:t>gkp</a:t>
            </a:r>
            <a:r>
              <a:rPr lang="en-AU" dirty="0"/>
              <a:t> states</a:t>
            </a:r>
          </a:p>
          <a:p>
            <a:r>
              <a:rPr lang="en-AU" dirty="0"/>
              <a:t>Just say 3 </a:t>
            </a:r>
            <a:r>
              <a:rPr lang="en-AU" dirty="0" err="1"/>
              <a:t>unitaries</a:t>
            </a:r>
            <a:r>
              <a:rPr lang="en-AU" dirty="0"/>
              <a:t> is more experimentally efficient</a:t>
            </a:r>
          </a:p>
          <a:p>
            <a:r>
              <a:rPr lang="en-AU" dirty="0"/>
              <a:t>Say fidelity is bad, but it’s first time this has been created so it’s an important first step.</a:t>
            </a:r>
          </a:p>
        </p:txBody>
      </p:sp>
      <p:sp>
        <p:nvSpPr>
          <p:cNvPr id="4" name="Slide Number Placeholder 3"/>
          <p:cNvSpPr>
            <a:spLocks noGrp="1"/>
          </p:cNvSpPr>
          <p:nvPr>
            <p:ph type="sldNum" sz="quarter" idx="5"/>
          </p:nvPr>
        </p:nvSpPr>
        <p:spPr/>
        <p:txBody>
          <a:bodyPr/>
          <a:lstStyle/>
          <a:p>
            <a:fld id="{28F7FBDB-07BA-4488-82CB-412ECD3EAE63}" type="slidenum">
              <a:rPr lang="en-AU" smtClean="0"/>
              <a:t>24</a:t>
            </a:fld>
            <a:endParaRPr lang="en-AU"/>
          </a:p>
        </p:txBody>
      </p:sp>
    </p:spTree>
    <p:extLst>
      <p:ext uri="{BB962C8B-B14F-4D97-AF65-F5344CB8AC3E}">
        <p14:creationId xmlns:p14="http://schemas.microsoft.com/office/powerpoint/2010/main" val="2400894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25</a:t>
            </a:fld>
            <a:endParaRPr lang="en-AU"/>
          </a:p>
        </p:txBody>
      </p:sp>
    </p:spTree>
    <p:extLst>
      <p:ext uri="{BB962C8B-B14F-4D97-AF65-F5344CB8AC3E}">
        <p14:creationId xmlns:p14="http://schemas.microsoft.com/office/powerpoint/2010/main" val="1340099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26</a:t>
            </a:fld>
            <a:endParaRPr lang="en-AU"/>
          </a:p>
        </p:txBody>
      </p:sp>
    </p:spTree>
    <p:extLst>
      <p:ext uri="{BB962C8B-B14F-4D97-AF65-F5344CB8AC3E}">
        <p14:creationId xmlns:p14="http://schemas.microsoft.com/office/powerpoint/2010/main" val="1904234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27</a:t>
            </a:fld>
            <a:endParaRPr lang="en-AU"/>
          </a:p>
        </p:txBody>
      </p:sp>
    </p:spTree>
    <p:extLst>
      <p:ext uri="{BB962C8B-B14F-4D97-AF65-F5344CB8AC3E}">
        <p14:creationId xmlns:p14="http://schemas.microsoft.com/office/powerpoint/2010/main" val="1030694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28</a:t>
            </a:fld>
            <a:endParaRPr lang="en-AU"/>
          </a:p>
        </p:txBody>
      </p:sp>
    </p:spTree>
    <p:extLst>
      <p:ext uri="{BB962C8B-B14F-4D97-AF65-F5344CB8AC3E}">
        <p14:creationId xmlns:p14="http://schemas.microsoft.com/office/powerpoint/2010/main" val="424464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29</a:t>
            </a:fld>
            <a:endParaRPr lang="en-AU"/>
          </a:p>
        </p:txBody>
      </p:sp>
    </p:spTree>
    <p:extLst>
      <p:ext uri="{BB962C8B-B14F-4D97-AF65-F5344CB8AC3E}">
        <p14:creationId xmlns:p14="http://schemas.microsoft.com/office/powerpoint/2010/main" val="175069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Many types of bosonic codes that can be used for error correction </a:t>
            </a:r>
          </a:p>
          <a:p>
            <a:endParaRPr lang="en-AU" dirty="0"/>
          </a:p>
          <a:p>
            <a:r>
              <a:rPr lang="en-AU" dirty="0"/>
              <a:t>Many excellent reviews on bosonic error correction</a:t>
            </a:r>
          </a:p>
          <a:p>
            <a:endParaRPr lang="en-AU" dirty="0"/>
          </a:p>
          <a:p>
            <a:r>
              <a:rPr lang="en-AU" dirty="0"/>
              <a:t>I'll just focus on codes featured in this work</a:t>
            </a:r>
          </a:p>
          <a:p>
            <a:endParaRPr lang="en-AU" dirty="0"/>
          </a:p>
          <a:p>
            <a:r>
              <a:rPr lang="en-AU" dirty="0"/>
              <a:t>This is a binomial code - it features logical states  which are superpositions of </a:t>
            </a:r>
            <a:r>
              <a:rPr lang="en-AU" dirty="0" err="1"/>
              <a:t>fock</a:t>
            </a:r>
            <a:r>
              <a:rPr lang="en-AU" dirty="0"/>
              <a:t> states with same b num</a:t>
            </a:r>
          </a:p>
          <a:p>
            <a:endParaRPr lang="en-AU" dirty="0"/>
          </a:p>
          <a:p>
            <a:r>
              <a:rPr lang="en-AU" dirty="0"/>
              <a:t>This binomial code corrects for small boson loss or gain errors</a:t>
            </a:r>
          </a:p>
          <a:p>
            <a:endParaRPr lang="en-AU" dirty="0"/>
          </a:p>
          <a:p>
            <a:r>
              <a:rPr lang="en-AU" dirty="0"/>
              <a:t>Because of the spacing between logical states, the error </a:t>
            </a:r>
            <a:r>
              <a:rPr lang="en-AU" dirty="0" err="1"/>
              <a:t>doesnt</a:t>
            </a:r>
            <a:r>
              <a:rPr lang="en-AU" dirty="0"/>
              <a:t> cause the logical states to overlap. We can detect there has been an error and then do a correction. </a:t>
            </a:r>
          </a:p>
          <a:p>
            <a:endParaRPr lang="en-AU" dirty="0"/>
          </a:p>
          <a:p>
            <a:r>
              <a:rPr lang="en-AU" dirty="0"/>
              <a:t>changes: - make error term darker - more contrasting , make the states bigger </a:t>
            </a:r>
          </a:p>
          <a:p>
            <a:endParaRPr lang="en-AU" dirty="0"/>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3</a:t>
            </a:fld>
            <a:endParaRPr lang="en-AU"/>
          </a:p>
        </p:txBody>
      </p:sp>
    </p:spTree>
    <p:extLst>
      <p:ext uri="{BB962C8B-B14F-4D97-AF65-F5344CB8AC3E}">
        <p14:creationId xmlns:p14="http://schemas.microsoft.com/office/powerpoint/2010/main" val="2727986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30</a:t>
            </a:fld>
            <a:endParaRPr lang="en-AU"/>
          </a:p>
        </p:txBody>
      </p:sp>
    </p:spTree>
    <p:extLst>
      <p:ext uri="{BB962C8B-B14F-4D97-AF65-F5344CB8AC3E}">
        <p14:creationId xmlns:p14="http://schemas.microsoft.com/office/powerpoint/2010/main" val="319255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Many types of bosonic codes that can be used for error correction </a:t>
            </a:r>
          </a:p>
          <a:p>
            <a:endParaRPr lang="en-AU" dirty="0"/>
          </a:p>
          <a:p>
            <a:r>
              <a:rPr lang="en-AU" dirty="0"/>
              <a:t>Many excellent reviews on bosonic error correction</a:t>
            </a:r>
          </a:p>
          <a:p>
            <a:endParaRPr lang="en-AU" dirty="0"/>
          </a:p>
          <a:p>
            <a:r>
              <a:rPr lang="en-AU" dirty="0"/>
              <a:t>I'll just focus on codes featured in this work</a:t>
            </a:r>
          </a:p>
          <a:p>
            <a:endParaRPr lang="en-AU" dirty="0"/>
          </a:p>
          <a:p>
            <a:r>
              <a:rPr lang="en-AU" dirty="0"/>
              <a:t>This is a binomial code - it features logical states  which are superpositions of </a:t>
            </a:r>
            <a:r>
              <a:rPr lang="en-AU" dirty="0" err="1"/>
              <a:t>fock</a:t>
            </a:r>
            <a:r>
              <a:rPr lang="en-AU" dirty="0"/>
              <a:t> states with same b num</a:t>
            </a:r>
          </a:p>
          <a:p>
            <a:endParaRPr lang="en-AU" dirty="0"/>
          </a:p>
          <a:p>
            <a:r>
              <a:rPr lang="en-AU" dirty="0"/>
              <a:t>This binomial code corrects for small boson loss or gain errors</a:t>
            </a:r>
          </a:p>
          <a:p>
            <a:endParaRPr lang="en-AU" dirty="0"/>
          </a:p>
          <a:p>
            <a:r>
              <a:rPr lang="en-AU" dirty="0"/>
              <a:t>changes: - make error term darker - more contrasting , make the states bigger </a:t>
            </a:r>
          </a:p>
          <a:p>
            <a:endParaRPr lang="en-AU" dirty="0"/>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31</a:t>
            </a:fld>
            <a:endParaRPr lang="en-AU"/>
          </a:p>
        </p:txBody>
      </p:sp>
    </p:spTree>
    <p:extLst>
      <p:ext uri="{BB962C8B-B14F-4D97-AF65-F5344CB8AC3E}">
        <p14:creationId xmlns:p14="http://schemas.microsoft.com/office/powerpoint/2010/main" val="2727986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type of bosonic code that is highly sought after is the GKP code. </a:t>
            </a:r>
          </a:p>
          <a:p>
            <a:endParaRPr lang="en-AU" dirty="0"/>
          </a:p>
          <a:p>
            <a:r>
              <a:rPr lang="en-AU" dirty="0"/>
              <a:t>Here I'm showing the Wigner phase space of the logical +Z state</a:t>
            </a:r>
          </a:p>
          <a:p>
            <a:endParaRPr lang="en-AU" dirty="0"/>
          </a:p>
          <a:p>
            <a:r>
              <a:rPr lang="en-AU" dirty="0"/>
              <a:t>It has a periodic grid structure and it admits two the stabilisers, </a:t>
            </a:r>
            <a:r>
              <a:rPr lang="en-AU" dirty="0" err="1"/>
              <a:t>Sx</a:t>
            </a:r>
            <a:r>
              <a:rPr lang="en-AU" dirty="0"/>
              <a:t> and </a:t>
            </a:r>
            <a:r>
              <a:rPr lang="en-AU" dirty="0" err="1"/>
              <a:t>Sp</a:t>
            </a:r>
            <a:r>
              <a:rPr lang="en-AU" dirty="0"/>
              <a:t> which are used for error correction. These stabilisers are displacements and act as an identity operation on these periodic states.</a:t>
            </a:r>
          </a:p>
          <a:p>
            <a:endParaRPr lang="en-AU" dirty="0"/>
          </a:p>
          <a:p>
            <a:r>
              <a:rPr lang="en-AU" dirty="0"/>
              <a:t>We also have the </a:t>
            </a:r>
            <a:r>
              <a:rPr lang="en-AU" dirty="0" err="1"/>
              <a:t>pauli</a:t>
            </a:r>
            <a:r>
              <a:rPr lang="en-AU" dirty="0"/>
              <a:t> operators</a:t>
            </a:r>
          </a:p>
          <a:p>
            <a:endParaRPr lang="en-AU" dirty="0"/>
          </a:p>
          <a:p>
            <a:r>
              <a:rPr lang="en-AU" dirty="0"/>
              <a:t>These operators follow from the commutation relations of displacement operators</a:t>
            </a:r>
          </a:p>
          <a:p>
            <a:endParaRPr lang="en-AU" dirty="0"/>
          </a:p>
          <a:p>
            <a:r>
              <a:rPr lang="en-AU" dirty="0"/>
              <a:t>the period spacing is chosen so that stabilisers commute and the </a:t>
            </a:r>
            <a:r>
              <a:rPr lang="en-AU" dirty="0" err="1"/>
              <a:t>pauli</a:t>
            </a:r>
            <a:r>
              <a:rPr lang="en-AU" dirty="0"/>
              <a:t> operators anti commute</a:t>
            </a:r>
          </a:p>
          <a:p>
            <a:r>
              <a:rPr lang="en-AU" dirty="0"/>
              <a:t>After saying “this is well know”, say that for those who may not know, I’ll go into details</a:t>
            </a:r>
          </a:p>
          <a:p>
            <a:endParaRPr lang="en-AU" dirty="0"/>
          </a:p>
          <a:p>
            <a:endParaRPr lang="en-AU" dirty="0"/>
          </a:p>
        </p:txBody>
      </p:sp>
      <p:sp>
        <p:nvSpPr>
          <p:cNvPr id="4" name="Slide Number Placeholder 3"/>
          <p:cNvSpPr>
            <a:spLocks noGrp="1"/>
          </p:cNvSpPr>
          <p:nvPr>
            <p:ph type="sldNum" sz="quarter" idx="5"/>
          </p:nvPr>
        </p:nvSpPr>
        <p:spPr/>
        <p:txBody>
          <a:bodyPr/>
          <a:lstStyle/>
          <a:p>
            <a:fld id="{28F7FBDB-07BA-4488-82CB-412ECD3EAE63}" type="slidenum">
              <a:rPr lang="en-AU" smtClean="0"/>
              <a:t>32</a:t>
            </a:fld>
            <a:endParaRPr lang="en-AU"/>
          </a:p>
        </p:txBody>
      </p:sp>
    </p:spTree>
    <p:extLst>
      <p:ext uri="{BB962C8B-B14F-4D97-AF65-F5344CB8AC3E}">
        <p14:creationId xmlns:p14="http://schemas.microsoft.com/office/powerpoint/2010/main" val="1847862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Everything shown so far are ideal GKP states that have infinite periodic extent, and are therefore not physical </a:t>
            </a:r>
          </a:p>
          <a:p>
            <a:endParaRPr lang="en-AU" dirty="0"/>
          </a:p>
          <a:p>
            <a:r>
              <a:rPr lang="en-AU" dirty="0"/>
              <a:t>To be able to realise these states, a Gaussian envelope is applied, which restricts the total energy of the code. </a:t>
            </a:r>
          </a:p>
          <a:p>
            <a:endParaRPr lang="en-AU" dirty="0"/>
          </a:p>
          <a:p>
            <a:r>
              <a:rPr lang="en-AU" dirty="0"/>
              <a:t>For </a:t>
            </a:r>
            <a:r>
              <a:rPr lang="en-AU" dirty="0" err="1"/>
              <a:t>msall</a:t>
            </a:r>
            <a:r>
              <a:rPr lang="en-AU" dirty="0"/>
              <a:t> delta, we have better squeezed peaks and better error correction performance. </a:t>
            </a:r>
          </a:p>
        </p:txBody>
      </p:sp>
      <p:sp>
        <p:nvSpPr>
          <p:cNvPr id="4" name="Slide Number Placeholder 3"/>
          <p:cNvSpPr>
            <a:spLocks noGrp="1"/>
          </p:cNvSpPr>
          <p:nvPr>
            <p:ph type="sldNum" sz="quarter" idx="5"/>
          </p:nvPr>
        </p:nvSpPr>
        <p:spPr/>
        <p:txBody>
          <a:bodyPr/>
          <a:lstStyle/>
          <a:p>
            <a:fld id="{28F7FBDB-07BA-4488-82CB-412ECD3EAE63}" type="slidenum">
              <a:rPr lang="en-AU" smtClean="0"/>
              <a:t>33</a:t>
            </a:fld>
            <a:endParaRPr lang="en-AU"/>
          </a:p>
        </p:txBody>
      </p:sp>
    </p:spTree>
    <p:extLst>
      <p:ext uri="{BB962C8B-B14F-4D97-AF65-F5344CB8AC3E}">
        <p14:creationId xmlns:p14="http://schemas.microsoft.com/office/powerpoint/2010/main" val="3776732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we have the marginals of the GKP code </a:t>
            </a:r>
          </a:p>
          <a:p>
            <a:endParaRPr lang="en-AU" dirty="0"/>
          </a:p>
          <a:p>
            <a:r>
              <a:rPr lang="en-AU" dirty="0"/>
              <a:t>|+Z&gt; on the left and the |-Z&gt; state occupies alternate grid space, 1 state is shifted, since the </a:t>
            </a:r>
            <a:r>
              <a:rPr lang="en-AU" dirty="0" err="1"/>
              <a:t>pauli</a:t>
            </a:r>
            <a:r>
              <a:rPr lang="en-AU" dirty="0"/>
              <a:t> operations are just displacements </a:t>
            </a:r>
          </a:p>
          <a:p>
            <a:endParaRPr lang="en-AU" dirty="0"/>
          </a:p>
          <a:p>
            <a:r>
              <a:rPr lang="en-AU" dirty="0"/>
              <a:t>In trapped ions we might have a phonon loss and gain error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causes the gaussians to leak out of their respective code spaces and this creates a possibility of a logical error as the logical +Z and -Z wave </a:t>
            </a:r>
            <a:r>
              <a:rPr lang="en-AU" dirty="0" err="1"/>
              <a:t>fuctions</a:t>
            </a:r>
            <a:r>
              <a:rPr lang="en-AU" dirty="0"/>
              <a:t> have a non zero overlap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Using the stabiliser operations, we can detect this leakage and then apply a correction.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28F7FBDB-07BA-4488-82CB-412ECD3EAE63}" type="slidenum">
              <a:rPr lang="en-AU" smtClean="0"/>
              <a:t>34</a:t>
            </a:fld>
            <a:endParaRPr lang="en-AU"/>
          </a:p>
        </p:txBody>
      </p:sp>
    </p:spTree>
    <p:extLst>
      <p:ext uri="{BB962C8B-B14F-4D97-AF65-F5344CB8AC3E}">
        <p14:creationId xmlns:p14="http://schemas.microsoft.com/office/powerpoint/2010/main" val="3910363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a:t>
            </a:r>
            <a:r>
              <a:rPr lang="en-AU" dirty="0" err="1"/>
              <a:t>Gottesman-Kitaev-preskill</a:t>
            </a:r>
            <a:r>
              <a:rPr lang="en-AU" dirty="0"/>
              <a:t> Codes</a:t>
            </a:r>
          </a:p>
          <a:p>
            <a:endParaRPr lang="en-AU" dirty="0"/>
          </a:p>
          <a:p>
            <a:r>
              <a:rPr lang="en-AU" dirty="0"/>
              <a:t>The 0 and 1 logical states are a 2d grid of gaussians, </a:t>
            </a:r>
          </a:p>
          <a:p>
            <a:endParaRPr lang="en-AU" dirty="0"/>
          </a:p>
          <a:p>
            <a:r>
              <a:rPr lang="en-AU" dirty="0"/>
              <a:t>which is apparent from the Wigner plots as well as the wavefunctions plotted as a function of position</a:t>
            </a:r>
          </a:p>
          <a:p>
            <a:endParaRPr lang="en-AU" dirty="0"/>
          </a:p>
          <a:p>
            <a:r>
              <a:rPr lang="en-AU" dirty="0"/>
              <a:t>good for correcting small displacement errors</a:t>
            </a:r>
          </a:p>
          <a:p>
            <a:endParaRPr lang="en-AU" dirty="0"/>
          </a:p>
          <a:p>
            <a:r>
              <a:rPr lang="en-AU" dirty="0"/>
              <a:t>If there is a boson heating error </a:t>
            </a:r>
          </a:p>
          <a:p>
            <a:endParaRPr lang="en-AU" dirty="0"/>
          </a:p>
          <a:p>
            <a:r>
              <a:rPr lang="en-AU" dirty="0"/>
              <a:t>This causes the gaussians to leak out of their respective code spaces and this creates a possibility of a logical error as the logical 0 and 1 wave </a:t>
            </a:r>
            <a:r>
              <a:rPr lang="en-AU" dirty="0" err="1"/>
              <a:t>fuctions</a:t>
            </a:r>
            <a:r>
              <a:rPr lang="en-AU" dirty="0"/>
              <a:t> have a non zero overlap</a:t>
            </a:r>
          </a:p>
          <a:p>
            <a:endParaRPr lang="en-AU" dirty="0"/>
          </a:p>
          <a:p>
            <a:r>
              <a:rPr lang="en-AU" dirty="0"/>
              <a:t>- when creating these states, the tighter the peaks the better.</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4</a:t>
            </a:fld>
            <a:endParaRPr lang="en-AU"/>
          </a:p>
        </p:txBody>
      </p:sp>
    </p:spTree>
    <p:extLst>
      <p:ext uri="{BB962C8B-B14F-4D97-AF65-F5344CB8AC3E}">
        <p14:creationId xmlns:p14="http://schemas.microsoft.com/office/powerpoint/2010/main" val="273580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this hardware efficient way of performing error correction - but the difficulty is controlling the harmonic oscillator well enough in physical devices to realise these states.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require good quantum control to address the challenges of state preparation, logical operations and error correction.</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I'd also like to highlight several great experimental works on addressing these challenges in several architectures</a:t>
            </a:r>
          </a:p>
          <a:p>
            <a:endParaRPr lang="en-AU" dirty="0"/>
          </a:p>
          <a:p>
            <a:r>
              <a:rPr lang="en-AU" dirty="0"/>
              <a:t>We wanted to address this control problem, and in this work we develop a new state preparation protocol to create some of these exotic states in trapped ions.</a:t>
            </a:r>
          </a:p>
          <a:p>
            <a:endParaRPr lang="en-AU" dirty="0"/>
          </a:p>
          <a:p>
            <a:r>
              <a:rPr lang="en-AU" dirty="0" err="1"/>
              <a:t>dont</a:t>
            </a:r>
            <a:r>
              <a:rPr lang="en-AU" dirty="0"/>
              <a:t> give enough credit - say that this is a new scheme - its robust allow other people to easily use this protocol if they choose to do it.</a:t>
            </a:r>
          </a:p>
        </p:txBody>
      </p:sp>
      <p:sp>
        <p:nvSpPr>
          <p:cNvPr id="4" name="Slide Number Placeholder 3"/>
          <p:cNvSpPr>
            <a:spLocks noGrp="1"/>
          </p:cNvSpPr>
          <p:nvPr>
            <p:ph type="sldNum" sz="quarter" idx="5"/>
          </p:nvPr>
        </p:nvSpPr>
        <p:spPr/>
        <p:txBody>
          <a:bodyPr/>
          <a:lstStyle/>
          <a:p>
            <a:fld id="{D0328CDD-6143-46E6-9B6F-14EB10090E64}" type="slidenum">
              <a:rPr lang="en-AU" smtClean="0"/>
              <a:t>5</a:t>
            </a:fld>
            <a:endParaRPr lang="en-AU"/>
          </a:p>
        </p:txBody>
      </p:sp>
    </p:spTree>
    <p:extLst>
      <p:ext uri="{BB962C8B-B14F-4D97-AF65-F5344CB8AC3E}">
        <p14:creationId xmlns:p14="http://schemas.microsoft.com/office/powerpoint/2010/main" val="269521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6</a:t>
            </a:fld>
            <a:endParaRPr lang="en-AU"/>
          </a:p>
        </p:txBody>
      </p:sp>
    </p:spTree>
    <p:extLst>
      <p:ext uri="{BB962C8B-B14F-4D97-AF65-F5344CB8AC3E}">
        <p14:creationId xmlns:p14="http://schemas.microsoft.com/office/powerpoint/2010/main" val="2857905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order to create targeted bosonic states, we use our control over the red and blue sideband interactions.</a:t>
            </a:r>
          </a:p>
          <a:p>
            <a:endParaRPr lang="en-AU" dirty="0"/>
          </a:p>
          <a:p>
            <a:r>
              <a:rPr lang="en-AU" dirty="0"/>
              <a:t>We have independent phase control over the red and blue sideband</a:t>
            </a:r>
          </a:p>
          <a:p>
            <a:endParaRPr lang="en-AU" dirty="0"/>
          </a:p>
          <a:p>
            <a:r>
              <a:rPr lang="en-AU" dirty="0"/>
              <a:t>After initialising the system in the vacuum and spin down states, we apply the control Hamiltonian which creates the target state in the bosonic mode</a:t>
            </a:r>
          </a:p>
          <a:p>
            <a:endParaRPr lang="en-AU" dirty="0"/>
          </a:p>
          <a:p>
            <a:r>
              <a:rPr lang="en-AU" dirty="0"/>
              <a:t>We use Q-ctrl's gradient-based numerical optimizer that minimizes a cost function.</a:t>
            </a:r>
          </a:p>
          <a:p>
            <a:endParaRPr lang="en-AU" dirty="0"/>
          </a:p>
          <a:p>
            <a:r>
              <a:rPr lang="en-AU" dirty="0"/>
              <a:t>We optimise our controls with respect to several realisations of noise in our control Hamiltonian, all optimised </a:t>
            </a:r>
            <a:r>
              <a:rPr lang="en-AU" dirty="0" err="1"/>
              <a:t>simultaenously</a:t>
            </a:r>
            <a:r>
              <a:rPr lang="en-AU" dirty="0"/>
              <a:t>, which allows us to find noise robust controls</a:t>
            </a:r>
          </a:p>
          <a:p>
            <a:endParaRPr lang="en-AU" dirty="0"/>
          </a:p>
          <a:p>
            <a:r>
              <a:rPr lang="en-AU" dirty="0"/>
              <a:t>SAY: Deterministic state preparation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SAY: There is always some type of dynamical error </a:t>
            </a:r>
            <a:r>
              <a:rPr lang="en-AU" dirty="0" err="1"/>
              <a:t>suppresion</a:t>
            </a:r>
            <a:r>
              <a:rPr lang="en-AU" dirty="0"/>
              <a:t> going on in traditional multi qubit error correction - this is essentially our version of </a:t>
            </a:r>
            <a:r>
              <a:rPr lang="en-AU" dirty="0" err="1"/>
              <a:t>dyanmical</a:t>
            </a:r>
            <a:r>
              <a:rPr lang="en-AU" dirty="0"/>
              <a:t> error </a:t>
            </a:r>
            <a:r>
              <a:rPr lang="en-AU" dirty="0" err="1"/>
              <a:t>suppresion</a:t>
            </a:r>
            <a:r>
              <a:rPr lang="en-AU" dirty="0"/>
              <a:t> - this should set us apart.</a:t>
            </a:r>
          </a:p>
          <a:p>
            <a:endParaRPr lang="en-AU" dirty="0"/>
          </a:p>
          <a:p>
            <a:endParaRPr lang="en-AU" dirty="0"/>
          </a:p>
          <a:p>
            <a:r>
              <a:rPr lang="en-AU" dirty="0"/>
              <a:t>Changes: </a:t>
            </a:r>
          </a:p>
          <a:p>
            <a:r>
              <a:rPr lang="en-AU" dirty="0"/>
              <a:t>- add k </a:t>
            </a:r>
            <a:r>
              <a:rPr lang="en-AU" dirty="0" err="1"/>
              <a:t>a.dag</a:t>
            </a:r>
            <a:r>
              <a:rPr lang="en-AU" dirty="0"/>
              <a:t> a </a:t>
            </a:r>
          </a:p>
          <a:p>
            <a:endParaRPr lang="en-AU" dirty="0"/>
          </a:p>
          <a:p>
            <a:endParaRPr lang="en-AU" dirty="0"/>
          </a:p>
          <a:p>
            <a:r>
              <a:rPr lang="en-AU" dirty="0"/>
              <a:t>- we should say, </a:t>
            </a:r>
            <a:r>
              <a:rPr lang="en-AU" dirty="0" err="1"/>
              <a:t>dont</a:t>
            </a:r>
            <a:r>
              <a:rPr lang="en-AU" dirty="0"/>
              <a:t> know where the best place to say this: </a:t>
            </a:r>
          </a:p>
          <a:p>
            <a:r>
              <a:rPr lang="en-AU" dirty="0"/>
              <a:t>- phases in the should be in the same font</a:t>
            </a:r>
          </a:p>
          <a:p>
            <a:r>
              <a:rPr lang="en-AU" dirty="0"/>
              <a:t>- add pulse level realisations of binomial from </a:t>
            </a:r>
            <a:r>
              <a:rPr lang="en-AU" dirty="0" err="1"/>
              <a:t>chinese</a:t>
            </a:r>
            <a:r>
              <a:rPr lang="en-AU" dirty="0"/>
              <a:t> group </a:t>
            </a:r>
          </a:p>
          <a:p>
            <a:r>
              <a:rPr lang="en-AU" dirty="0"/>
              <a:t>- add </a:t>
            </a:r>
            <a:r>
              <a:rPr lang="en-AU" dirty="0" err="1"/>
              <a:t>kudra</a:t>
            </a:r>
            <a:r>
              <a:rPr lang="en-AU" dirty="0"/>
              <a:t> </a:t>
            </a:r>
          </a:p>
          <a:p>
            <a:r>
              <a:rPr lang="en-AU" dirty="0"/>
              <a:t>- cite the </a:t>
            </a:r>
            <a:r>
              <a:rPr lang="en-AU" dirty="0" err="1"/>
              <a:t>french</a:t>
            </a:r>
            <a:r>
              <a:rPr lang="en-AU" dirty="0"/>
              <a:t> </a:t>
            </a:r>
            <a:r>
              <a:rPr lang="en-AU" dirty="0" err="1"/>
              <a:t>canadians</a:t>
            </a:r>
            <a:r>
              <a:rPr lang="en-AU" dirty="0"/>
              <a:t> </a:t>
            </a:r>
          </a:p>
          <a:p>
            <a:endParaRPr lang="en-AU" dirty="0"/>
          </a:p>
          <a:p>
            <a:r>
              <a:rPr lang="en-AU" dirty="0"/>
              <a:t>changes: SAY: - we are using the qubit as an ancilla - interaction between spin and boson</a:t>
            </a:r>
          </a:p>
          <a:p>
            <a:endParaRPr lang="en-AU" dirty="0"/>
          </a:p>
          <a:p>
            <a:r>
              <a:rPr lang="en-AU" dirty="0"/>
              <a:t>say: emphasise that this is first order control - amplitude is constant - very easy to implement - this is just the basic control</a:t>
            </a:r>
          </a:p>
          <a:p>
            <a:endParaRPr lang="en-AU" dirty="0"/>
          </a:p>
          <a:p>
            <a:r>
              <a:rPr lang="en-AU" dirty="0"/>
              <a:t>Questions: </a:t>
            </a:r>
            <a:r>
              <a:rPr lang="en-AU" dirty="0" err="1"/>
              <a:t>H_k</a:t>
            </a:r>
            <a:r>
              <a:rPr lang="en-AU" dirty="0"/>
              <a:t> noise - clear up what this is without making the slide too busy</a:t>
            </a:r>
          </a:p>
          <a:p>
            <a:r>
              <a:rPr lang="en-AU" dirty="0"/>
              <a:t>anticipate answering what the e^(-k^2) - say we are sampling static noise from a normal distribution.</a:t>
            </a:r>
          </a:p>
          <a:p>
            <a:endParaRPr lang="en-AU" dirty="0"/>
          </a:p>
          <a:p>
            <a:endParaRPr lang="en-AU" dirty="0"/>
          </a:p>
          <a:p>
            <a:endParaRPr lang="en-AU" dirty="0"/>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7</a:t>
            </a:fld>
            <a:endParaRPr lang="en-AU"/>
          </a:p>
        </p:txBody>
      </p:sp>
    </p:spTree>
    <p:extLst>
      <p:ext uri="{BB962C8B-B14F-4D97-AF65-F5344CB8AC3E}">
        <p14:creationId xmlns:p14="http://schemas.microsoft.com/office/powerpoint/2010/main" val="3021023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characterise our states using the SDF operation, which uses the same controls from the control </a:t>
            </a:r>
            <a:r>
              <a:rPr lang="en-AU" dirty="0" err="1"/>
              <a:t>hamiltonian</a:t>
            </a:r>
            <a:r>
              <a:rPr lang="en-AU" dirty="0"/>
              <a:t>. This maps information from the bosonic mode onto the qubit. </a:t>
            </a:r>
          </a:p>
          <a:p>
            <a:endParaRPr lang="en-AU" dirty="0"/>
          </a:p>
          <a:p>
            <a:r>
              <a:rPr lang="en-AU" dirty="0"/>
              <a:t>In the </a:t>
            </a:r>
            <a:r>
              <a:rPr lang="en-AU" dirty="0" err="1"/>
              <a:t>Sigma_z</a:t>
            </a:r>
            <a:r>
              <a:rPr lang="en-AU" dirty="0"/>
              <a:t> basis I can read out the real part of the characteristic function </a:t>
            </a:r>
          </a:p>
          <a:p>
            <a:endParaRPr lang="en-AU" dirty="0"/>
          </a:p>
          <a:p>
            <a:r>
              <a:rPr lang="en-AU" dirty="0"/>
              <a:t>The </a:t>
            </a:r>
            <a:r>
              <a:rPr lang="en-AU" dirty="0" err="1"/>
              <a:t>charactersitic</a:t>
            </a:r>
            <a:r>
              <a:rPr lang="en-AU" dirty="0"/>
              <a:t> function is related to the </a:t>
            </a:r>
            <a:r>
              <a:rPr lang="en-AU" dirty="0" err="1"/>
              <a:t>wigner</a:t>
            </a:r>
            <a:r>
              <a:rPr lang="en-AU" dirty="0"/>
              <a:t> function by a </a:t>
            </a:r>
            <a:r>
              <a:rPr lang="en-AU" dirty="0" err="1"/>
              <a:t>fourier</a:t>
            </a:r>
            <a:r>
              <a:rPr lang="en-AU" dirty="0"/>
              <a:t> transform and it gives me complete information about the bosonic state</a:t>
            </a:r>
          </a:p>
          <a:p>
            <a:endParaRPr lang="en-AU" dirty="0"/>
          </a:p>
          <a:p>
            <a:r>
              <a:rPr lang="en-AU" dirty="0"/>
              <a:t>We feed the </a:t>
            </a:r>
            <a:r>
              <a:rPr lang="en-AU" dirty="0" err="1"/>
              <a:t>charactersitc</a:t>
            </a:r>
            <a:r>
              <a:rPr lang="en-AU" dirty="0"/>
              <a:t> function data into a convex optimiser, which finds a physical density matrix that most fits the characteristic function data</a:t>
            </a:r>
          </a:p>
          <a:p>
            <a:endParaRPr lang="en-AU" dirty="0"/>
          </a:p>
          <a:p>
            <a:r>
              <a:rPr lang="en-AU" dirty="0"/>
              <a:t>we use the density matrix to compute fidelities and other metrics which characterise the state</a:t>
            </a:r>
          </a:p>
          <a:p>
            <a:endParaRPr lang="en-AU" dirty="0"/>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8</a:t>
            </a:fld>
            <a:endParaRPr lang="en-AU"/>
          </a:p>
        </p:txBody>
      </p:sp>
    </p:spTree>
    <p:extLst>
      <p:ext uri="{BB962C8B-B14F-4D97-AF65-F5344CB8AC3E}">
        <p14:creationId xmlns:p14="http://schemas.microsoft.com/office/powerpoint/2010/main" val="2616012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Our experiment is performed with a single ytterbium ion inside a macroscopic Paul trap</a:t>
            </a:r>
          </a:p>
          <a:p>
            <a:endParaRPr lang="en-AU" dirty="0"/>
          </a:p>
          <a:p>
            <a:r>
              <a:rPr lang="en-AU" dirty="0"/>
              <a:t>with radial frequencies $\left\{\</a:t>
            </a:r>
            <a:r>
              <a:rPr lang="en-AU" dirty="0" err="1"/>
              <a:t>omega_x</a:t>
            </a:r>
            <a:r>
              <a:rPr lang="en-AU" dirty="0"/>
              <a:t>, \</a:t>
            </a:r>
            <a:r>
              <a:rPr lang="en-AU" dirty="0" err="1"/>
              <a:t>omega_y</a:t>
            </a:r>
            <a:r>
              <a:rPr lang="en-AU" dirty="0"/>
              <a:t>\right\}=2 \pi \times\{1.33,1.51\} \</a:t>
            </a:r>
            <a:r>
              <a:rPr lang="en-AU" dirty="0" err="1"/>
              <a:t>mathrm</a:t>
            </a:r>
            <a:r>
              <a:rPr lang="en-AU" dirty="0"/>
              <a:t>{MHz}$. </a:t>
            </a:r>
          </a:p>
          <a:p>
            <a:endParaRPr lang="en-AU" dirty="0"/>
          </a:p>
          <a:p>
            <a:r>
              <a:rPr lang="en-AU" dirty="0"/>
              <a:t>The bosonic states are encoded in the radial- x mode, </a:t>
            </a:r>
          </a:p>
          <a:p>
            <a:endParaRPr lang="en-AU" dirty="0"/>
          </a:p>
          <a:p>
            <a:r>
              <a:rPr lang="en-AU" dirty="0"/>
              <a:t>the ancillary qubit is made up of the two magnetically insensitive hyperfine levels of the 2 S 1/2 ground state </a:t>
            </a:r>
          </a:p>
          <a:p>
            <a:endParaRPr lang="en-AU" dirty="0"/>
          </a:p>
          <a:p>
            <a:r>
              <a:rPr lang="en-AU" dirty="0"/>
              <a:t>|F=0, </a:t>
            </a:r>
            <a:r>
              <a:rPr lang="en-AU" dirty="0" err="1"/>
              <a:t>m_F</a:t>
            </a:r>
            <a:r>
              <a:rPr lang="en-AU" dirty="0"/>
              <a:t>=0and F=1, </a:t>
            </a:r>
            <a:r>
              <a:rPr lang="en-AU" dirty="0" err="1"/>
              <a:t>m_F</a:t>
            </a:r>
            <a:r>
              <a:rPr lang="en-AU" dirty="0"/>
              <a:t>=0</a:t>
            </a:r>
          </a:p>
          <a:p>
            <a:endParaRPr lang="en-AU" dirty="0"/>
          </a:p>
          <a:p>
            <a:r>
              <a:rPr lang="en-AU" dirty="0"/>
              <a:t>spin-motion interactions are enacted by a $355 \</a:t>
            </a:r>
            <a:r>
              <a:rPr lang="en-AU" dirty="0" err="1"/>
              <a:t>mathrm</a:t>
            </a:r>
            <a:r>
              <a:rPr lang="en-AU" dirty="0"/>
              <a:t>{~nm}$ pulsed laser through stimulated Raman transitions.</a:t>
            </a:r>
          </a:p>
          <a:p>
            <a:endParaRPr lang="en-AU" dirty="0"/>
          </a:p>
          <a:p>
            <a:r>
              <a:rPr lang="en-AU" dirty="0"/>
              <a:t>say: for the experts in the audience our decoherence sources </a:t>
            </a:r>
          </a:p>
          <a:p>
            <a:endParaRPr lang="en-AU" dirty="0"/>
          </a:p>
          <a:p>
            <a:r>
              <a:rPr lang="en-AU" dirty="0"/>
              <a:t>say: we use the clock qubit</a:t>
            </a:r>
          </a:p>
          <a:p>
            <a:endParaRPr lang="en-AU" dirty="0"/>
          </a:p>
        </p:txBody>
      </p:sp>
      <p:sp>
        <p:nvSpPr>
          <p:cNvPr id="4" name="Slide Number Placeholder 3"/>
          <p:cNvSpPr>
            <a:spLocks noGrp="1"/>
          </p:cNvSpPr>
          <p:nvPr>
            <p:ph type="sldNum" sz="quarter" idx="5"/>
          </p:nvPr>
        </p:nvSpPr>
        <p:spPr/>
        <p:txBody>
          <a:bodyPr/>
          <a:lstStyle/>
          <a:p>
            <a:fld id="{D0328CDD-6143-46E6-9B6F-14EB10090E64}" type="slidenum">
              <a:rPr lang="en-AU" smtClean="0"/>
              <a:t>9</a:t>
            </a:fld>
            <a:endParaRPr lang="en-AU"/>
          </a:p>
        </p:txBody>
      </p:sp>
    </p:spTree>
    <p:extLst>
      <p:ext uri="{BB962C8B-B14F-4D97-AF65-F5344CB8AC3E}">
        <p14:creationId xmlns:p14="http://schemas.microsoft.com/office/powerpoint/2010/main" val="1667572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1246-9E8D-26DC-077D-79D29C70AD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D3C8588-7614-DAA0-9EF5-142AC7D874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7BDE987-480D-3826-017A-201638F30720}"/>
              </a:ext>
            </a:extLst>
          </p:cNvPr>
          <p:cNvSpPr>
            <a:spLocks noGrp="1"/>
          </p:cNvSpPr>
          <p:nvPr>
            <p:ph type="dt" sz="half" idx="10"/>
          </p:nvPr>
        </p:nvSpPr>
        <p:spPr/>
        <p:txBody>
          <a:bodyPr/>
          <a:lstStyle/>
          <a:p>
            <a:fld id="{35C66BBB-A3BC-4ABC-B0D1-D3023823D472}" type="datetime1">
              <a:rPr lang="en-AU" smtClean="0"/>
              <a:t>3/11/2025</a:t>
            </a:fld>
            <a:endParaRPr lang="en-AU"/>
          </a:p>
        </p:txBody>
      </p:sp>
      <p:sp>
        <p:nvSpPr>
          <p:cNvPr id="5" name="Footer Placeholder 4">
            <a:extLst>
              <a:ext uri="{FF2B5EF4-FFF2-40B4-BE49-F238E27FC236}">
                <a16:creationId xmlns:a16="http://schemas.microsoft.com/office/drawing/2014/main" id="{CD172F50-6D96-D11C-460B-D470C245B075}"/>
              </a:ext>
            </a:extLst>
          </p:cNvPr>
          <p:cNvSpPr>
            <a:spLocks noGrp="1"/>
          </p:cNvSpPr>
          <p:nvPr>
            <p:ph type="ftr" sz="quarter" idx="11"/>
          </p:nvPr>
        </p:nvSpPr>
        <p:spPr/>
        <p:txBody>
          <a:bodyPr/>
          <a:lstStyle/>
          <a:p>
            <a:r>
              <a:rPr lang="en-US"/>
              <a:t>EQUS Workshop, Perth, November 2023</a:t>
            </a:r>
            <a:endParaRPr lang="en-AU"/>
          </a:p>
        </p:txBody>
      </p:sp>
      <p:sp>
        <p:nvSpPr>
          <p:cNvPr id="6" name="Slide Number Placeholder 5">
            <a:extLst>
              <a:ext uri="{FF2B5EF4-FFF2-40B4-BE49-F238E27FC236}">
                <a16:creationId xmlns:a16="http://schemas.microsoft.com/office/drawing/2014/main" id="{4CE346D4-0000-62B7-FA3E-61648C7EAD68}"/>
              </a:ext>
            </a:extLst>
          </p:cNvPr>
          <p:cNvSpPr>
            <a:spLocks noGrp="1"/>
          </p:cNvSpPr>
          <p:nvPr>
            <p:ph type="sldNum" sz="quarter" idx="12"/>
          </p:nvPr>
        </p:nvSpPr>
        <p:spPr>
          <a:xfrm>
            <a:off x="9182092" y="6343651"/>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2258844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8955-9460-8A8E-ABA6-DFD6990017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609BDEC-0A66-EC7B-3756-64E97367B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F0A84B1-8D48-87BD-AADA-F5111B64911B}"/>
              </a:ext>
            </a:extLst>
          </p:cNvPr>
          <p:cNvSpPr>
            <a:spLocks noGrp="1"/>
          </p:cNvSpPr>
          <p:nvPr>
            <p:ph type="dt" sz="half" idx="10"/>
          </p:nvPr>
        </p:nvSpPr>
        <p:spPr/>
        <p:txBody>
          <a:bodyPr/>
          <a:lstStyle/>
          <a:p>
            <a:fld id="{02E4AEF7-A326-4CB3-B7BF-BBFDADAE966A}" type="datetime1">
              <a:rPr lang="en-AU" smtClean="0"/>
              <a:t>3/11/2025</a:t>
            </a:fld>
            <a:endParaRPr lang="en-AU"/>
          </a:p>
        </p:txBody>
      </p:sp>
      <p:sp>
        <p:nvSpPr>
          <p:cNvPr id="5" name="Footer Placeholder 4">
            <a:extLst>
              <a:ext uri="{FF2B5EF4-FFF2-40B4-BE49-F238E27FC236}">
                <a16:creationId xmlns:a16="http://schemas.microsoft.com/office/drawing/2014/main" id="{E03397A3-463E-DB5E-07AE-5612497B2D51}"/>
              </a:ext>
            </a:extLst>
          </p:cNvPr>
          <p:cNvSpPr>
            <a:spLocks noGrp="1"/>
          </p:cNvSpPr>
          <p:nvPr>
            <p:ph type="ftr" sz="quarter" idx="11"/>
          </p:nvPr>
        </p:nvSpPr>
        <p:spPr/>
        <p:txBody>
          <a:bodyPr/>
          <a:lstStyle/>
          <a:p>
            <a:r>
              <a:rPr lang="en-US"/>
              <a:t>EQUS Workshop, Perth, November 2023</a:t>
            </a:r>
            <a:endParaRPr lang="en-AU"/>
          </a:p>
        </p:txBody>
      </p:sp>
      <p:sp>
        <p:nvSpPr>
          <p:cNvPr id="7" name="Slide Number Placeholder 5">
            <a:extLst>
              <a:ext uri="{FF2B5EF4-FFF2-40B4-BE49-F238E27FC236}">
                <a16:creationId xmlns:a16="http://schemas.microsoft.com/office/drawing/2014/main" id="{A6969795-8C0F-2BCB-7F2B-D454704C549B}"/>
              </a:ext>
            </a:extLst>
          </p:cNvPr>
          <p:cNvSpPr>
            <a:spLocks noGrp="1"/>
          </p:cNvSpPr>
          <p:nvPr>
            <p:ph type="sldNum" sz="quarter" idx="12"/>
          </p:nvPr>
        </p:nvSpPr>
        <p:spPr>
          <a:xfrm>
            <a:off x="9182092" y="6343651"/>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3465896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70407A-6FFE-B617-F37F-2DE2BB4B47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3E2D152-70E9-D62A-AE64-AD45DB2DD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416E30E-732F-EA79-C1F1-8CC3E227FD11}"/>
              </a:ext>
            </a:extLst>
          </p:cNvPr>
          <p:cNvSpPr>
            <a:spLocks noGrp="1"/>
          </p:cNvSpPr>
          <p:nvPr>
            <p:ph type="dt" sz="half" idx="10"/>
          </p:nvPr>
        </p:nvSpPr>
        <p:spPr/>
        <p:txBody>
          <a:bodyPr/>
          <a:lstStyle/>
          <a:p>
            <a:fld id="{7B734DC4-A24C-4E94-8D5C-E518A437496D}" type="datetime1">
              <a:rPr lang="en-AU" smtClean="0"/>
              <a:t>3/11/2025</a:t>
            </a:fld>
            <a:endParaRPr lang="en-AU"/>
          </a:p>
        </p:txBody>
      </p:sp>
      <p:sp>
        <p:nvSpPr>
          <p:cNvPr id="5" name="Footer Placeholder 4">
            <a:extLst>
              <a:ext uri="{FF2B5EF4-FFF2-40B4-BE49-F238E27FC236}">
                <a16:creationId xmlns:a16="http://schemas.microsoft.com/office/drawing/2014/main" id="{A102E339-EFB0-1BEF-A295-F98CA9C36692}"/>
              </a:ext>
            </a:extLst>
          </p:cNvPr>
          <p:cNvSpPr>
            <a:spLocks noGrp="1"/>
          </p:cNvSpPr>
          <p:nvPr>
            <p:ph type="ftr" sz="quarter" idx="11"/>
          </p:nvPr>
        </p:nvSpPr>
        <p:spPr/>
        <p:txBody>
          <a:bodyPr/>
          <a:lstStyle/>
          <a:p>
            <a:r>
              <a:rPr lang="en-US"/>
              <a:t>EQUS Workshop, Perth, November 2023</a:t>
            </a:r>
            <a:endParaRPr lang="en-AU"/>
          </a:p>
        </p:txBody>
      </p:sp>
      <p:sp>
        <p:nvSpPr>
          <p:cNvPr id="7" name="Slide Number Placeholder 5">
            <a:extLst>
              <a:ext uri="{FF2B5EF4-FFF2-40B4-BE49-F238E27FC236}">
                <a16:creationId xmlns:a16="http://schemas.microsoft.com/office/drawing/2014/main" id="{BF0B0584-BECE-1D9F-2308-60C370CF0C9C}"/>
              </a:ext>
            </a:extLst>
          </p:cNvPr>
          <p:cNvSpPr>
            <a:spLocks noGrp="1"/>
          </p:cNvSpPr>
          <p:nvPr>
            <p:ph type="sldNum" sz="quarter" idx="12"/>
          </p:nvPr>
        </p:nvSpPr>
        <p:spPr>
          <a:xfrm>
            <a:off x="9182092" y="6343651"/>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287902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E686D-F0A5-6F1A-0B00-9FA1C4625DB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764882A-24E2-7BDD-7341-C2538C208C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CBDACD1-CC99-307E-B3C3-28DA4A925771}"/>
              </a:ext>
            </a:extLst>
          </p:cNvPr>
          <p:cNvSpPr>
            <a:spLocks noGrp="1"/>
          </p:cNvSpPr>
          <p:nvPr>
            <p:ph type="dt" sz="half" idx="10"/>
          </p:nvPr>
        </p:nvSpPr>
        <p:spPr/>
        <p:txBody>
          <a:bodyPr/>
          <a:lstStyle/>
          <a:p>
            <a:fld id="{8DBF8903-EF3F-43D1-873C-0124EB2862EB}" type="datetime1">
              <a:rPr lang="en-AU" smtClean="0"/>
              <a:t>3/11/2025</a:t>
            </a:fld>
            <a:endParaRPr lang="en-AU"/>
          </a:p>
        </p:txBody>
      </p:sp>
      <p:sp>
        <p:nvSpPr>
          <p:cNvPr id="5" name="Footer Placeholder 4">
            <a:extLst>
              <a:ext uri="{FF2B5EF4-FFF2-40B4-BE49-F238E27FC236}">
                <a16:creationId xmlns:a16="http://schemas.microsoft.com/office/drawing/2014/main" id="{8815E864-EFA4-F867-D390-E56834A7A8CA}"/>
              </a:ext>
            </a:extLst>
          </p:cNvPr>
          <p:cNvSpPr>
            <a:spLocks noGrp="1"/>
          </p:cNvSpPr>
          <p:nvPr>
            <p:ph type="ftr" sz="quarter" idx="11"/>
          </p:nvPr>
        </p:nvSpPr>
        <p:spPr>
          <a:xfrm>
            <a:off x="4038600" y="6492875"/>
            <a:ext cx="4114800" cy="365125"/>
          </a:xfrm>
        </p:spPr>
        <p:txBody>
          <a:bodyPr/>
          <a:lstStyle/>
          <a:p>
            <a:r>
              <a:rPr lang="en-US"/>
              <a:t>EQUS Workshop, Perth, November 2023</a:t>
            </a:r>
            <a:endParaRPr lang="en-AU"/>
          </a:p>
        </p:txBody>
      </p:sp>
      <p:sp>
        <p:nvSpPr>
          <p:cNvPr id="7" name="Slide Number Placeholder 5">
            <a:extLst>
              <a:ext uri="{FF2B5EF4-FFF2-40B4-BE49-F238E27FC236}">
                <a16:creationId xmlns:a16="http://schemas.microsoft.com/office/drawing/2014/main" id="{5E430B43-53CB-84E8-AC3F-73FC0A06F067}"/>
              </a:ext>
            </a:extLst>
          </p:cNvPr>
          <p:cNvSpPr>
            <a:spLocks noGrp="1"/>
          </p:cNvSpPr>
          <p:nvPr>
            <p:ph type="sldNum" sz="quarter" idx="12"/>
          </p:nvPr>
        </p:nvSpPr>
        <p:spPr>
          <a:xfrm>
            <a:off x="9182092" y="6486525"/>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76511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F3A9B-A980-C8CB-9B88-F9F40F6E2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ECDCAB4-7474-AF48-4945-E4C8D27CB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7214BC-B4C8-423F-F037-B7054B53FF70}"/>
              </a:ext>
            </a:extLst>
          </p:cNvPr>
          <p:cNvSpPr>
            <a:spLocks noGrp="1"/>
          </p:cNvSpPr>
          <p:nvPr>
            <p:ph type="dt" sz="half" idx="10"/>
          </p:nvPr>
        </p:nvSpPr>
        <p:spPr/>
        <p:txBody>
          <a:bodyPr/>
          <a:lstStyle/>
          <a:p>
            <a:fld id="{47250239-402D-4935-A5E4-4914FDD78268}" type="datetime1">
              <a:rPr lang="en-AU" smtClean="0"/>
              <a:t>3/11/2025</a:t>
            </a:fld>
            <a:endParaRPr lang="en-AU"/>
          </a:p>
        </p:txBody>
      </p:sp>
      <p:sp>
        <p:nvSpPr>
          <p:cNvPr id="5" name="Footer Placeholder 4">
            <a:extLst>
              <a:ext uri="{FF2B5EF4-FFF2-40B4-BE49-F238E27FC236}">
                <a16:creationId xmlns:a16="http://schemas.microsoft.com/office/drawing/2014/main" id="{F8FDD7D0-8EED-9E99-411A-31972B04B66F}"/>
              </a:ext>
            </a:extLst>
          </p:cNvPr>
          <p:cNvSpPr>
            <a:spLocks noGrp="1"/>
          </p:cNvSpPr>
          <p:nvPr>
            <p:ph type="ftr" sz="quarter" idx="11"/>
          </p:nvPr>
        </p:nvSpPr>
        <p:spPr>
          <a:xfrm>
            <a:off x="4000500" y="6505574"/>
            <a:ext cx="4114800" cy="365125"/>
          </a:xfrm>
        </p:spPr>
        <p:txBody>
          <a:bodyPr/>
          <a:lstStyle/>
          <a:p>
            <a:r>
              <a:rPr lang="en-US"/>
              <a:t>EQUS Workshop, Perth, November 2023</a:t>
            </a:r>
            <a:endParaRPr lang="en-AU"/>
          </a:p>
        </p:txBody>
      </p:sp>
      <p:sp>
        <p:nvSpPr>
          <p:cNvPr id="7" name="Slide Number Placeholder 5">
            <a:extLst>
              <a:ext uri="{FF2B5EF4-FFF2-40B4-BE49-F238E27FC236}">
                <a16:creationId xmlns:a16="http://schemas.microsoft.com/office/drawing/2014/main" id="{4D1BC02F-B362-6C8D-7914-8F4A0355E90D}"/>
              </a:ext>
            </a:extLst>
          </p:cNvPr>
          <p:cNvSpPr>
            <a:spLocks noGrp="1"/>
          </p:cNvSpPr>
          <p:nvPr>
            <p:ph type="sldNum" sz="quarter" idx="12"/>
          </p:nvPr>
        </p:nvSpPr>
        <p:spPr>
          <a:xfrm>
            <a:off x="9143992" y="6492875"/>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205851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AEF3-5016-1C92-DA4E-1B9295748B8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316919-5448-717D-2423-F1F7AA145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89F6FEA-666A-41DD-91E7-09B81CBE1E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E4E3791-D41C-D7B3-4E62-0D1AC40C5369}"/>
              </a:ext>
            </a:extLst>
          </p:cNvPr>
          <p:cNvSpPr>
            <a:spLocks noGrp="1"/>
          </p:cNvSpPr>
          <p:nvPr>
            <p:ph type="dt" sz="half" idx="10"/>
          </p:nvPr>
        </p:nvSpPr>
        <p:spPr/>
        <p:txBody>
          <a:bodyPr/>
          <a:lstStyle/>
          <a:p>
            <a:fld id="{8386E314-ACE0-4D5F-A541-E6CB3E987EFB}" type="datetime1">
              <a:rPr lang="en-AU" smtClean="0"/>
              <a:t>3/11/2025</a:t>
            </a:fld>
            <a:endParaRPr lang="en-AU"/>
          </a:p>
        </p:txBody>
      </p:sp>
      <p:sp>
        <p:nvSpPr>
          <p:cNvPr id="6" name="Footer Placeholder 5">
            <a:extLst>
              <a:ext uri="{FF2B5EF4-FFF2-40B4-BE49-F238E27FC236}">
                <a16:creationId xmlns:a16="http://schemas.microsoft.com/office/drawing/2014/main" id="{12D9B413-005F-DFCC-4A88-42CBDA7572C3}"/>
              </a:ext>
            </a:extLst>
          </p:cNvPr>
          <p:cNvSpPr>
            <a:spLocks noGrp="1"/>
          </p:cNvSpPr>
          <p:nvPr>
            <p:ph type="ftr" sz="quarter" idx="11"/>
          </p:nvPr>
        </p:nvSpPr>
        <p:spPr>
          <a:xfrm>
            <a:off x="4038600" y="6505574"/>
            <a:ext cx="4114800" cy="365125"/>
          </a:xfrm>
        </p:spPr>
        <p:txBody>
          <a:bodyPr/>
          <a:lstStyle/>
          <a:p>
            <a:r>
              <a:rPr lang="en-US"/>
              <a:t>EQUS Workshop, Perth, November 2023</a:t>
            </a:r>
            <a:endParaRPr lang="en-AU"/>
          </a:p>
        </p:txBody>
      </p:sp>
      <p:sp>
        <p:nvSpPr>
          <p:cNvPr id="8" name="Slide Number Placeholder 5">
            <a:extLst>
              <a:ext uri="{FF2B5EF4-FFF2-40B4-BE49-F238E27FC236}">
                <a16:creationId xmlns:a16="http://schemas.microsoft.com/office/drawing/2014/main" id="{53B07467-1FF8-242B-3E7B-31EE00AA5653}"/>
              </a:ext>
            </a:extLst>
          </p:cNvPr>
          <p:cNvSpPr>
            <a:spLocks noGrp="1"/>
          </p:cNvSpPr>
          <p:nvPr>
            <p:ph type="sldNum" sz="quarter" idx="12"/>
          </p:nvPr>
        </p:nvSpPr>
        <p:spPr>
          <a:xfrm>
            <a:off x="9182092" y="6492875"/>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4020561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4DB0-6486-9026-A92C-7288D35ABB3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28FF54E-2533-7D7C-EF57-8C80D52AE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062035-24B2-8CE9-A7FD-47BA665C2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E91D2A42-A182-98F0-E212-8928C4BF1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7669D6-6AC3-C823-4457-C6A75B8848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952DE2C4-C2D3-5D85-C9EE-9D0E764101A4}"/>
              </a:ext>
            </a:extLst>
          </p:cNvPr>
          <p:cNvSpPr>
            <a:spLocks noGrp="1"/>
          </p:cNvSpPr>
          <p:nvPr>
            <p:ph type="dt" sz="half" idx="10"/>
          </p:nvPr>
        </p:nvSpPr>
        <p:spPr/>
        <p:txBody>
          <a:bodyPr/>
          <a:lstStyle/>
          <a:p>
            <a:fld id="{54A107BD-4BA5-417C-8D01-73916468FBAD}" type="datetime1">
              <a:rPr lang="en-AU" smtClean="0"/>
              <a:t>3/11/2025</a:t>
            </a:fld>
            <a:endParaRPr lang="en-AU"/>
          </a:p>
        </p:txBody>
      </p:sp>
      <p:sp>
        <p:nvSpPr>
          <p:cNvPr id="8" name="Footer Placeholder 7">
            <a:extLst>
              <a:ext uri="{FF2B5EF4-FFF2-40B4-BE49-F238E27FC236}">
                <a16:creationId xmlns:a16="http://schemas.microsoft.com/office/drawing/2014/main" id="{C6FBD199-9E55-CB2C-1A48-537E4674AC62}"/>
              </a:ext>
            </a:extLst>
          </p:cNvPr>
          <p:cNvSpPr>
            <a:spLocks noGrp="1"/>
          </p:cNvSpPr>
          <p:nvPr>
            <p:ph type="ftr" sz="quarter" idx="11"/>
          </p:nvPr>
        </p:nvSpPr>
        <p:spPr>
          <a:xfrm>
            <a:off x="4000500" y="6501765"/>
            <a:ext cx="4114800" cy="365125"/>
          </a:xfrm>
        </p:spPr>
        <p:txBody>
          <a:bodyPr/>
          <a:lstStyle/>
          <a:p>
            <a:r>
              <a:rPr lang="en-US"/>
              <a:t>EQUS Workshop, Perth, November 2023</a:t>
            </a:r>
            <a:endParaRPr lang="en-AU"/>
          </a:p>
        </p:txBody>
      </p:sp>
      <p:sp>
        <p:nvSpPr>
          <p:cNvPr id="10" name="Slide Number Placeholder 5">
            <a:extLst>
              <a:ext uri="{FF2B5EF4-FFF2-40B4-BE49-F238E27FC236}">
                <a16:creationId xmlns:a16="http://schemas.microsoft.com/office/drawing/2014/main" id="{A581ECE1-C6C2-4DF2-AE31-B4D94E104D3B}"/>
              </a:ext>
            </a:extLst>
          </p:cNvPr>
          <p:cNvSpPr>
            <a:spLocks noGrp="1"/>
          </p:cNvSpPr>
          <p:nvPr>
            <p:ph type="sldNum" sz="quarter" idx="12"/>
          </p:nvPr>
        </p:nvSpPr>
        <p:spPr>
          <a:xfrm>
            <a:off x="9143992" y="6489066"/>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65898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0532-7C4C-DF6C-D0A9-1364F3584E8B}"/>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D2EDD83-13E0-DF56-A8A2-66A91FE5242C}"/>
              </a:ext>
            </a:extLst>
          </p:cNvPr>
          <p:cNvSpPr>
            <a:spLocks noGrp="1"/>
          </p:cNvSpPr>
          <p:nvPr>
            <p:ph type="dt" sz="half" idx="10"/>
          </p:nvPr>
        </p:nvSpPr>
        <p:spPr/>
        <p:txBody>
          <a:bodyPr/>
          <a:lstStyle/>
          <a:p>
            <a:fld id="{E08F562A-99F6-4044-B750-F3DF79FA0F3A}" type="datetime1">
              <a:rPr lang="en-AU" smtClean="0"/>
              <a:t>3/11/2025</a:t>
            </a:fld>
            <a:endParaRPr lang="en-AU"/>
          </a:p>
        </p:txBody>
      </p:sp>
      <p:sp>
        <p:nvSpPr>
          <p:cNvPr id="4" name="Footer Placeholder 3">
            <a:extLst>
              <a:ext uri="{FF2B5EF4-FFF2-40B4-BE49-F238E27FC236}">
                <a16:creationId xmlns:a16="http://schemas.microsoft.com/office/drawing/2014/main" id="{96B5E924-9DF9-5DA5-762A-3EEC47060C06}"/>
              </a:ext>
            </a:extLst>
          </p:cNvPr>
          <p:cNvSpPr>
            <a:spLocks noGrp="1"/>
          </p:cNvSpPr>
          <p:nvPr>
            <p:ph type="ftr" sz="quarter" idx="11"/>
          </p:nvPr>
        </p:nvSpPr>
        <p:spPr>
          <a:xfrm>
            <a:off x="4038600" y="6505574"/>
            <a:ext cx="4114800" cy="365125"/>
          </a:xfrm>
        </p:spPr>
        <p:txBody>
          <a:bodyPr/>
          <a:lstStyle/>
          <a:p>
            <a:r>
              <a:rPr lang="en-US"/>
              <a:t>EQUS Workshop, Perth, November 2023</a:t>
            </a:r>
            <a:endParaRPr lang="en-AU"/>
          </a:p>
        </p:txBody>
      </p:sp>
      <p:sp>
        <p:nvSpPr>
          <p:cNvPr id="6" name="Slide Number Placeholder 5">
            <a:extLst>
              <a:ext uri="{FF2B5EF4-FFF2-40B4-BE49-F238E27FC236}">
                <a16:creationId xmlns:a16="http://schemas.microsoft.com/office/drawing/2014/main" id="{70E8CB55-E8FF-024C-E0A7-C98B049793E5}"/>
              </a:ext>
            </a:extLst>
          </p:cNvPr>
          <p:cNvSpPr>
            <a:spLocks noGrp="1"/>
          </p:cNvSpPr>
          <p:nvPr>
            <p:ph type="sldNum" sz="quarter" idx="12"/>
          </p:nvPr>
        </p:nvSpPr>
        <p:spPr>
          <a:xfrm>
            <a:off x="9182092" y="6492875"/>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223996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09D0EF-A4F4-667E-B7F2-21ACF7EC4F94}"/>
              </a:ext>
            </a:extLst>
          </p:cNvPr>
          <p:cNvSpPr>
            <a:spLocks noGrp="1"/>
          </p:cNvSpPr>
          <p:nvPr>
            <p:ph type="dt" sz="half" idx="10"/>
          </p:nvPr>
        </p:nvSpPr>
        <p:spPr/>
        <p:txBody>
          <a:bodyPr/>
          <a:lstStyle/>
          <a:p>
            <a:fld id="{6010A97F-549E-4BAB-8E00-08A0DAAABDD8}" type="datetime1">
              <a:rPr lang="en-AU" smtClean="0"/>
              <a:t>3/11/2025</a:t>
            </a:fld>
            <a:endParaRPr lang="en-AU"/>
          </a:p>
        </p:txBody>
      </p:sp>
      <p:sp>
        <p:nvSpPr>
          <p:cNvPr id="3" name="Footer Placeholder 2">
            <a:extLst>
              <a:ext uri="{FF2B5EF4-FFF2-40B4-BE49-F238E27FC236}">
                <a16:creationId xmlns:a16="http://schemas.microsoft.com/office/drawing/2014/main" id="{C5456C0A-E861-32C6-8D14-CF5706C66817}"/>
              </a:ext>
            </a:extLst>
          </p:cNvPr>
          <p:cNvSpPr>
            <a:spLocks noGrp="1"/>
          </p:cNvSpPr>
          <p:nvPr>
            <p:ph type="ftr" sz="quarter" idx="11"/>
          </p:nvPr>
        </p:nvSpPr>
        <p:spPr>
          <a:xfrm>
            <a:off x="4046220" y="6478905"/>
            <a:ext cx="4114800" cy="365125"/>
          </a:xfrm>
        </p:spPr>
        <p:txBody>
          <a:bodyPr/>
          <a:lstStyle/>
          <a:p>
            <a:r>
              <a:rPr lang="en-US"/>
              <a:t>EQUS Workshop, Perth, November 2023</a:t>
            </a:r>
            <a:endParaRPr lang="en-AU"/>
          </a:p>
        </p:txBody>
      </p:sp>
      <p:sp>
        <p:nvSpPr>
          <p:cNvPr id="5" name="Slide Number Placeholder 5">
            <a:extLst>
              <a:ext uri="{FF2B5EF4-FFF2-40B4-BE49-F238E27FC236}">
                <a16:creationId xmlns:a16="http://schemas.microsoft.com/office/drawing/2014/main" id="{E8B441D8-D75E-D15B-577E-39104EDFF420}"/>
              </a:ext>
            </a:extLst>
          </p:cNvPr>
          <p:cNvSpPr>
            <a:spLocks noGrp="1"/>
          </p:cNvSpPr>
          <p:nvPr>
            <p:ph type="sldNum" sz="quarter" idx="12"/>
          </p:nvPr>
        </p:nvSpPr>
        <p:spPr>
          <a:xfrm>
            <a:off x="9189712" y="6466206"/>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15522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0AA1-2EED-D5F7-77AA-F5F3415687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D2F3A5E-3304-6C23-774A-E63F16562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3B14FD3-A34A-C463-D2F9-9B72AFC9F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AF6322-FDD8-E903-B519-7A2A54A874D7}"/>
              </a:ext>
            </a:extLst>
          </p:cNvPr>
          <p:cNvSpPr>
            <a:spLocks noGrp="1"/>
          </p:cNvSpPr>
          <p:nvPr>
            <p:ph type="dt" sz="half" idx="10"/>
          </p:nvPr>
        </p:nvSpPr>
        <p:spPr/>
        <p:txBody>
          <a:bodyPr/>
          <a:lstStyle/>
          <a:p>
            <a:fld id="{5CA93C4A-8247-43F5-8C48-14B1BC102B53}" type="datetime1">
              <a:rPr lang="en-AU" smtClean="0"/>
              <a:t>3/11/2025</a:t>
            </a:fld>
            <a:endParaRPr lang="en-AU"/>
          </a:p>
        </p:txBody>
      </p:sp>
      <p:sp>
        <p:nvSpPr>
          <p:cNvPr id="6" name="Footer Placeholder 5">
            <a:extLst>
              <a:ext uri="{FF2B5EF4-FFF2-40B4-BE49-F238E27FC236}">
                <a16:creationId xmlns:a16="http://schemas.microsoft.com/office/drawing/2014/main" id="{E704EAA8-BF49-264C-3DAD-EDF797E2AD27}"/>
              </a:ext>
            </a:extLst>
          </p:cNvPr>
          <p:cNvSpPr>
            <a:spLocks noGrp="1"/>
          </p:cNvSpPr>
          <p:nvPr>
            <p:ph type="ftr" sz="quarter" idx="11"/>
          </p:nvPr>
        </p:nvSpPr>
        <p:spPr/>
        <p:txBody>
          <a:bodyPr/>
          <a:lstStyle/>
          <a:p>
            <a:r>
              <a:rPr lang="en-US"/>
              <a:t>EQUS Workshop, Perth, November 2023</a:t>
            </a:r>
            <a:endParaRPr lang="en-AU"/>
          </a:p>
        </p:txBody>
      </p:sp>
      <p:sp>
        <p:nvSpPr>
          <p:cNvPr id="8" name="Slide Number Placeholder 5">
            <a:extLst>
              <a:ext uri="{FF2B5EF4-FFF2-40B4-BE49-F238E27FC236}">
                <a16:creationId xmlns:a16="http://schemas.microsoft.com/office/drawing/2014/main" id="{5D9A591D-538C-4130-106C-C803C5D95C11}"/>
              </a:ext>
            </a:extLst>
          </p:cNvPr>
          <p:cNvSpPr>
            <a:spLocks noGrp="1"/>
          </p:cNvSpPr>
          <p:nvPr>
            <p:ph type="sldNum" sz="quarter" idx="12"/>
          </p:nvPr>
        </p:nvSpPr>
        <p:spPr>
          <a:xfrm>
            <a:off x="9182092" y="6343651"/>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473776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BB3A-0012-9445-801E-A57EAA674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7E4D637-69B9-119C-9DF6-6CBACFA9D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8179D66-3368-7567-5DAA-8CC93E67A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CBC10-71FB-B39D-F87A-3456BB80F4E3}"/>
              </a:ext>
            </a:extLst>
          </p:cNvPr>
          <p:cNvSpPr>
            <a:spLocks noGrp="1"/>
          </p:cNvSpPr>
          <p:nvPr>
            <p:ph type="dt" sz="half" idx="10"/>
          </p:nvPr>
        </p:nvSpPr>
        <p:spPr/>
        <p:txBody>
          <a:bodyPr/>
          <a:lstStyle/>
          <a:p>
            <a:fld id="{6E77031A-C9E5-47BE-8D76-61A87C219EFC}" type="datetime1">
              <a:rPr lang="en-AU" smtClean="0"/>
              <a:t>3/11/2025</a:t>
            </a:fld>
            <a:endParaRPr lang="en-AU"/>
          </a:p>
        </p:txBody>
      </p:sp>
      <p:sp>
        <p:nvSpPr>
          <p:cNvPr id="6" name="Footer Placeholder 5">
            <a:extLst>
              <a:ext uri="{FF2B5EF4-FFF2-40B4-BE49-F238E27FC236}">
                <a16:creationId xmlns:a16="http://schemas.microsoft.com/office/drawing/2014/main" id="{62860596-3A22-DFFC-8220-C5D3DE3411B7}"/>
              </a:ext>
            </a:extLst>
          </p:cNvPr>
          <p:cNvSpPr>
            <a:spLocks noGrp="1"/>
          </p:cNvSpPr>
          <p:nvPr>
            <p:ph type="ftr" sz="quarter" idx="11"/>
          </p:nvPr>
        </p:nvSpPr>
        <p:spPr/>
        <p:txBody>
          <a:bodyPr/>
          <a:lstStyle/>
          <a:p>
            <a:r>
              <a:rPr lang="en-US"/>
              <a:t>EQUS Workshop, Perth, November 2023</a:t>
            </a:r>
            <a:endParaRPr lang="en-AU"/>
          </a:p>
        </p:txBody>
      </p:sp>
      <p:sp>
        <p:nvSpPr>
          <p:cNvPr id="8" name="Slide Number Placeholder 5">
            <a:extLst>
              <a:ext uri="{FF2B5EF4-FFF2-40B4-BE49-F238E27FC236}">
                <a16:creationId xmlns:a16="http://schemas.microsoft.com/office/drawing/2014/main" id="{3E790561-7285-AC72-331E-96DDC393EF12}"/>
              </a:ext>
            </a:extLst>
          </p:cNvPr>
          <p:cNvSpPr>
            <a:spLocks noGrp="1"/>
          </p:cNvSpPr>
          <p:nvPr>
            <p:ph type="sldNum" sz="quarter" idx="12"/>
          </p:nvPr>
        </p:nvSpPr>
        <p:spPr>
          <a:xfrm>
            <a:off x="9182092" y="6343651"/>
            <a:ext cx="2743200" cy="365125"/>
          </a:xfrm>
        </p:spPr>
        <p:txBody>
          <a:bodyPr/>
          <a:lstStyle/>
          <a:p>
            <a:fld id="{C44C5D30-ECD5-4831-810F-5953C650C6B2}" type="slidenum">
              <a:rPr lang="en-AU" smtClean="0"/>
              <a:t>‹#›</a:t>
            </a:fld>
            <a:endParaRPr lang="en-AU"/>
          </a:p>
        </p:txBody>
      </p:sp>
    </p:spTree>
    <p:extLst>
      <p:ext uri="{BB962C8B-B14F-4D97-AF65-F5344CB8AC3E}">
        <p14:creationId xmlns:p14="http://schemas.microsoft.com/office/powerpoint/2010/main" val="429129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7DC106-95CF-4620-9B79-E1AC5B1FAF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CD9EEDA-99F1-4B40-3420-C78FBDEA7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FDB4870-2ABD-495D-9932-8DEC99598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3848C-BA62-4FD7-803E-FDCF1016E818}" type="datetime1">
              <a:rPr lang="en-AU" smtClean="0"/>
              <a:t>3/11/2025</a:t>
            </a:fld>
            <a:endParaRPr lang="en-AU"/>
          </a:p>
        </p:txBody>
      </p:sp>
      <p:sp>
        <p:nvSpPr>
          <p:cNvPr id="5" name="Footer Placeholder 4">
            <a:extLst>
              <a:ext uri="{FF2B5EF4-FFF2-40B4-BE49-F238E27FC236}">
                <a16:creationId xmlns:a16="http://schemas.microsoft.com/office/drawing/2014/main" id="{DC2C59A7-7C73-CDCB-9FFA-7B09E66344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EQUS Workshop, Perth, November 2023</a:t>
            </a:r>
            <a:endParaRPr lang="en-AU"/>
          </a:p>
        </p:txBody>
      </p:sp>
      <p:sp>
        <p:nvSpPr>
          <p:cNvPr id="6" name="Slide Number Placeholder 5">
            <a:extLst>
              <a:ext uri="{FF2B5EF4-FFF2-40B4-BE49-F238E27FC236}">
                <a16:creationId xmlns:a16="http://schemas.microsoft.com/office/drawing/2014/main" id="{E71B6B05-659D-B011-74DD-8D3DA9D3A9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4C5D30-ECD5-4831-810F-5953C650C6B2}" type="slidenum">
              <a:rPr lang="en-AU" smtClean="0"/>
              <a:t>‹#›</a:t>
            </a:fld>
            <a:endParaRPr lang="en-AU"/>
          </a:p>
        </p:txBody>
      </p:sp>
    </p:spTree>
    <p:extLst>
      <p:ext uri="{BB962C8B-B14F-4D97-AF65-F5344CB8AC3E}">
        <p14:creationId xmlns:p14="http://schemas.microsoft.com/office/powerpoint/2010/main" val="4180744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image" Target="../media/image760.png"/><Relationship Id="rId7"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7.png"/><Relationship Id="rId10" Type="http://schemas.openxmlformats.org/officeDocument/2006/relationships/image" Target="../media/image861.png"/><Relationship Id="rId4" Type="http://schemas.openxmlformats.org/officeDocument/2006/relationships/image" Target="../media/image86.png"/><Relationship Id="rId9" Type="http://schemas.openxmlformats.org/officeDocument/2006/relationships/image" Target="../media/image851.png"/></Relationships>
</file>

<file path=ppt/slides/_rels/slide12.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image" Target="../media/image770.png"/><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861.png"/><Relationship Id="rId4" Type="http://schemas.openxmlformats.org/officeDocument/2006/relationships/image" Target="../media/image86.png"/><Relationship Id="rId9" Type="http://schemas.openxmlformats.org/officeDocument/2006/relationships/image" Target="../media/image851.png"/></Relationships>
</file>

<file path=ppt/slides/_rels/slide13.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780.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860.png"/><Relationship Id="rId4" Type="http://schemas.openxmlformats.org/officeDocument/2006/relationships/image" Target="../media/image86.png"/><Relationship Id="rId9" Type="http://schemas.openxmlformats.org/officeDocument/2006/relationships/image" Target="../media/image850.png"/></Relationships>
</file>

<file path=ppt/slides/_rels/slide1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20.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95.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9.gif"/><Relationship Id="rId5" Type="http://schemas.openxmlformats.org/officeDocument/2006/relationships/image" Target="../media/image98.gif"/><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image" Target="../media/image108.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1030.png"/><Relationship Id="rId4" Type="http://schemas.openxmlformats.org/officeDocument/2006/relationships/image" Target="../media/image970.png"/><Relationship Id="rId9" Type="http://schemas.openxmlformats.org/officeDocument/2006/relationships/image" Target="../media/image1020.png"/><Relationship Id="rId14" Type="http://schemas.openxmlformats.org/officeDocument/2006/relationships/image" Target="../media/image10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notesSlide" Target="../notesSlides/notesSlide2.xml"/><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slideLayout" Target="../slideLayouts/slideLayout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tags" Target="../tags/tag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9.emf"/><Relationship Id="rId7"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18" Type="http://schemas.openxmlformats.org/officeDocument/2006/relationships/image" Target="../media/image127.jpeg"/><Relationship Id="rId26" Type="http://schemas.openxmlformats.org/officeDocument/2006/relationships/image" Target="../media/image135.png"/><Relationship Id="rId3" Type="http://schemas.openxmlformats.org/officeDocument/2006/relationships/image" Target="../media/image4.png"/><Relationship Id="rId21" Type="http://schemas.openxmlformats.org/officeDocument/2006/relationships/image" Target="../media/image130.jpeg"/><Relationship Id="rId7" Type="http://schemas.openxmlformats.org/officeDocument/2006/relationships/image" Target="../media/image116.jpeg"/><Relationship Id="rId12" Type="http://schemas.openxmlformats.org/officeDocument/2006/relationships/image" Target="../media/image121.jpeg"/><Relationship Id="rId17" Type="http://schemas.openxmlformats.org/officeDocument/2006/relationships/image" Target="../media/image126.jpeg"/><Relationship Id="rId25" Type="http://schemas.openxmlformats.org/officeDocument/2006/relationships/image" Target="../media/image134.tiff"/><Relationship Id="rId2" Type="http://schemas.openxmlformats.org/officeDocument/2006/relationships/notesSlide" Target="../notesSlides/notesSlide21.xml"/><Relationship Id="rId16" Type="http://schemas.openxmlformats.org/officeDocument/2006/relationships/image" Target="../media/image125.jpg"/><Relationship Id="rId20" Type="http://schemas.openxmlformats.org/officeDocument/2006/relationships/image" Target="../media/image129.jpeg"/><Relationship Id="rId29"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JPEG"/><Relationship Id="rId5" Type="http://schemas.openxmlformats.org/officeDocument/2006/relationships/image" Target="../media/image114.gif"/><Relationship Id="rId15" Type="http://schemas.openxmlformats.org/officeDocument/2006/relationships/image" Target="../media/image124.png"/><Relationship Id="rId23" Type="http://schemas.openxmlformats.org/officeDocument/2006/relationships/image" Target="../media/image132.jpeg"/><Relationship Id="rId28" Type="http://schemas.openxmlformats.org/officeDocument/2006/relationships/image" Target="../media/image7.png"/><Relationship Id="rId10" Type="http://schemas.openxmlformats.org/officeDocument/2006/relationships/image" Target="../media/image119.png"/><Relationship Id="rId19" Type="http://schemas.openxmlformats.org/officeDocument/2006/relationships/image" Target="../media/image128.jpe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jpeg"/><Relationship Id="rId22" Type="http://schemas.openxmlformats.org/officeDocument/2006/relationships/image" Target="../media/image131.jpg"/><Relationship Id="rId27" Type="http://schemas.openxmlformats.org/officeDocument/2006/relationships/image" Target="../media/image136.jpeg"/><Relationship Id="rId30"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52.png"/><Relationship Id="rId3" Type="http://schemas.openxmlformats.org/officeDocument/2006/relationships/image" Target="../media/image138.png"/><Relationship Id="rId7" Type="http://schemas.openxmlformats.org/officeDocument/2006/relationships/image" Target="../media/image146.png"/><Relationship Id="rId12"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png"/><Relationship Id="rId9" Type="http://schemas.openxmlformats.org/officeDocument/2006/relationships/image" Target="../media/image143.png"/></Relationships>
</file>

<file path=ppt/slides/_rels/slide2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06.png"/><Relationship Id="rId3" Type="http://schemas.openxmlformats.org/officeDocument/2006/relationships/image" Target="../media/image148.png"/><Relationship Id="rId7" Type="http://schemas.openxmlformats.org/officeDocument/2006/relationships/image" Target="../media/image150.png"/><Relationship Id="rId12"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5.png"/><Relationship Id="rId5" Type="http://schemas.openxmlformats.org/officeDocument/2006/relationships/image" Target="../media/image1010.png"/><Relationship Id="rId10" Type="http://schemas.openxmlformats.org/officeDocument/2006/relationships/image" Target="../media/image154.png"/><Relationship Id="rId4" Type="http://schemas.openxmlformats.org/officeDocument/2006/relationships/image" Target="../media/image1000.png"/><Relationship Id="rId9" Type="http://schemas.openxmlformats.org/officeDocument/2006/relationships/image" Target="../media/image153.png"/></Relationships>
</file>

<file path=ppt/slides/_rels/slide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6.png"/><Relationship Id="rId18" Type="http://schemas.openxmlformats.org/officeDocument/2006/relationships/image" Target="../media/image210.png"/><Relationship Id="rId3" Type="http://schemas.openxmlformats.org/officeDocument/2006/relationships/image" Target="../media/image38.png"/><Relationship Id="rId21" Type="http://schemas.openxmlformats.org/officeDocument/2006/relationships/image" Target="../media/image52.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200.png"/><Relationship Id="rId2" Type="http://schemas.openxmlformats.org/officeDocument/2006/relationships/notesSlide" Target="../notesSlides/notesSlide3.xml"/><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4.png"/><Relationship Id="rId5" Type="http://schemas.openxmlformats.org/officeDocument/2006/relationships/image" Target="../media/image40.png"/><Relationship Id="rId15" Type="http://schemas.openxmlformats.org/officeDocument/2006/relationships/image" Target="../media/image48.emf"/><Relationship Id="rId10" Type="http://schemas.openxmlformats.org/officeDocument/2006/relationships/image" Target="../media/image43.png"/><Relationship Id="rId19"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2.png"/><Relationship Id="rId14" Type="http://schemas.openxmlformats.org/officeDocument/2006/relationships/image" Target="../media/image47.png"/><Relationship Id="rId22" Type="http://schemas.openxmlformats.org/officeDocument/2006/relationships/image" Target="../media/image53.png"/></Relationships>
</file>

<file path=ppt/slides/_rels/slide3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7.png"/><Relationship Id="rId18" Type="http://schemas.openxmlformats.org/officeDocument/2006/relationships/image" Target="../media/image50.png"/><Relationship Id="rId3" Type="http://schemas.openxmlformats.org/officeDocument/2006/relationships/image" Target="../media/image1610.png"/><Relationship Id="rId21" Type="http://schemas.openxmlformats.org/officeDocument/2006/relationships/image" Target="../media/image165.png"/><Relationship Id="rId7" Type="http://schemas.openxmlformats.org/officeDocument/2006/relationships/image" Target="../media/image42.emf"/><Relationship Id="rId12" Type="http://schemas.openxmlformats.org/officeDocument/2006/relationships/image" Target="../media/image46.png"/><Relationship Id="rId17" Type="http://schemas.openxmlformats.org/officeDocument/2006/relationships/image" Target="../media/image1630.png"/><Relationship Id="rId2" Type="http://schemas.openxmlformats.org/officeDocument/2006/relationships/notesSlide" Target="../notesSlides/notesSlide31.xml"/><Relationship Id="rId16" Type="http://schemas.openxmlformats.org/officeDocument/2006/relationships/image" Target="../media/image1620.png"/><Relationship Id="rId20"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5.png"/><Relationship Id="rId5" Type="http://schemas.openxmlformats.org/officeDocument/2006/relationships/image" Target="../media/image51.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2.png"/><Relationship Id="rId4" Type="http://schemas.openxmlformats.org/officeDocument/2006/relationships/image" Target="../media/image41.png"/><Relationship Id="rId9" Type="http://schemas.openxmlformats.org/officeDocument/2006/relationships/image" Target="../media/image43.png"/><Relationship Id="rId14" Type="http://schemas.openxmlformats.org/officeDocument/2006/relationships/image" Target="../media/image48.emf"/><Relationship Id="rId22" Type="http://schemas.openxmlformats.org/officeDocument/2006/relationships/image" Target="../media/image166.png"/></Relationships>
</file>

<file path=ppt/slides/_rels/slide32.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60.png"/><Relationship Id="rId3" Type="http://schemas.openxmlformats.org/officeDocument/2006/relationships/image" Target="../media/image163.png"/><Relationship Id="rId7" Type="http://schemas.openxmlformats.org/officeDocument/2006/relationships/image" Target="../media/image201.png"/><Relationship Id="rId12" Type="http://schemas.openxmlformats.org/officeDocument/2006/relationships/image" Target="../media/image2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182.png"/><Relationship Id="rId10" Type="http://schemas.openxmlformats.org/officeDocument/2006/relationships/image" Target="../media/image230.png"/><Relationship Id="rId4" Type="http://schemas.openxmlformats.org/officeDocument/2006/relationships/image" Target="../media/image1710.png"/><Relationship Id="rId9" Type="http://schemas.openxmlformats.org/officeDocument/2006/relationships/image" Target="../media/image168.png"/><Relationship Id="rId14" Type="http://schemas.openxmlformats.org/officeDocument/2006/relationships/image" Target="../media/image169.png"/></Relationships>
</file>

<file path=ppt/slides/_rels/slide33.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167.png"/><Relationship Id="rId7" Type="http://schemas.openxmlformats.org/officeDocument/2006/relationships/image" Target="../media/image4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390.png"/><Relationship Id="rId4" Type="http://schemas.openxmlformats.org/officeDocument/2006/relationships/image" Target="../media/image380.png"/></Relationships>
</file>

<file path=ppt/slides/_rels/slide34.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1.png"/><Relationship Id="rId18" Type="http://schemas.openxmlformats.org/officeDocument/2006/relationships/image" Target="../media/image60.png"/><Relationship Id="rId26" Type="http://schemas.openxmlformats.org/officeDocument/2006/relationships/image" Target="../media/image179.png"/><Relationship Id="rId3" Type="http://schemas.openxmlformats.org/officeDocument/2006/relationships/image" Target="../media/image171.png"/><Relationship Id="rId21" Type="http://schemas.openxmlformats.org/officeDocument/2006/relationships/image" Target="../media/image65.png"/><Relationship Id="rId7" Type="http://schemas.openxmlformats.org/officeDocument/2006/relationships/image" Target="../media/image300.png"/><Relationship Id="rId12" Type="http://schemas.openxmlformats.org/officeDocument/2006/relationships/image" Target="../media/image350.png"/><Relationship Id="rId17" Type="http://schemas.openxmlformats.org/officeDocument/2006/relationships/image" Target="../media/image58.png"/><Relationship Id="rId25" Type="http://schemas.openxmlformats.org/officeDocument/2006/relationships/image" Target="../media/image178.png"/><Relationship Id="rId2" Type="http://schemas.openxmlformats.org/officeDocument/2006/relationships/notesSlide" Target="../notesSlides/notesSlide34.xml"/><Relationship Id="rId16" Type="http://schemas.openxmlformats.org/officeDocument/2006/relationships/image" Target="../media/image57.png"/><Relationship Id="rId20" Type="http://schemas.openxmlformats.org/officeDocument/2006/relationships/image" Target="../media/image64.emf"/><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174.png"/><Relationship Id="rId24" Type="http://schemas.openxmlformats.org/officeDocument/2006/relationships/image" Target="../media/image66.png"/><Relationship Id="rId5" Type="http://schemas.openxmlformats.org/officeDocument/2006/relationships/image" Target="../media/image163.png"/><Relationship Id="rId15" Type="http://schemas.openxmlformats.org/officeDocument/2006/relationships/image" Target="../media/image55.png"/><Relationship Id="rId23" Type="http://schemas.openxmlformats.org/officeDocument/2006/relationships/image" Target="../media/image177.png"/><Relationship Id="rId28" Type="http://schemas.openxmlformats.org/officeDocument/2006/relationships/image" Target="../media/image181.png"/><Relationship Id="rId10" Type="http://schemas.openxmlformats.org/officeDocument/2006/relationships/image" Target="../media/image173.png"/><Relationship Id="rId19" Type="http://schemas.openxmlformats.org/officeDocument/2006/relationships/image" Target="../media/image63.emf"/><Relationship Id="rId4" Type="http://schemas.openxmlformats.org/officeDocument/2006/relationships/image" Target="../media/image172.png"/><Relationship Id="rId9" Type="http://schemas.openxmlformats.org/officeDocument/2006/relationships/image" Target="../media/image320.png"/><Relationship Id="rId14" Type="http://schemas.openxmlformats.org/officeDocument/2006/relationships/image" Target="../media/image54.png"/><Relationship Id="rId22" Type="http://schemas.openxmlformats.org/officeDocument/2006/relationships/image" Target="../media/image176.png"/><Relationship Id="rId27" Type="http://schemas.openxmlformats.org/officeDocument/2006/relationships/image" Target="../media/image180.png"/><Relationship Id="rId30"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5.png"/><Relationship Id="rId18" Type="http://schemas.openxmlformats.org/officeDocument/2006/relationships/image" Target="../media/image65.png"/><Relationship Id="rId26" Type="http://schemas.openxmlformats.org/officeDocument/2006/relationships/image" Target="../media/image26.png"/><Relationship Id="rId3" Type="http://schemas.openxmlformats.org/officeDocument/2006/relationships/image" Target="../media/image54.png"/><Relationship Id="rId21" Type="http://schemas.openxmlformats.org/officeDocument/2006/relationships/image" Target="../media/image370.png"/><Relationship Id="rId7" Type="http://schemas.openxmlformats.org/officeDocument/2006/relationships/image" Target="../media/image58.png"/><Relationship Id="rId12" Type="http://schemas.openxmlformats.org/officeDocument/2006/relationships/image" Target="../media/image43.png"/><Relationship Id="rId17" Type="http://schemas.openxmlformats.org/officeDocument/2006/relationships/image" Target="../media/image64.emf"/><Relationship Id="rId25" Type="http://schemas.openxmlformats.org/officeDocument/2006/relationships/image" Target="../media/image410.png"/><Relationship Id="rId2" Type="http://schemas.openxmlformats.org/officeDocument/2006/relationships/notesSlide" Target="../notesSlides/notesSlide4.xml"/><Relationship Id="rId16" Type="http://schemas.openxmlformats.org/officeDocument/2006/relationships/image" Target="../media/image63.emf"/><Relationship Id="rId20" Type="http://schemas.openxmlformats.org/officeDocument/2006/relationships/image" Target="../media/image360.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1.png"/><Relationship Id="rId24" Type="http://schemas.openxmlformats.org/officeDocument/2006/relationships/image" Target="../media/image400.png"/><Relationship Id="rId5" Type="http://schemas.openxmlformats.org/officeDocument/2006/relationships/image" Target="../media/image56.emf"/><Relationship Id="rId15" Type="http://schemas.openxmlformats.org/officeDocument/2006/relationships/image" Target="../media/image62.emf"/><Relationship Id="rId23" Type="http://schemas.openxmlformats.org/officeDocument/2006/relationships/image" Target="../media/image391.png"/><Relationship Id="rId28" Type="http://schemas.openxmlformats.org/officeDocument/2006/relationships/image" Target="../media/image40.png"/><Relationship Id="rId10" Type="http://schemas.openxmlformats.org/officeDocument/2006/relationships/image" Target="../media/image60.png"/><Relationship Id="rId31" Type="http://schemas.openxmlformats.org/officeDocument/2006/relationships/image" Target="../media/image68.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47.png"/><Relationship Id="rId22" Type="http://schemas.openxmlformats.org/officeDocument/2006/relationships/image" Target="../media/image66.png"/><Relationship Id="rId27" Type="http://schemas.openxmlformats.org/officeDocument/2006/relationships/image" Target="../media/image41.png"/><Relationship Id="rId30"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71.png"/><Relationship Id="rId7" Type="http://schemas.openxmlformats.org/officeDocument/2006/relationships/image" Target="../media/image4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10" Type="http://schemas.openxmlformats.org/officeDocument/2006/relationships/image" Target="../media/image520.png"/><Relationship Id="rId4" Type="http://schemas.openxmlformats.org/officeDocument/2006/relationships/image" Target="../media/image72.png"/><Relationship Id="rId9" Type="http://schemas.openxmlformats.org/officeDocument/2006/relationships/image" Target="../media/image510.png"/></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6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emf"/><Relationship Id="rId9" Type="http://schemas.openxmlformats.org/officeDocument/2006/relationships/image" Target="../media/image79.svg"/></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6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660.png"/><Relationship Id="rId10" Type="http://schemas.openxmlformats.org/officeDocument/2006/relationships/image" Target="../media/image710.png"/><Relationship Id="rId4" Type="http://schemas.openxmlformats.org/officeDocument/2006/relationships/image" Target="../media/image650.png"/><Relationship Id="rId9" Type="http://schemas.openxmlformats.org/officeDocument/2006/relationships/image" Target="../media/image70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5D30"/>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0E3027A-EC24-BB2A-F3DB-EADD25BE6574}"/>
              </a:ext>
            </a:extLst>
          </p:cNvPr>
          <p:cNvSpPr/>
          <p:nvPr/>
        </p:nvSpPr>
        <p:spPr>
          <a:xfrm>
            <a:off x="6322310" y="-7849"/>
            <a:ext cx="5869689" cy="6879585"/>
          </a:xfrm>
          <a:custGeom>
            <a:avLst/>
            <a:gdLst>
              <a:gd name="connsiteX0" fmla="*/ 1624728 w 5847450"/>
              <a:gd name="connsiteY0" fmla="*/ 0 h 6879585"/>
              <a:gd name="connsiteX1" fmla="*/ 5847450 w 5847450"/>
              <a:gd name="connsiteY1" fmla="*/ 0 h 6879585"/>
              <a:gd name="connsiteX2" fmla="*/ 5847450 w 5847450"/>
              <a:gd name="connsiteY2" fmla="*/ 6879585 h 6879585"/>
              <a:gd name="connsiteX3" fmla="*/ 0 w 5847450"/>
              <a:gd name="connsiteY3" fmla="*/ 6879585 h 6879585"/>
              <a:gd name="connsiteX4" fmla="*/ 1624728 w 5847450"/>
              <a:gd name="connsiteY4" fmla="*/ 0 h 687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7450" h="6879585">
                <a:moveTo>
                  <a:pt x="1624728" y="0"/>
                </a:moveTo>
                <a:lnTo>
                  <a:pt x="5847450" y="0"/>
                </a:lnTo>
                <a:lnTo>
                  <a:pt x="5847450" y="6879585"/>
                </a:lnTo>
                <a:lnTo>
                  <a:pt x="0" y="6879585"/>
                </a:lnTo>
                <a:lnTo>
                  <a:pt x="1624728"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Title 1">
            <a:extLst>
              <a:ext uri="{FF2B5EF4-FFF2-40B4-BE49-F238E27FC236}">
                <a16:creationId xmlns:a16="http://schemas.microsoft.com/office/drawing/2014/main" id="{335376C2-87F2-3D4F-982F-A36EF4EA0502}"/>
              </a:ext>
            </a:extLst>
          </p:cNvPr>
          <p:cNvSpPr txBox="1">
            <a:spLocks/>
          </p:cNvSpPr>
          <p:nvPr/>
        </p:nvSpPr>
        <p:spPr>
          <a:xfrm>
            <a:off x="386093" y="-325668"/>
            <a:ext cx="6725293" cy="22431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en-US" sz="3600" b="1" dirty="0">
                <a:solidFill>
                  <a:schemeClr val="bg1"/>
                </a:solidFill>
              </a:rPr>
              <a:t>Robust and Deterministic Preparation of Bosonic Logical States In a Trapped Ion</a:t>
            </a:r>
          </a:p>
        </p:txBody>
      </p:sp>
      <p:sp>
        <p:nvSpPr>
          <p:cNvPr id="5" name="TextBox 4">
            <a:extLst>
              <a:ext uri="{FF2B5EF4-FFF2-40B4-BE49-F238E27FC236}">
                <a16:creationId xmlns:a16="http://schemas.microsoft.com/office/drawing/2014/main" id="{243710B7-79B4-C5EA-B6F7-6B0DC5A09DAF}"/>
              </a:ext>
            </a:extLst>
          </p:cNvPr>
          <p:cNvSpPr txBox="1"/>
          <p:nvPr/>
        </p:nvSpPr>
        <p:spPr>
          <a:xfrm>
            <a:off x="421262" y="2332621"/>
            <a:ext cx="3014800" cy="1111202"/>
          </a:xfrm>
          <a:prstGeom prst="rect">
            <a:avLst/>
          </a:prstGeom>
          <a:noFill/>
        </p:spPr>
        <p:txBody>
          <a:bodyPr wrap="none" rtlCol="0">
            <a:spAutoFit/>
          </a:bodyPr>
          <a:lstStyle/>
          <a:p>
            <a:pPr>
              <a:lnSpc>
                <a:spcPct val="150000"/>
              </a:lnSpc>
            </a:pPr>
            <a:r>
              <a:rPr lang="en-AU" sz="2800" b="1" dirty="0"/>
              <a:t>Vassili G. Matsos</a:t>
            </a:r>
          </a:p>
          <a:p>
            <a:pPr>
              <a:lnSpc>
                <a:spcPct val="150000"/>
              </a:lnSpc>
            </a:pPr>
            <a:r>
              <a:rPr lang="en-AU" i="1" dirty="0"/>
              <a:t>vmat0922@uni.sydney.edu.au</a:t>
            </a:r>
          </a:p>
        </p:txBody>
      </p:sp>
      <p:cxnSp>
        <p:nvCxnSpPr>
          <p:cNvPr id="11" name="Straight Connector 10">
            <a:extLst>
              <a:ext uri="{FF2B5EF4-FFF2-40B4-BE49-F238E27FC236}">
                <a16:creationId xmlns:a16="http://schemas.microsoft.com/office/drawing/2014/main" id="{A9FE05F7-3B1D-12D5-A6B3-C12D6C82443C}"/>
              </a:ext>
            </a:extLst>
          </p:cNvPr>
          <p:cNvCxnSpPr>
            <a:stCxn id="9" idx="0"/>
            <a:endCxn id="9" idx="3"/>
          </p:cNvCxnSpPr>
          <p:nvPr/>
        </p:nvCxnSpPr>
        <p:spPr>
          <a:xfrm flipH="1">
            <a:off x="6322310" y="-7849"/>
            <a:ext cx="1630907" cy="6879585"/>
          </a:xfrm>
          <a:prstGeom prst="line">
            <a:avLst/>
          </a:prstGeom>
          <a:ln w="571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040978BC-48CF-0854-2446-A7A82857D619}"/>
              </a:ext>
            </a:extLst>
          </p:cNvPr>
          <p:cNvSpPr txBox="1"/>
          <p:nvPr/>
        </p:nvSpPr>
        <p:spPr>
          <a:xfrm>
            <a:off x="421262" y="6099020"/>
            <a:ext cx="6100578" cy="707886"/>
          </a:xfrm>
          <a:prstGeom prst="rect">
            <a:avLst/>
          </a:prstGeom>
          <a:noFill/>
        </p:spPr>
        <p:txBody>
          <a:bodyPr wrap="square">
            <a:spAutoFit/>
          </a:bodyPr>
          <a:lstStyle/>
          <a:p>
            <a:r>
              <a:rPr lang="en-AU" sz="2000" dirty="0"/>
              <a:t>AIP Congress, Melbourne</a:t>
            </a:r>
          </a:p>
          <a:p>
            <a:r>
              <a:rPr lang="en-AU" sz="2000" dirty="0"/>
              <a:t>2</a:t>
            </a:r>
            <a:r>
              <a:rPr lang="en-AU" sz="2000" baseline="30000" dirty="0"/>
              <a:t>nd</a:t>
            </a:r>
            <a:r>
              <a:rPr lang="en-AU" sz="2000" dirty="0"/>
              <a:t> -5</a:t>
            </a:r>
            <a:r>
              <a:rPr lang="en-AU" sz="2000" baseline="30000" dirty="0"/>
              <a:t>th</a:t>
            </a:r>
            <a:r>
              <a:rPr lang="en-AU" sz="2000" dirty="0"/>
              <a:t> of December, 2024</a:t>
            </a:r>
            <a:endParaRPr lang="en-AU" sz="1400" dirty="0"/>
          </a:p>
        </p:txBody>
      </p:sp>
      <p:pic>
        <p:nvPicPr>
          <p:cNvPr id="16" name="Picture 15">
            <a:extLst>
              <a:ext uri="{FF2B5EF4-FFF2-40B4-BE49-F238E27FC236}">
                <a16:creationId xmlns:a16="http://schemas.microsoft.com/office/drawing/2014/main" id="{5CC39DA5-FB40-4847-A0B8-F6CCFBC8EC27}"/>
              </a:ext>
            </a:extLst>
          </p:cNvPr>
          <p:cNvPicPr>
            <a:picLocks noChangeAspect="1"/>
          </p:cNvPicPr>
          <p:nvPr/>
        </p:nvPicPr>
        <p:blipFill rotWithShape="1">
          <a:blip r:embed="rId3">
            <a:extLst>
              <a:ext uri="{28A0092B-C50C-407E-A947-70E740481C1C}">
                <a14:useLocalDpi xmlns:a14="http://schemas.microsoft.com/office/drawing/2010/main" val="0"/>
              </a:ext>
            </a:extLst>
          </a:blip>
          <a:srcRect l="9442"/>
          <a:stretch/>
        </p:blipFill>
        <p:spPr>
          <a:xfrm>
            <a:off x="7839206" y="1657983"/>
            <a:ext cx="3471177" cy="3833092"/>
          </a:xfrm>
          <a:prstGeom prst="rect">
            <a:avLst/>
          </a:prstGeom>
        </p:spPr>
      </p:pic>
      <p:pic>
        <p:nvPicPr>
          <p:cNvPr id="21" name="Picture 20">
            <a:extLst>
              <a:ext uri="{FF2B5EF4-FFF2-40B4-BE49-F238E27FC236}">
                <a16:creationId xmlns:a16="http://schemas.microsoft.com/office/drawing/2014/main" id="{A0077C24-A565-B946-9959-E3290FF17447}"/>
              </a:ext>
            </a:extLst>
          </p:cNvPr>
          <p:cNvPicPr>
            <a:picLocks noChangeAspect="1"/>
          </p:cNvPicPr>
          <p:nvPr/>
        </p:nvPicPr>
        <p:blipFill>
          <a:blip r:embed="rId4"/>
          <a:stretch>
            <a:fillRect/>
          </a:stretch>
        </p:blipFill>
        <p:spPr>
          <a:xfrm>
            <a:off x="11117509" y="2004091"/>
            <a:ext cx="1010199" cy="344386"/>
          </a:xfrm>
          <a:prstGeom prst="rect">
            <a:avLst/>
          </a:prstGeom>
        </p:spPr>
      </p:pic>
      <p:pic>
        <p:nvPicPr>
          <p:cNvPr id="15" name="Picture 14">
            <a:extLst>
              <a:ext uri="{FF2B5EF4-FFF2-40B4-BE49-F238E27FC236}">
                <a16:creationId xmlns:a16="http://schemas.microsoft.com/office/drawing/2014/main" id="{D515EC19-6C54-3047-984F-B2B56736A77F}"/>
              </a:ext>
            </a:extLst>
          </p:cNvPr>
          <p:cNvPicPr>
            <a:picLocks noChangeAspect="1"/>
          </p:cNvPicPr>
          <p:nvPr/>
        </p:nvPicPr>
        <p:blipFill rotWithShape="1">
          <a:blip r:embed="rId5">
            <a:extLst>
              <a:ext uri="{28A0092B-C50C-407E-A947-70E740481C1C}">
                <a14:useLocalDpi xmlns:a14="http://schemas.microsoft.com/office/drawing/2010/main" val="0"/>
              </a:ext>
            </a:extLst>
          </a:blip>
          <a:srcRect l="75342"/>
          <a:stretch/>
        </p:blipFill>
        <p:spPr>
          <a:xfrm>
            <a:off x="10980172" y="2151947"/>
            <a:ext cx="1068393" cy="3328174"/>
          </a:xfrm>
          <a:prstGeom prst="rect">
            <a:avLst/>
          </a:prstGeom>
        </p:spPr>
      </p:pic>
      <p:pic>
        <p:nvPicPr>
          <p:cNvPr id="17" name="Picture 2" descr="The University of Sydney - Course Seeker">
            <a:extLst>
              <a:ext uri="{FF2B5EF4-FFF2-40B4-BE49-F238E27FC236}">
                <a16:creationId xmlns:a16="http://schemas.microsoft.com/office/drawing/2014/main" id="{E700ACD8-782B-8040-9E51-3CAF43FC14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5641" y="2658908"/>
            <a:ext cx="2041266" cy="7078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B406580-B441-1B44-9DE9-CC9A38008C5C}"/>
                  </a:ext>
                </a:extLst>
              </p:cNvPr>
              <p:cNvSpPr txBox="1"/>
              <p:nvPr/>
            </p:nvSpPr>
            <p:spPr>
              <a:xfrm>
                <a:off x="9127725" y="5036385"/>
                <a:ext cx="5602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𝑥</m:t>
                      </m:r>
                    </m:oMath>
                  </m:oMathPara>
                </a14:m>
                <a:endParaRPr lang="en-US" sz="2400" dirty="0"/>
              </a:p>
            </p:txBody>
          </p:sp>
        </mc:Choice>
        <mc:Fallback xmlns="">
          <p:sp>
            <p:nvSpPr>
              <p:cNvPr id="18" name="TextBox 17">
                <a:extLst>
                  <a:ext uri="{FF2B5EF4-FFF2-40B4-BE49-F238E27FC236}">
                    <a16:creationId xmlns:a16="http://schemas.microsoft.com/office/drawing/2014/main" id="{CB406580-B441-1B44-9DE9-CC9A38008C5C}"/>
                  </a:ext>
                </a:extLst>
              </p:cNvPr>
              <p:cNvSpPr txBox="1">
                <a:spLocks noRot="1" noChangeAspect="1" noMove="1" noResize="1" noEditPoints="1" noAdjustHandles="1" noChangeArrowheads="1" noChangeShapeType="1" noTextEdit="1"/>
              </p:cNvSpPr>
              <p:nvPr/>
            </p:nvSpPr>
            <p:spPr>
              <a:xfrm>
                <a:off x="9127725" y="5036385"/>
                <a:ext cx="56026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85A49CE-CE6A-9B45-BEF1-A0C745D46853}"/>
                  </a:ext>
                </a:extLst>
              </p:cNvPr>
              <p:cNvSpPr txBox="1"/>
              <p:nvPr/>
            </p:nvSpPr>
            <p:spPr>
              <a:xfrm>
                <a:off x="7364522" y="3286526"/>
                <a:ext cx="5602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𝑝</m:t>
                      </m:r>
                    </m:oMath>
                  </m:oMathPara>
                </a14:m>
                <a:endParaRPr lang="en-US" sz="2400" dirty="0"/>
              </a:p>
            </p:txBody>
          </p:sp>
        </mc:Choice>
        <mc:Fallback xmlns="">
          <p:sp>
            <p:nvSpPr>
              <p:cNvPr id="22" name="TextBox 21">
                <a:extLst>
                  <a:ext uri="{FF2B5EF4-FFF2-40B4-BE49-F238E27FC236}">
                    <a16:creationId xmlns:a16="http://schemas.microsoft.com/office/drawing/2014/main" id="{185A49CE-CE6A-9B45-BEF1-A0C745D46853}"/>
                  </a:ext>
                </a:extLst>
              </p:cNvPr>
              <p:cNvSpPr txBox="1">
                <a:spLocks noRot="1" noChangeAspect="1" noMove="1" noResize="1" noEditPoints="1" noAdjustHandles="1" noChangeArrowheads="1" noChangeShapeType="1" noTextEdit="1"/>
              </p:cNvSpPr>
              <p:nvPr/>
            </p:nvSpPr>
            <p:spPr>
              <a:xfrm>
                <a:off x="7364522" y="3286526"/>
                <a:ext cx="560268" cy="461665"/>
              </a:xfrm>
              <a:prstGeom prst="rect">
                <a:avLst/>
              </a:prstGeom>
              <a:blipFill>
                <a:blip r:embed="rId8"/>
                <a:stretch>
                  <a:fillRect b="-78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BCF6756-FEC5-624D-B570-2AFCD8553E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1617" y="3773503"/>
            <a:ext cx="1717572" cy="1717572"/>
          </a:xfrm>
          <a:prstGeom prst="rect">
            <a:avLst/>
          </a:prstGeom>
          <a:ln>
            <a:solidFill>
              <a:schemeClr val="tx1"/>
            </a:solidFill>
          </a:ln>
        </p:spPr>
      </p:pic>
      <p:sp>
        <p:nvSpPr>
          <p:cNvPr id="19" name="TextBox 18">
            <a:extLst>
              <a:ext uri="{FF2B5EF4-FFF2-40B4-BE49-F238E27FC236}">
                <a16:creationId xmlns:a16="http://schemas.microsoft.com/office/drawing/2014/main" id="{9843E8F4-5B5B-7545-B627-28717BE890C7}"/>
              </a:ext>
            </a:extLst>
          </p:cNvPr>
          <p:cNvSpPr txBox="1"/>
          <p:nvPr/>
        </p:nvSpPr>
        <p:spPr>
          <a:xfrm>
            <a:off x="475949" y="556421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pic>
        <p:nvPicPr>
          <p:cNvPr id="20" name="Picture 19" descr="A group of arrows pointing to different directions&#10;&#10;Description automatically generated">
            <a:extLst>
              <a:ext uri="{FF2B5EF4-FFF2-40B4-BE49-F238E27FC236}">
                <a16:creationId xmlns:a16="http://schemas.microsoft.com/office/drawing/2014/main" id="{3CAEE63E-931F-0C40-8477-A2EBF10B42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1073" y="-3789554"/>
            <a:ext cx="3677492" cy="3463886"/>
          </a:xfrm>
          <a:prstGeom prst="rect">
            <a:avLst/>
          </a:prstGeom>
        </p:spPr>
      </p:pic>
      <p:pic>
        <p:nvPicPr>
          <p:cNvPr id="3" name="Picture 2" descr="A qr code on a white background&#10;&#10;Description automatically generated">
            <a:extLst>
              <a:ext uri="{FF2B5EF4-FFF2-40B4-BE49-F238E27FC236}">
                <a16:creationId xmlns:a16="http://schemas.microsoft.com/office/drawing/2014/main" id="{AEE6711A-1D1D-C54A-BE63-05050B2804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23204" y="3286526"/>
            <a:ext cx="1717572" cy="1717572"/>
          </a:xfrm>
          <a:prstGeom prst="rect">
            <a:avLst/>
          </a:prstGeom>
          <a:ln>
            <a:solidFill>
              <a:schemeClr val="tx1"/>
            </a:solidFill>
          </a:ln>
        </p:spPr>
      </p:pic>
      <p:sp>
        <p:nvSpPr>
          <p:cNvPr id="24" name="TextBox 23">
            <a:extLst>
              <a:ext uri="{FF2B5EF4-FFF2-40B4-BE49-F238E27FC236}">
                <a16:creationId xmlns:a16="http://schemas.microsoft.com/office/drawing/2014/main" id="{B597E6DA-9343-E540-8E1A-DD2ECFA009B8}"/>
              </a:ext>
            </a:extLst>
          </p:cNvPr>
          <p:cNvSpPr txBox="1"/>
          <p:nvPr/>
        </p:nvSpPr>
        <p:spPr>
          <a:xfrm>
            <a:off x="-5964333" y="6345241"/>
            <a:ext cx="2728632" cy="461665"/>
          </a:xfrm>
          <a:prstGeom prst="rect">
            <a:avLst/>
          </a:prstGeom>
          <a:noFill/>
        </p:spPr>
        <p:txBody>
          <a:bodyPr wrap="none" rtlCol="0">
            <a:spAutoFit/>
          </a:bodyPr>
          <a:lstStyle/>
          <a:p>
            <a:r>
              <a:rPr lang="en-AU" sz="1200" u="sng" dirty="0"/>
              <a:t>V. Matsos</a:t>
            </a:r>
            <a:r>
              <a:rPr lang="en-AU" sz="1200" dirty="0"/>
              <a:t> et al., </a:t>
            </a:r>
            <a:r>
              <a:rPr lang="en-AU" sz="1200" dirty="0" err="1"/>
              <a:t>Arxiv</a:t>
            </a:r>
            <a:r>
              <a:rPr lang="en-AU" sz="1200" dirty="0"/>
              <a:t> 2409.05455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3100591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2FBC2C4-4A52-16E8-E838-09F54924E892}"/>
              </a:ext>
            </a:extLst>
          </p:cNvPr>
          <p:cNvSpPr txBox="1"/>
          <p:nvPr/>
        </p:nvSpPr>
        <p:spPr>
          <a:xfrm>
            <a:off x="1411076" y="1806302"/>
            <a:ext cx="1731475" cy="369332"/>
          </a:xfrm>
          <a:prstGeom prst="rect">
            <a:avLst/>
          </a:prstGeom>
          <a:noFill/>
        </p:spPr>
        <p:txBody>
          <a:bodyPr wrap="square">
            <a:spAutoFit/>
          </a:bodyPr>
          <a:lstStyle/>
          <a:p>
            <a:r>
              <a:rPr lang="en-US" b="1" dirty="0"/>
              <a:t>Theory:</a:t>
            </a:r>
          </a:p>
        </p:txBody>
      </p:sp>
      <p:pic>
        <p:nvPicPr>
          <p:cNvPr id="2" name="Picture 1" descr="A red and blue vertical bar&#10;&#10;Description automatically generated">
            <a:extLst>
              <a:ext uri="{FF2B5EF4-FFF2-40B4-BE49-F238E27FC236}">
                <a16:creationId xmlns:a16="http://schemas.microsoft.com/office/drawing/2014/main" id="{704A0086-3D0B-5CD6-626D-33771CC6A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309" y="1369788"/>
            <a:ext cx="482181" cy="1544580"/>
          </a:xfrm>
          <a:prstGeom prst="rect">
            <a:avLst/>
          </a:prstGeom>
        </p:spPr>
      </p:pic>
      <p:sp>
        <p:nvSpPr>
          <p:cNvPr id="3" name="TextBox 2">
            <a:extLst>
              <a:ext uri="{FF2B5EF4-FFF2-40B4-BE49-F238E27FC236}">
                <a16:creationId xmlns:a16="http://schemas.microsoft.com/office/drawing/2014/main" id="{636D68CD-7819-63B7-8A6E-A52A3D781C85}"/>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Experimental preparation of GKP states</a:t>
            </a:r>
          </a:p>
        </p:txBody>
      </p:sp>
      <p:sp>
        <p:nvSpPr>
          <p:cNvPr id="13" name="Slide Number Placeholder 12">
            <a:extLst>
              <a:ext uri="{FF2B5EF4-FFF2-40B4-BE49-F238E27FC236}">
                <a16:creationId xmlns:a16="http://schemas.microsoft.com/office/drawing/2014/main" id="{EFAE799C-CBF8-4F7F-B969-12D9857DAB8C}"/>
              </a:ext>
            </a:extLst>
          </p:cNvPr>
          <p:cNvSpPr>
            <a:spLocks noGrp="1"/>
          </p:cNvSpPr>
          <p:nvPr>
            <p:ph type="sldNum" sz="quarter" idx="12"/>
          </p:nvPr>
        </p:nvSpPr>
        <p:spPr/>
        <p:txBody>
          <a:bodyPr/>
          <a:lstStyle/>
          <a:p>
            <a:fld id="{D6391FA1-25A5-4E68-89BD-A5F97D935BCC}" type="slidenum">
              <a:rPr lang="en-AU" smtClean="0"/>
              <a:t>10</a:t>
            </a:fld>
            <a:endParaRPr lang="en-AU"/>
          </a:p>
        </p:txBody>
      </p:sp>
      <p:sp>
        <p:nvSpPr>
          <p:cNvPr id="11" name="TextBox 10">
            <a:extLst>
              <a:ext uri="{FF2B5EF4-FFF2-40B4-BE49-F238E27FC236}">
                <a16:creationId xmlns:a16="http://schemas.microsoft.com/office/drawing/2014/main" id="{79F55AA3-8BA4-3E26-9AA6-26131392BC0B}"/>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
        <p:nvSpPr>
          <p:cNvPr id="16" name="TextBox 15">
            <a:extLst>
              <a:ext uri="{FF2B5EF4-FFF2-40B4-BE49-F238E27FC236}">
                <a16:creationId xmlns:a16="http://schemas.microsoft.com/office/drawing/2014/main" id="{58AEE679-C817-A554-038A-9F64BB77B996}"/>
              </a:ext>
            </a:extLst>
          </p:cNvPr>
          <p:cNvSpPr txBox="1"/>
          <p:nvPr/>
        </p:nvSpPr>
        <p:spPr>
          <a:xfrm>
            <a:off x="1398219" y="3394846"/>
            <a:ext cx="1731475" cy="369332"/>
          </a:xfrm>
          <a:prstGeom prst="rect">
            <a:avLst/>
          </a:prstGeom>
          <a:noFill/>
        </p:spPr>
        <p:txBody>
          <a:bodyPr wrap="square">
            <a:spAutoFit/>
          </a:bodyPr>
          <a:lstStyle/>
          <a:p>
            <a:r>
              <a:rPr lang="en-US" b="1" dirty="0"/>
              <a:t>Experiment:</a:t>
            </a:r>
          </a:p>
        </p:txBody>
      </p:sp>
      <p:pic>
        <p:nvPicPr>
          <p:cNvPr id="17" name="Picture 16" descr="A graph of a graph of a graph&#10;&#10;Description automatically generated with medium confidence">
            <a:extLst>
              <a:ext uri="{FF2B5EF4-FFF2-40B4-BE49-F238E27FC236}">
                <a16:creationId xmlns:a16="http://schemas.microsoft.com/office/drawing/2014/main" id="{F0D92512-3194-829B-26B6-D1C53262B70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45619" b="11081"/>
          <a:stretch/>
        </p:blipFill>
        <p:spPr>
          <a:xfrm>
            <a:off x="3222904" y="1484381"/>
            <a:ext cx="1671499" cy="1429987"/>
          </a:xfrm>
          <a:prstGeom prst="rect">
            <a:avLst/>
          </a:prstGeom>
        </p:spPr>
      </p:pic>
      <p:pic>
        <p:nvPicPr>
          <p:cNvPr id="18" name="Picture 17" descr="A graph of red and blue dots&#10;&#10;Description automatically generated">
            <a:extLst>
              <a:ext uri="{FF2B5EF4-FFF2-40B4-BE49-F238E27FC236}">
                <a16:creationId xmlns:a16="http://schemas.microsoft.com/office/drawing/2014/main" id="{407005D6-79A0-FD08-5206-760B32B011A1}"/>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43662" b="11527"/>
          <a:stretch/>
        </p:blipFill>
        <p:spPr>
          <a:xfrm>
            <a:off x="5844342" y="1424437"/>
            <a:ext cx="1671499" cy="1489931"/>
          </a:xfrm>
          <a:prstGeom prst="rect">
            <a:avLst/>
          </a:prstGeom>
        </p:spPr>
      </p:pic>
      <p:pic>
        <p:nvPicPr>
          <p:cNvPr id="21" name="Picture 20" descr="A diagram of a graph&#10;&#10;Description automatically generated with medium confidence">
            <a:extLst>
              <a:ext uri="{FF2B5EF4-FFF2-40B4-BE49-F238E27FC236}">
                <a16:creationId xmlns:a16="http://schemas.microsoft.com/office/drawing/2014/main" id="{BA45E2ED-2A76-0197-401A-2C51E4F97F16}"/>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44882" b="11819"/>
          <a:stretch/>
        </p:blipFill>
        <p:spPr>
          <a:xfrm>
            <a:off x="8554443" y="1484381"/>
            <a:ext cx="1788713" cy="1429987"/>
          </a:xfrm>
          <a:prstGeom prst="rect">
            <a:avLst/>
          </a:prstGeom>
        </p:spPr>
      </p:pic>
      <p:grpSp>
        <p:nvGrpSpPr>
          <p:cNvPr id="25" name="Group 24">
            <a:extLst>
              <a:ext uri="{FF2B5EF4-FFF2-40B4-BE49-F238E27FC236}">
                <a16:creationId xmlns:a16="http://schemas.microsoft.com/office/drawing/2014/main" id="{7FE49494-9786-91B2-62B5-FBFBE518103D}"/>
              </a:ext>
            </a:extLst>
          </p:cNvPr>
          <p:cNvGrpSpPr/>
          <p:nvPr/>
        </p:nvGrpSpPr>
        <p:grpSpPr>
          <a:xfrm>
            <a:off x="3222904" y="2921419"/>
            <a:ext cx="1671499" cy="1800249"/>
            <a:chOff x="3222904" y="3452276"/>
            <a:chExt cx="1671499" cy="1800249"/>
          </a:xfrm>
        </p:grpSpPr>
        <p:pic>
          <p:nvPicPr>
            <p:cNvPr id="4" name="Picture 3" descr="A graph of a graph of a graph&#10;&#10;Description automatically generated with medium confidence">
              <a:extLst>
                <a:ext uri="{FF2B5EF4-FFF2-40B4-BE49-F238E27FC236}">
                  <a16:creationId xmlns:a16="http://schemas.microsoft.com/office/drawing/2014/main" id="{005EB877-D735-7436-3700-2B32E3035EE9}"/>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54299"/>
            <a:stretch/>
          </p:blipFill>
          <p:spPr>
            <a:xfrm>
              <a:off x="3222904" y="3452276"/>
              <a:ext cx="1671499" cy="1509317"/>
            </a:xfrm>
            <a:prstGeom prst="rect">
              <a:avLst/>
            </a:prstGeom>
          </p:spPr>
        </p:pic>
        <p:pic>
          <p:nvPicPr>
            <p:cNvPr id="22" name="Picture 21" descr="A graph of a graph of a graph&#10;&#10;Description automatically generated with medium confidence">
              <a:extLst>
                <a:ext uri="{FF2B5EF4-FFF2-40B4-BE49-F238E27FC236}">
                  <a16:creationId xmlns:a16="http://schemas.microsoft.com/office/drawing/2014/main" id="{6EC8ADEE-E0D0-82EE-C78F-5D1F7DD04DE7}"/>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8817"/>
            <a:stretch/>
          </p:blipFill>
          <p:spPr>
            <a:xfrm>
              <a:off x="3222904" y="4883193"/>
              <a:ext cx="1671499" cy="369332"/>
            </a:xfrm>
            <a:prstGeom prst="rect">
              <a:avLst/>
            </a:prstGeom>
          </p:spPr>
        </p:pic>
      </p:grpSp>
      <p:grpSp>
        <p:nvGrpSpPr>
          <p:cNvPr id="26" name="Group 25">
            <a:extLst>
              <a:ext uri="{FF2B5EF4-FFF2-40B4-BE49-F238E27FC236}">
                <a16:creationId xmlns:a16="http://schemas.microsoft.com/office/drawing/2014/main" id="{2AD4BDDF-0713-A23C-5CA7-56E8301B2BD2}"/>
              </a:ext>
            </a:extLst>
          </p:cNvPr>
          <p:cNvGrpSpPr/>
          <p:nvPr/>
        </p:nvGrpSpPr>
        <p:grpSpPr>
          <a:xfrm>
            <a:off x="5844342" y="2926239"/>
            <a:ext cx="1680507" cy="1822075"/>
            <a:chOff x="5844342" y="3457096"/>
            <a:chExt cx="1680507" cy="1822075"/>
          </a:xfrm>
        </p:grpSpPr>
        <p:pic>
          <p:nvPicPr>
            <p:cNvPr id="5" name="Picture 4" descr="A graph of red and blue dots&#10;&#10;Description automatically generated">
              <a:extLst>
                <a:ext uri="{FF2B5EF4-FFF2-40B4-BE49-F238E27FC236}">
                  <a16:creationId xmlns:a16="http://schemas.microsoft.com/office/drawing/2014/main" id="{819F80C7-3FD4-E815-4455-6807B7A2547B}"/>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b="55549"/>
            <a:stretch/>
          </p:blipFill>
          <p:spPr>
            <a:xfrm>
              <a:off x="5844342" y="3457096"/>
              <a:ext cx="1671499" cy="1477952"/>
            </a:xfrm>
            <a:prstGeom prst="rect">
              <a:avLst/>
            </a:prstGeom>
          </p:spPr>
        </p:pic>
        <p:pic>
          <p:nvPicPr>
            <p:cNvPr id="23" name="Picture 22" descr="A graph of a graph of a graph&#10;&#10;Description automatically generated with medium confidence">
              <a:extLst>
                <a:ext uri="{FF2B5EF4-FFF2-40B4-BE49-F238E27FC236}">
                  <a16:creationId xmlns:a16="http://schemas.microsoft.com/office/drawing/2014/main" id="{E3A6FB96-5F23-0F13-AA58-B006B9E65D5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8817"/>
            <a:stretch/>
          </p:blipFill>
          <p:spPr>
            <a:xfrm>
              <a:off x="5853350" y="4909839"/>
              <a:ext cx="1671499" cy="369332"/>
            </a:xfrm>
            <a:prstGeom prst="rect">
              <a:avLst/>
            </a:prstGeom>
          </p:spPr>
        </p:pic>
      </p:grpSp>
      <p:grpSp>
        <p:nvGrpSpPr>
          <p:cNvPr id="27" name="Group 26">
            <a:extLst>
              <a:ext uri="{FF2B5EF4-FFF2-40B4-BE49-F238E27FC236}">
                <a16:creationId xmlns:a16="http://schemas.microsoft.com/office/drawing/2014/main" id="{02268C92-B749-7DA6-6C56-58EE12D026D7}"/>
              </a:ext>
            </a:extLst>
          </p:cNvPr>
          <p:cNvGrpSpPr/>
          <p:nvPr/>
        </p:nvGrpSpPr>
        <p:grpSpPr>
          <a:xfrm>
            <a:off x="8554443" y="2914368"/>
            <a:ext cx="1788713" cy="1856824"/>
            <a:chOff x="8554443" y="3445225"/>
            <a:chExt cx="1788713" cy="1856824"/>
          </a:xfrm>
        </p:grpSpPr>
        <p:pic>
          <p:nvPicPr>
            <p:cNvPr id="6" name="Picture 5" descr="A diagram of a graph&#10;&#10;Description automatically generated with medium confidence">
              <a:extLst>
                <a:ext uri="{FF2B5EF4-FFF2-40B4-BE49-F238E27FC236}">
                  <a16:creationId xmlns:a16="http://schemas.microsoft.com/office/drawing/2014/main" id="{8D82199E-F833-B649-3463-B4BD492A3FA3}"/>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b="55278"/>
            <a:stretch/>
          </p:blipFill>
          <p:spPr>
            <a:xfrm>
              <a:off x="8554443" y="3445225"/>
              <a:ext cx="1788713" cy="1476978"/>
            </a:xfrm>
            <a:prstGeom prst="rect">
              <a:avLst/>
            </a:prstGeom>
          </p:spPr>
        </p:pic>
        <p:pic>
          <p:nvPicPr>
            <p:cNvPr id="24" name="Picture 23" descr="A graph of a graph of a graph&#10;&#10;Description automatically generated with medium confidence">
              <a:extLst>
                <a:ext uri="{FF2B5EF4-FFF2-40B4-BE49-F238E27FC236}">
                  <a16:creationId xmlns:a16="http://schemas.microsoft.com/office/drawing/2014/main" id="{E9100C84-2A3F-BC61-4D47-E406FBE6C7B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8817"/>
            <a:stretch/>
          </p:blipFill>
          <p:spPr>
            <a:xfrm>
              <a:off x="8671657" y="4932717"/>
              <a:ext cx="1671499" cy="369332"/>
            </a:xfrm>
            <a:prstGeom prst="rect">
              <a:avLst/>
            </a:prstGeom>
          </p:spPr>
        </p:pic>
      </p:grpSp>
      <p:sp>
        <p:nvSpPr>
          <p:cNvPr id="28" name="TextBox 27">
            <a:extLst>
              <a:ext uri="{FF2B5EF4-FFF2-40B4-BE49-F238E27FC236}">
                <a16:creationId xmlns:a16="http://schemas.microsoft.com/office/drawing/2014/main" id="{F1665B9D-BB76-0B48-9A03-ADDFE28DB2E8}"/>
              </a:ext>
            </a:extLst>
          </p:cNvPr>
          <p:cNvSpPr txBox="1"/>
          <p:nvPr/>
        </p:nvSpPr>
        <p:spPr>
          <a:xfrm>
            <a:off x="3172862" y="988769"/>
            <a:ext cx="1731475" cy="338554"/>
          </a:xfrm>
          <a:prstGeom prst="rect">
            <a:avLst/>
          </a:prstGeom>
          <a:noFill/>
        </p:spPr>
        <p:txBody>
          <a:bodyPr wrap="square">
            <a:spAutoFit/>
          </a:bodyPr>
          <a:lstStyle/>
          <a:p>
            <a:r>
              <a:rPr lang="en-US" sz="1600" dirty="0"/>
              <a:t>Square 12.2 dB</a:t>
            </a:r>
          </a:p>
        </p:txBody>
      </p:sp>
      <p:sp>
        <p:nvSpPr>
          <p:cNvPr id="29" name="TextBox 28">
            <a:extLst>
              <a:ext uri="{FF2B5EF4-FFF2-40B4-BE49-F238E27FC236}">
                <a16:creationId xmlns:a16="http://schemas.microsoft.com/office/drawing/2014/main" id="{FBB6309B-0989-6243-ACC3-25A2BD6A2F37}"/>
              </a:ext>
            </a:extLst>
          </p:cNvPr>
          <p:cNvSpPr txBox="1"/>
          <p:nvPr/>
        </p:nvSpPr>
        <p:spPr>
          <a:xfrm>
            <a:off x="5718313" y="981314"/>
            <a:ext cx="1649773" cy="338554"/>
          </a:xfrm>
          <a:prstGeom prst="rect">
            <a:avLst/>
          </a:prstGeom>
          <a:noFill/>
        </p:spPr>
        <p:txBody>
          <a:bodyPr wrap="square">
            <a:spAutoFit/>
          </a:bodyPr>
          <a:lstStyle/>
          <a:p>
            <a:r>
              <a:rPr lang="en-US" sz="1600" dirty="0"/>
              <a:t>Square 10.4 dB</a:t>
            </a:r>
          </a:p>
        </p:txBody>
      </p:sp>
      <p:sp>
        <p:nvSpPr>
          <p:cNvPr id="30" name="TextBox 29">
            <a:extLst>
              <a:ext uri="{FF2B5EF4-FFF2-40B4-BE49-F238E27FC236}">
                <a16:creationId xmlns:a16="http://schemas.microsoft.com/office/drawing/2014/main" id="{72E911BC-09C8-C548-96C5-14AE0BFFDAB9}"/>
              </a:ext>
            </a:extLst>
          </p:cNvPr>
          <p:cNvSpPr txBox="1"/>
          <p:nvPr/>
        </p:nvSpPr>
        <p:spPr>
          <a:xfrm>
            <a:off x="8685655" y="988769"/>
            <a:ext cx="1911412" cy="338554"/>
          </a:xfrm>
          <a:prstGeom prst="rect">
            <a:avLst/>
          </a:prstGeom>
          <a:noFill/>
        </p:spPr>
        <p:txBody>
          <a:bodyPr wrap="square">
            <a:spAutoFit/>
          </a:bodyPr>
          <a:lstStyle/>
          <a:p>
            <a:r>
              <a:rPr lang="en-US" sz="1600" dirty="0"/>
              <a:t>Hex. 10.4 dB</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28A6D8A-B931-1446-B042-9E9F64AFBBEE}"/>
                  </a:ext>
                </a:extLst>
              </p:cNvPr>
              <p:cNvSpPr txBox="1"/>
              <p:nvPr/>
            </p:nvSpPr>
            <p:spPr>
              <a:xfrm>
                <a:off x="4499519" y="983701"/>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1" name="TextBox 30">
                <a:extLst>
                  <a:ext uri="{FF2B5EF4-FFF2-40B4-BE49-F238E27FC236}">
                    <a16:creationId xmlns:a16="http://schemas.microsoft.com/office/drawing/2014/main" id="{A28A6D8A-B931-1446-B042-9E9F64AFBBEE}"/>
                  </a:ext>
                </a:extLst>
              </p:cNvPr>
              <p:cNvSpPr txBox="1">
                <a:spLocks noRot="1" noChangeAspect="1" noMove="1" noResize="1" noEditPoints="1" noAdjustHandles="1" noChangeArrowheads="1" noChangeShapeType="1" noTextEdit="1"/>
              </p:cNvSpPr>
              <p:nvPr/>
            </p:nvSpPr>
            <p:spPr>
              <a:xfrm>
                <a:off x="4499519" y="983701"/>
                <a:ext cx="789768" cy="338554"/>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1FB4C14-1AF0-0E4E-ACF2-4EA3A503B9CA}"/>
                  </a:ext>
                </a:extLst>
              </p:cNvPr>
              <p:cNvSpPr txBox="1"/>
              <p:nvPr/>
            </p:nvSpPr>
            <p:spPr>
              <a:xfrm>
                <a:off x="7070440"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2" name="TextBox 31">
                <a:extLst>
                  <a:ext uri="{FF2B5EF4-FFF2-40B4-BE49-F238E27FC236}">
                    <a16:creationId xmlns:a16="http://schemas.microsoft.com/office/drawing/2014/main" id="{31FB4C14-1AF0-0E4E-ACF2-4EA3A503B9CA}"/>
                  </a:ext>
                </a:extLst>
              </p:cNvPr>
              <p:cNvSpPr txBox="1">
                <a:spLocks noRot="1" noChangeAspect="1" noMove="1" noResize="1" noEditPoints="1" noAdjustHandles="1" noChangeArrowheads="1" noChangeShapeType="1" noTextEdit="1"/>
              </p:cNvSpPr>
              <p:nvPr/>
            </p:nvSpPr>
            <p:spPr>
              <a:xfrm>
                <a:off x="7070440" y="969300"/>
                <a:ext cx="789768" cy="338554"/>
              </a:xfrm>
              <a:prstGeom prst="rect">
                <a:avLst/>
              </a:prstGeom>
              <a:blipFill>
                <a:blip r:embed="rId8"/>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CB8F678-6592-704A-913D-2A45951FAA3B}"/>
                  </a:ext>
                </a:extLst>
              </p:cNvPr>
              <p:cNvSpPr txBox="1"/>
              <p:nvPr/>
            </p:nvSpPr>
            <p:spPr>
              <a:xfrm>
                <a:off x="9837544"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3" name="TextBox 32">
                <a:extLst>
                  <a:ext uri="{FF2B5EF4-FFF2-40B4-BE49-F238E27FC236}">
                    <a16:creationId xmlns:a16="http://schemas.microsoft.com/office/drawing/2014/main" id="{ECB8F678-6592-704A-913D-2A45951FAA3B}"/>
                  </a:ext>
                </a:extLst>
              </p:cNvPr>
              <p:cNvSpPr txBox="1">
                <a:spLocks noRot="1" noChangeAspect="1" noMove="1" noResize="1" noEditPoints="1" noAdjustHandles="1" noChangeArrowheads="1" noChangeShapeType="1" noTextEdit="1"/>
              </p:cNvSpPr>
              <p:nvPr/>
            </p:nvSpPr>
            <p:spPr>
              <a:xfrm>
                <a:off x="9837544" y="969300"/>
                <a:ext cx="789768" cy="338554"/>
              </a:xfrm>
              <a:prstGeom prst="rect">
                <a:avLst/>
              </a:prstGeom>
              <a:blipFill>
                <a:blip r:embed="rId9"/>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15190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138758" y="4958371"/>
              <a:ext cx="10271036" cy="479374"/>
            </p:xfrm>
            <a:graphic>
              <a:graphicData uri="http://schemas.openxmlformats.org/drawingml/2006/table">
                <a:tbl>
                  <a:tblPr firstRow="1" bandRow="1">
                    <a:tableStyleId>{0505E3EF-67EA-436B-97B2-0124C06EBD24}</a:tableStyleId>
                  </a:tblPr>
                  <a:tblGrid>
                    <a:gridCol w="1787249">
                      <a:extLst>
                        <a:ext uri="{9D8B030D-6E8A-4147-A177-3AD203B41FA5}">
                          <a16:colId xmlns:a16="http://schemas.microsoft.com/office/drawing/2014/main" val="3478422448"/>
                        </a:ext>
                      </a:extLst>
                    </a:gridCol>
                    <a:gridCol w="2664364">
                      <a:extLst>
                        <a:ext uri="{9D8B030D-6E8A-4147-A177-3AD203B41FA5}">
                          <a16:colId xmlns:a16="http://schemas.microsoft.com/office/drawing/2014/main" val="1997698019"/>
                        </a:ext>
                      </a:extLst>
                    </a:gridCol>
                    <a:gridCol w="2822223">
                      <a:extLst>
                        <a:ext uri="{9D8B030D-6E8A-4147-A177-3AD203B41FA5}">
                          <a16:colId xmlns:a16="http://schemas.microsoft.com/office/drawing/2014/main" val="1449703348"/>
                        </a:ext>
                      </a:extLst>
                    </a:gridCol>
                    <a:gridCol w="2997200">
                      <a:extLst>
                        <a:ext uri="{9D8B030D-6E8A-4147-A177-3AD203B41FA5}">
                          <a16:colId xmlns:a16="http://schemas.microsoft.com/office/drawing/2014/main" val="541797651"/>
                        </a:ext>
                      </a:extLst>
                    </a:gridCol>
                  </a:tblGrid>
                  <a:tr h="479374">
                    <a:tc>
                      <a:txBody>
                        <a:bodyPr/>
                        <a:lstStyle/>
                        <a:p>
                          <a:pPr algn="ctr"/>
                          <a:r>
                            <a:rPr lang="en-AU" sz="1600" dirty="0"/>
                            <a:t>Squeezing (dB)</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ln>
                                <a:noFill/>
                              </a:ln>
                              <a:solidFill>
                                <a:schemeClr val="tx1"/>
                              </a:solidFill>
                              <a:effectLst/>
                            </a:rPr>
                            <a:t>{</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5.5(2)</m:t>
                                  </m:r>
                                </m:e>
                                <m:sub>
                                  <m:r>
                                    <a:rPr lang="en-AU" sz="1600" b="0" i="1" cap="none" spc="0" smtClean="0">
                                      <a:ln>
                                        <a:noFill/>
                                      </a:ln>
                                      <a:solidFill>
                                        <a:schemeClr val="tx1"/>
                                      </a:solidFill>
                                      <a:effectLst/>
                                      <a:latin typeface="Cambria Math" panose="02040503050406030204" pitchFamily="18" charset="0"/>
                                    </a:rPr>
                                    <m:t>𝑋</m:t>
                                  </m:r>
                                </m:sub>
                              </m:sSub>
                            </m:oMath>
                          </a14:m>
                          <a:r>
                            <a:rPr lang="en-US" sz="1600" b="0" cap="none" spc="0" dirty="0">
                              <a:ln>
                                <a:noFill/>
                              </a:ln>
                              <a:solidFill>
                                <a:schemeClr val="tx1"/>
                              </a:solidFill>
                              <a:effectLst/>
                            </a:rPr>
                            <a:t>, </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6.3(3)</m:t>
                                  </m:r>
                                </m:e>
                                <m:sub>
                                  <m:r>
                                    <a:rPr lang="en-AU" sz="1600" b="0" i="1" cap="none" spc="0" smtClean="0">
                                      <a:ln>
                                        <a:noFill/>
                                      </a:ln>
                                      <a:solidFill>
                                        <a:schemeClr val="tx1"/>
                                      </a:solidFill>
                                      <a:effectLst/>
                                      <a:latin typeface="Cambria Math" panose="02040503050406030204" pitchFamily="18" charset="0"/>
                                    </a:rPr>
                                    <m:t>𝑍</m:t>
                                  </m:r>
                                </m:sub>
                              </m:sSub>
                            </m:oMath>
                          </a14:m>
                          <a:r>
                            <a:rPr lang="en-US" sz="1600" b="0" cap="none" spc="0" dirty="0">
                              <a:ln>
                                <a:noFill/>
                              </a:ln>
                              <a:solidFill>
                                <a:schemeClr val="tx1"/>
                              </a:solidFill>
                              <a:effectLst/>
                            </a:rPr>
                            <a:t>}</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cap="none" spc="0" dirty="0">
                              <a:ln>
                                <a:noFill/>
                              </a:ln>
                              <a:solidFill>
                                <a:schemeClr val="tx1"/>
                              </a:solidFill>
                              <a:effectLst/>
                            </a:rPr>
                            <a:t>{</a:t>
                          </a:r>
                          <a14:m>
                            <m:oMath xmlns:m="http://schemas.openxmlformats.org/officeDocument/2006/math">
                              <m:sSub>
                                <m:sSubPr>
                                  <m:ctrlPr>
                                    <a:rPr lang="en-US" sz="1600" b="1" i="1" cap="none" spc="0" smtClean="0">
                                      <a:ln>
                                        <a:noFill/>
                                      </a:ln>
                                      <a:solidFill>
                                        <a:schemeClr val="tx1"/>
                                      </a:solidFill>
                                      <a:effectLst/>
                                      <a:latin typeface="Cambria Math" panose="02040503050406030204" pitchFamily="18" charset="0"/>
                                    </a:rPr>
                                  </m:ctrlPr>
                                </m:sSubPr>
                                <m:e>
                                  <m:r>
                                    <a:rPr lang="en-AU" sz="1600" b="1" i="1" cap="none" spc="0" smtClean="0">
                                      <a:ln>
                                        <a:noFill/>
                                      </a:ln>
                                      <a:solidFill>
                                        <a:schemeClr val="tx1"/>
                                      </a:solidFill>
                                      <a:effectLst/>
                                      <a:latin typeface="Cambria Math" panose="02040503050406030204" pitchFamily="18" charset="0"/>
                                    </a:rPr>
                                    <m:t>𝟕</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𝟓</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𝟐</m:t>
                                  </m:r>
                                  <m:r>
                                    <a:rPr lang="en-AU" sz="1600" b="1" i="1" cap="none" spc="0" smtClean="0">
                                      <a:ln>
                                        <a:noFill/>
                                      </a:ln>
                                      <a:solidFill>
                                        <a:schemeClr val="tx1"/>
                                      </a:solidFill>
                                      <a:effectLst/>
                                      <a:latin typeface="Cambria Math" panose="02040503050406030204" pitchFamily="18" charset="0"/>
                                    </a:rPr>
                                    <m:t>)</m:t>
                                  </m:r>
                                </m:e>
                                <m:sub>
                                  <m:r>
                                    <a:rPr lang="en-AU" sz="1600" b="1" i="1" cap="none" spc="0" smtClean="0">
                                      <a:ln>
                                        <a:noFill/>
                                      </a:ln>
                                      <a:solidFill>
                                        <a:schemeClr val="tx1"/>
                                      </a:solidFill>
                                      <a:effectLst/>
                                      <a:latin typeface="Cambria Math" panose="02040503050406030204" pitchFamily="18" charset="0"/>
                                    </a:rPr>
                                    <m:t>𝑿</m:t>
                                  </m:r>
                                </m:sub>
                              </m:sSub>
                            </m:oMath>
                          </a14:m>
                          <a:r>
                            <a:rPr lang="en-US" sz="1600" b="1" cap="none" spc="0" dirty="0">
                              <a:ln>
                                <a:noFill/>
                              </a:ln>
                              <a:solidFill>
                                <a:schemeClr val="tx1"/>
                              </a:solidFill>
                              <a:effectLst/>
                            </a:rPr>
                            <a:t>, </a:t>
                          </a:r>
                          <a14:m>
                            <m:oMath xmlns:m="http://schemas.openxmlformats.org/officeDocument/2006/math">
                              <m:sSub>
                                <m:sSubPr>
                                  <m:ctrlPr>
                                    <a:rPr lang="en-US" sz="1600" b="1" i="1" cap="none" spc="0" smtClean="0">
                                      <a:ln>
                                        <a:noFill/>
                                      </a:ln>
                                      <a:solidFill>
                                        <a:schemeClr val="tx1"/>
                                      </a:solidFill>
                                      <a:effectLst/>
                                      <a:latin typeface="Cambria Math" panose="02040503050406030204" pitchFamily="18" charset="0"/>
                                    </a:rPr>
                                  </m:ctrlPr>
                                </m:sSubPr>
                                <m:e>
                                  <m:r>
                                    <a:rPr lang="en-AU" sz="1600" b="1" i="1" cap="none" spc="0" smtClean="0">
                                      <a:ln>
                                        <a:noFill/>
                                      </a:ln>
                                      <a:solidFill>
                                        <a:schemeClr val="tx1"/>
                                      </a:solidFill>
                                      <a:effectLst/>
                                      <a:latin typeface="Cambria Math" panose="02040503050406030204" pitchFamily="18" charset="0"/>
                                    </a:rPr>
                                    <m:t>𝟕</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𝟓</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𝟐</m:t>
                                  </m:r>
                                  <m:r>
                                    <a:rPr lang="en-AU" sz="1600" b="1" i="1" cap="none" spc="0" smtClean="0">
                                      <a:ln>
                                        <a:noFill/>
                                      </a:ln>
                                      <a:solidFill>
                                        <a:schemeClr val="tx1"/>
                                      </a:solidFill>
                                      <a:effectLst/>
                                      <a:latin typeface="Cambria Math" panose="02040503050406030204" pitchFamily="18" charset="0"/>
                                    </a:rPr>
                                    <m:t>)</m:t>
                                  </m:r>
                                </m:e>
                                <m:sub>
                                  <m:r>
                                    <a:rPr lang="en-AU" sz="1600" b="1" i="1" cap="none" spc="0" smtClean="0">
                                      <a:ln>
                                        <a:noFill/>
                                      </a:ln>
                                      <a:solidFill>
                                        <a:schemeClr val="tx1"/>
                                      </a:solidFill>
                                      <a:effectLst/>
                                      <a:latin typeface="Cambria Math" panose="02040503050406030204" pitchFamily="18" charset="0"/>
                                    </a:rPr>
                                    <m:t>𝒁</m:t>
                                  </m:r>
                                </m:sub>
                              </m:sSub>
                            </m:oMath>
                          </a14:m>
                          <a:r>
                            <a:rPr lang="en-US" sz="1600" b="1" cap="none" spc="0" dirty="0">
                              <a:ln>
                                <a:noFill/>
                              </a:ln>
                              <a:solidFill>
                                <a:schemeClr val="tx1"/>
                              </a:solidFill>
                              <a:effectLst/>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ln>
                                <a:noFill/>
                              </a:ln>
                              <a:solidFill>
                                <a:schemeClr val="tx1"/>
                              </a:solidFill>
                              <a:effectLst/>
                            </a:rPr>
                            <a:t>{</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6.5(3)</m:t>
                                  </m:r>
                                </m:e>
                                <m:sub>
                                  <m:r>
                                    <a:rPr lang="en-AU" sz="1600" b="0" i="1" cap="none" spc="0" smtClean="0">
                                      <a:ln>
                                        <a:noFill/>
                                      </a:ln>
                                      <a:solidFill>
                                        <a:schemeClr val="tx1"/>
                                      </a:solidFill>
                                      <a:effectLst/>
                                      <a:latin typeface="Cambria Math" panose="02040503050406030204" pitchFamily="18" charset="0"/>
                                    </a:rPr>
                                    <m:t>𝑋</m:t>
                                  </m:r>
                                </m:sub>
                              </m:sSub>
                            </m:oMath>
                          </a14:m>
                          <a:r>
                            <a:rPr lang="en-US" sz="1600" b="0" cap="none" spc="0" dirty="0">
                              <a:ln>
                                <a:noFill/>
                              </a:ln>
                              <a:solidFill>
                                <a:schemeClr val="tx1"/>
                              </a:solidFill>
                              <a:effectLst/>
                            </a:rPr>
                            <a:t>, </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6.3(4)</m:t>
                                  </m:r>
                                </m:e>
                                <m:sub>
                                  <m:r>
                                    <a:rPr lang="en-AU" sz="1600" b="0" i="1" cap="none" spc="0" smtClean="0">
                                      <a:ln>
                                        <a:noFill/>
                                      </a:ln>
                                      <a:solidFill>
                                        <a:schemeClr val="tx1"/>
                                      </a:solidFill>
                                      <a:effectLst/>
                                      <a:latin typeface="Cambria Math" panose="02040503050406030204" pitchFamily="18" charset="0"/>
                                    </a:rPr>
                                    <m:t>𝑍</m:t>
                                  </m:r>
                                </m:sub>
                              </m:sSub>
                            </m:oMath>
                          </a14:m>
                          <a:r>
                            <a:rPr lang="en-US" sz="1600" b="0" cap="none" spc="0" dirty="0">
                              <a:ln>
                                <a:noFill/>
                              </a:ln>
                              <a:solidFill>
                                <a:schemeClr val="tx1"/>
                              </a:solidFill>
                              <a:effectLst/>
                            </a:rPr>
                            <a:t>}</a:t>
                          </a:r>
                        </a:p>
                      </a:txBody>
                      <a:tcPr>
                        <a:solidFill>
                          <a:schemeClr val="bg1">
                            <a:lumMod val="95000"/>
                          </a:schemeClr>
                        </a:solidFill>
                      </a:tcPr>
                    </a:tc>
                    <a:extLst>
                      <a:ext uri="{0D108BD9-81ED-4DB2-BD59-A6C34878D82A}">
                        <a16:rowId xmlns:a16="http://schemas.microsoft.com/office/drawing/2014/main" val="3050992908"/>
                      </a:ext>
                    </a:extLst>
                  </a:tr>
                </a:tbl>
              </a:graphicData>
            </a:graphic>
          </p:graphicFrame>
        </mc:Choice>
        <mc:Fallback xmlns="">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138758" y="4958371"/>
              <a:ext cx="10271036" cy="479374"/>
            </p:xfrm>
            <a:graphic>
              <a:graphicData uri="http://schemas.openxmlformats.org/drawingml/2006/table">
                <a:tbl>
                  <a:tblPr firstRow="1" bandRow="1">
                    <a:tableStyleId>{0505E3EF-67EA-436B-97B2-0124C06EBD24}</a:tableStyleId>
                  </a:tblPr>
                  <a:tblGrid>
                    <a:gridCol w="1787249">
                      <a:extLst>
                        <a:ext uri="{9D8B030D-6E8A-4147-A177-3AD203B41FA5}">
                          <a16:colId xmlns:a16="http://schemas.microsoft.com/office/drawing/2014/main" val="3478422448"/>
                        </a:ext>
                      </a:extLst>
                    </a:gridCol>
                    <a:gridCol w="2664364">
                      <a:extLst>
                        <a:ext uri="{9D8B030D-6E8A-4147-A177-3AD203B41FA5}">
                          <a16:colId xmlns:a16="http://schemas.microsoft.com/office/drawing/2014/main" val="1997698019"/>
                        </a:ext>
                      </a:extLst>
                    </a:gridCol>
                    <a:gridCol w="2822223">
                      <a:extLst>
                        <a:ext uri="{9D8B030D-6E8A-4147-A177-3AD203B41FA5}">
                          <a16:colId xmlns:a16="http://schemas.microsoft.com/office/drawing/2014/main" val="1449703348"/>
                        </a:ext>
                      </a:extLst>
                    </a:gridCol>
                    <a:gridCol w="2997200">
                      <a:extLst>
                        <a:ext uri="{9D8B030D-6E8A-4147-A177-3AD203B41FA5}">
                          <a16:colId xmlns:a16="http://schemas.microsoft.com/office/drawing/2014/main" val="541797651"/>
                        </a:ext>
                      </a:extLst>
                    </a:gridCol>
                  </a:tblGrid>
                  <a:tr h="479374">
                    <a:tc>
                      <a:txBody>
                        <a:bodyPr/>
                        <a:lstStyle/>
                        <a:p>
                          <a:pPr algn="ctr"/>
                          <a:r>
                            <a:rPr lang="en-AU" sz="1600"/>
                            <a:t>Squeezing (dB)</a:t>
                          </a:r>
                        </a:p>
                      </a:txBody>
                      <a:tcPr>
                        <a:solidFill>
                          <a:schemeClr val="bg1">
                            <a:lumMod val="95000"/>
                          </a:schemeClr>
                        </a:solidFill>
                      </a:tcPr>
                    </a:tc>
                    <a:tc>
                      <a:txBody>
                        <a:bodyPr/>
                        <a:lstStyle/>
                        <a:p>
                          <a:endParaRPr lang="en-US"/>
                        </a:p>
                      </a:txBody>
                      <a:tcPr>
                        <a:blipFill>
                          <a:blip r:embed="rId3"/>
                          <a:stretch>
                            <a:fillRect l="-67123" t="-3750" r="-218493" b="-2500"/>
                          </a:stretch>
                        </a:blipFill>
                      </a:tcPr>
                    </a:tc>
                    <a:tc>
                      <a:txBody>
                        <a:bodyPr/>
                        <a:lstStyle/>
                        <a:p>
                          <a:endParaRPr lang="en-US"/>
                        </a:p>
                      </a:txBody>
                      <a:tcPr>
                        <a:blipFill>
                          <a:blip r:embed="rId3"/>
                          <a:stretch>
                            <a:fillRect l="-158099" t="-3750" r="-106695" b="-2500"/>
                          </a:stretch>
                        </a:blipFill>
                      </a:tcPr>
                    </a:tc>
                    <a:tc>
                      <a:txBody>
                        <a:bodyPr/>
                        <a:lstStyle/>
                        <a:p>
                          <a:endParaRPr lang="en-US"/>
                        </a:p>
                      </a:txBody>
                      <a:tcPr>
                        <a:blipFill>
                          <a:blip r:embed="rId3"/>
                          <a:stretch>
                            <a:fillRect l="-242886" t="-3750" r="-407" b="-2500"/>
                          </a:stretch>
                        </a:blipFill>
                      </a:tcPr>
                    </a:tc>
                    <a:extLst>
                      <a:ext uri="{0D108BD9-81ED-4DB2-BD59-A6C34878D82A}">
                        <a16:rowId xmlns:a16="http://schemas.microsoft.com/office/drawing/2014/main" val="3050992908"/>
                      </a:ext>
                    </a:extLst>
                  </a:tr>
                </a:tbl>
              </a:graphicData>
            </a:graphic>
          </p:graphicFrame>
        </mc:Fallback>
      </mc:AlternateContent>
      <p:sp>
        <p:nvSpPr>
          <p:cNvPr id="3" name="TextBox 2">
            <a:extLst>
              <a:ext uri="{FF2B5EF4-FFF2-40B4-BE49-F238E27FC236}">
                <a16:creationId xmlns:a16="http://schemas.microsoft.com/office/drawing/2014/main" id="{636D68CD-7819-63B7-8A6E-A52A3D781C85}"/>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Experimental preparation of GKP states</a:t>
            </a:r>
          </a:p>
        </p:txBody>
      </p:sp>
      <p:sp>
        <p:nvSpPr>
          <p:cNvPr id="13" name="Slide Number Placeholder 12">
            <a:extLst>
              <a:ext uri="{FF2B5EF4-FFF2-40B4-BE49-F238E27FC236}">
                <a16:creationId xmlns:a16="http://schemas.microsoft.com/office/drawing/2014/main" id="{EFAE799C-CBF8-4F7F-B969-12D9857DAB8C}"/>
              </a:ext>
            </a:extLst>
          </p:cNvPr>
          <p:cNvSpPr>
            <a:spLocks noGrp="1"/>
          </p:cNvSpPr>
          <p:nvPr>
            <p:ph type="sldNum" sz="quarter" idx="12"/>
          </p:nvPr>
        </p:nvSpPr>
        <p:spPr/>
        <p:txBody>
          <a:bodyPr/>
          <a:lstStyle/>
          <a:p>
            <a:fld id="{D6391FA1-25A5-4E68-89BD-A5F97D935BCC}" type="slidenum">
              <a:rPr lang="en-AU" smtClean="0"/>
              <a:t>11</a:t>
            </a:fld>
            <a:endParaRPr lang="en-AU"/>
          </a:p>
        </p:txBody>
      </p:sp>
      <p:sp>
        <p:nvSpPr>
          <p:cNvPr id="11" name="TextBox 10">
            <a:extLst>
              <a:ext uri="{FF2B5EF4-FFF2-40B4-BE49-F238E27FC236}">
                <a16:creationId xmlns:a16="http://schemas.microsoft.com/office/drawing/2014/main" id="{79F55AA3-8BA4-3E26-9AA6-26131392BC0B}"/>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
        <p:nvSpPr>
          <p:cNvPr id="19" name="Rectangle 18">
            <a:extLst>
              <a:ext uri="{FF2B5EF4-FFF2-40B4-BE49-F238E27FC236}">
                <a16:creationId xmlns:a16="http://schemas.microsoft.com/office/drawing/2014/main" id="{120694E3-960B-4473-498E-8502152E07F8}"/>
              </a:ext>
            </a:extLst>
          </p:cNvPr>
          <p:cNvSpPr/>
          <p:nvPr/>
        </p:nvSpPr>
        <p:spPr>
          <a:xfrm>
            <a:off x="5587646" y="4958371"/>
            <a:ext cx="2827867" cy="47397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F3E322AE-D91E-FDB9-4C4B-0146731DC829}"/>
              </a:ext>
            </a:extLst>
          </p:cNvPr>
          <p:cNvSpPr txBox="1"/>
          <p:nvPr/>
        </p:nvSpPr>
        <p:spPr>
          <a:xfrm>
            <a:off x="1411076" y="1806302"/>
            <a:ext cx="1731475" cy="369332"/>
          </a:xfrm>
          <a:prstGeom prst="rect">
            <a:avLst/>
          </a:prstGeom>
          <a:noFill/>
        </p:spPr>
        <p:txBody>
          <a:bodyPr wrap="square">
            <a:spAutoFit/>
          </a:bodyPr>
          <a:lstStyle/>
          <a:p>
            <a:r>
              <a:rPr lang="en-US" b="1" dirty="0"/>
              <a:t>Theory:</a:t>
            </a:r>
          </a:p>
        </p:txBody>
      </p:sp>
      <p:pic>
        <p:nvPicPr>
          <p:cNvPr id="23" name="Picture 22" descr="A red and blue vertical bar&#10;&#10;Description automatically generated">
            <a:extLst>
              <a:ext uri="{FF2B5EF4-FFF2-40B4-BE49-F238E27FC236}">
                <a16:creationId xmlns:a16="http://schemas.microsoft.com/office/drawing/2014/main" id="{0E7C033F-B62D-9D8A-1C4C-7095F7DD5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09" y="1369788"/>
            <a:ext cx="482181" cy="1544580"/>
          </a:xfrm>
          <a:prstGeom prst="rect">
            <a:avLst/>
          </a:prstGeom>
        </p:spPr>
      </p:pic>
      <p:sp>
        <p:nvSpPr>
          <p:cNvPr id="24" name="TextBox 23">
            <a:extLst>
              <a:ext uri="{FF2B5EF4-FFF2-40B4-BE49-F238E27FC236}">
                <a16:creationId xmlns:a16="http://schemas.microsoft.com/office/drawing/2014/main" id="{150B2072-0F7C-8F9C-FA59-B059683D9A8E}"/>
              </a:ext>
            </a:extLst>
          </p:cNvPr>
          <p:cNvSpPr txBox="1"/>
          <p:nvPr/>
        </p:nvSpPr>
        <p:spPr>
          <a:xfrm>
            <a:off x="1398219" y="3394846"/>
            <a:ext cx="1731475" cy="369332"/>
          </a:xfrm>
          <a:prstGeom prst="rect">
            <a:avLst/>
          </a:prstGeom>
          <a:noFill/>
        </p:spPr>
        <p:txBody>
          <a:bodyPr wrap="square">
            <a:spAutoFit/>
          </a:bodyPr>
          <a:lstStyle/>
          <a:p>
            <a:r>
              <a:rPr lang="en-US" b="1" dirty="0"/>
              <a:t>Experiment:</a:t>
            </a:r>
          </a:p>
        </p:txBody>
      </p:sp>
      <p:pic>
        <p:nvPicPr>
          <p:cNvPr id="25" name="Picture 24" descr="A graph of a graph of a graph&#10;&#10;Description automatically generated with medium confidence">
            <a:extLst>
              <a:ext uri="{FF2B5EF4-FFF2-40B4-BE49-F238E27FC236}">
                <a16:creationId xmlns:a16="http://schemas.microsoft.com/office/drawing/2014/main" id="{F9E859D9-6EFA-2E7B-FD7D-EAAA728C3B57}"/>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45619" b="11081"/>
          <a:stretch/>
        </p:blipFill>
        <p:spPr>
          <a:xfrm>
            <a:off x="3222904" y="1484381"/>
            <a:ext cx="1671499" cy="1429987"/>
          </a:xfrm>
          <a:prstGeom prst="rect">
            <a:avLst/>
          </a:prstGeom>
        </p:spPr>
      </p:pic>
      <p:pic>
        <p:nvPicPr>
          <p:cNvPr id="27" name="Picture 26" descr="A diagram of a graph&#10;&#10;Description automatically generated with medium confidence">
            <a:extLst>
              <a:ext uri="{FF2B5EF4-FFF2-40B4-BE49-F238E27FC236}">
                <a16:creationId xmlns:a16="http://schemas.microsoft.com/office/drawing/2014/main" id="{3A21585F-7A92-3948-A925-DB78F620649C}"/>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44882" b="11819"/>
          <a:stretch/>
        </p:blipFill>
        <p:spPr>
          <a:xfrm>
            <a:off x="8554443" y="1484381"/>
            <a:ext cx="1788713" cy="1429987"/>
          </a:xfrm>
          <a:prstGeom prst="rect">
            <a:avLst/>
          </a:prstGeom>
        </p:spPr>
      </p:pic>
      <p:grpSp>
        <p:nvGrpSpPr>
          <p:cNvPr id="28" name="Group 27">
            <a:extLst>
              <a:ext uri="{FF2B5EF4-FFF2-40B4-BE49-F238E27FC236}">
                <a16:creationId xmlns:a16="http://schemas.microsoft.com/office/drawing/2014/main" id="{B8F62F19-C6F4-D95B-E4E6-8F75AE7B7C5A}"/>
              </a:ext>
            </a:extLst>
          </p:cNvPr>
          <p:cNvGrpSpPr/>
          <p:nvPr/>
        </p:nvGrpSpPr>
        <p:grpSpPr>
          <a:xfrm>
            <a:off x="3222904" y="2921419"/>
            <a:ext cx="1671499" cy="1800249"/>
            <a:chOff x="3222904" y="3452276"/>
            <a:chExt cx="1671499" cy="1800249"/>
          </a:xfrm>
        </p:grpSpPr>
        <p:pic>
          <p:nvPicPr>
            <p:cNvPr id="29" name="Picture 28" descr="A graph of a graph of a graph&#10;&#10;Description automatically generated with medium confidence">
              <a:extLst>
                <a:ext uri="{FF2B5EF4-FFF2-40B4-BE49-F238E27FC236}">
                  <a16:creationId xmlns:a16="http://schemas.microsoft.com/office/drawing/2014/main" id="{B2E30C99-6478-9444-4E9D-413C6C7E618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b="54299"/>
            <a:stretch/>
          </p:blipFill>
          <p:spPr>
            <a:xfrm>
              <a:off x="3222904" y="3452276"/>
              <a:ext cx="1671499" cy="1509317"/>
            </a:xfrm>
            <a:prstGeom prst="rect">
              <a:avLst/>
            </a:prstGeom>
          </p:spPr>
        </p:pic>
        <p:pic>
          <p:nvPicPr>
            <p:cNvPr id="30" name="Picture 29" descr="A graph of a graph of a graph&#10;&#10;Description automatically generated with medium confidence">
              <a:extLst>
                <a:ext uri="{FF2B5EF4-FFF2-40B4-BE49-F238E27FC236}">
                  <a16:creationId xmlns:a16="http://schemas.microsoft.com/office/drawing/2014/main" id="{0F6241BB-3DB1-5A85-14AD-BF9202D7BA1E}"/>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3222904" y="4883193"/>
              <a:ext cx="1671499" cy="369332"/>
            </a:xfrm>
            <a:prstGeom prst="rect">
              <a:avLst/>
            </a:prstGeom>
          </p:spPr>
        </p:pic>
      </p:grpSp>
      <p:grpSp>
        <p:nvGrpSpPr>
          <p:cNvPr id="34" name="Group 33">
            <a:extLst>
              <a:ext uri="{FF2B5EF4-FFF2-40B4-BE49-F238E27FC236}">
                <a16:creationId xmlns:a16="http://schemas.microsoft.com/office/drawing/2014/main" id="{DE278689-98BF-3A82-B7FF-1FA9C23B3664}"/>
              </a:ext>
            </a:extLst>
          </p:cNvPr>
          <p:cNvGrpSpPr/>
          <p:nvPr/>
        </p:nvGrpSpPr>
        <p:grpSpPr>
          <a:xfrm>
            <a:off x="8554443" y="2914368"/>
            <a:ext cx="1788713" cy="1856824"/>
            <a:chOff x="8554443" y="3445225"/>
            <a:chExt cx="1788713" cy="1856824"/>
          </a:xfrm>
        </p:grpSpPr>
        <p:pic>
          <p:nvPicPr>
            <p:cNvPr id="35" name="Picture 34" descr="A diagram of a graph&#10;&#10;Description automatically generated with medium confidence">
              <a:extLst>
                <a:ext uri="{FF2B5EF4-FFF2-40B4-BE49-F238E27FC236}">
                  <a16:creationId xmlns:a16="http://schemas.microsoft.com/office/drawing/2014/main" id="{764BACD2-4C6D-A149-F7C7-61781992754D}"/>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b="55278"/>
            <a:stretch/>
          </p:blipFill>
          <p:spPr>
            <a:xfrm>
              <a:off x="8554443" y="3445225"/>
              <a:ext cx="1788713" cy="1476978"/>
            </a:xfrm>
            <a:prstGeom prst="rect">
              <a:avLst/>
            </a:prstGeom>
          </p:spPr>
        </p:pic>
        <p:pic>
          <p:nvPicPr>
            <p:cNvPr id="36" name="Picture 35" descr="A graph of a graph of a graph&#10;&#10;Description automatically generated with medium confidence">
              <a:extLst>
                <a:ext uri="{FF2B5EF4-FFF2-40B4-BE49-F238E27FC236}">
                  <a16:creationId xmlns:a16="http://schemas.microsoft.com/office/drawing/2014/main" id="{E714B172-9246-03A7-0B7A-8F290CD8382F}"/>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8671657" y="4932717"/>
              <a:ext cx="1671499" cy="369332"/>
            </a:xfrm>
            <a:prstGeom prst="rect">
              <a:avLst/>
            </a:prstGeom>
          </p:spPr>
        </p:pic>
      </p:grpSp>
      <p:pic>
        <p:nvPicPr>
          <p:cNvPr id="2" name="Picture 1" descr="A graph of red and blue dots&#10;&#10;Description automatically generated">
            <a:extLst>
              <a:ext uri="{FF2B5EF4-FFF2-40B4-BE49-F238E27FC236}">
                <a16:creationId xmlns:a16="http://schemas.microsoft.com/office/drawing/2014/main" id="{87A3A4BE-39B8-105A-D389-07D295E0ACB2}"/>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t="43662" b="11527"/>
          <a:stretch/>
        </p:blipFill>
        <p:spPr>
          <a:xfrm>
            <a:off x="5844342" y="1424437"/>
            <a:ext cx="1671499" cy="1489931"/>
          </a:xfrm>
          <a:prstGeom prst="rect">
            <a:avLst/>
          </a:prstGeom>
        </p:spPr>
      </p:pic>
      <p:grpSp>
        <p:nvGrpSpPr>
          <p:cNvPr id="4" name="Group 3">
            <a:extLst>
              <a:ext uri="{FF2B5EF4-FFF2-40B4-BE49-F238E27FC236}">
                <a16:creationId xmlns:a16="http://schemas.microsoft.com/office/drawing/2014/main" id="{5B8794DC-C51F-1722-1836-71B7E9114BEC}"/>
              </a:ext>
            </a:extLst>
          </p:cNvPr>
          <p:cNvGrpSpPr/>
          <p:nvPr/>
        </p:nvGrpSpPr>
        <p:grpSpPr>
          <a:xfrm>
            <a:off x="5844342" y="2926239"/>
            <a:ext cx="1680507" cy="1822075"/>
            <a:chOff x="5844342" y="3457096"/>
            <a:chExt cx="1680507" cy="1822075"/>
          </a:xfrm>
        </p:grpSpPr>
        <p:pic>
          <p:nvPicPr>
            <p:cNvPr id="5" name="Picture 4" descr="A graph of red and blue dots&#10;&#10;Description automatically generated">
              <a:extLst>
                <a:ext uri="{FF2B5EF4-FFF2-40B4-BE49-F238E27FC236}">
                  <a16:creationId xmlns:a16="http://schemas.microsoft.com/office/drawing/2014/main" id="{BC0E394D-8917-B778-F34B-CE3A9E4C737B}"/>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b="55549"/>
            <a:stretch/>
          </p:blipFill>
          <p:spPr>
            <a:xfrm>
              <a:off x="5844342" y="3457096"/>
              <a:ext cx="1671499" cy="1477952"/>
            </a:xfrm>
            <a:prstGeom prst="rect">
              <a:avLst/>
            </a:prstGeom>
          </p:spPr>
        </p:pic>
        <p:pic>
          <p:nvPicPr>
            <p:cNvPr id="6" name="Picture 5" descr="A graph of a graph of a graph&#10;&#10;Description automatically generated with medium confidence">
              <a:extLst>
                <a:ext uri="{FF2B5EF4-FFF2-40B4-BE49-F238E27FC236}">
                  <a16:creationId xmlns:a16="http://schemas.microsoft.com/office/drawing/2014/main" id="{45D1389C-C8C5-D912-759F-63E9AF929F2C}"/>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5853350" y="4909839"/>
              <a:ext cx="1671499" cy="369332"/>
            </a:xfrm>
            <a:prstGeom prst="rect">
              <a:avLst/>
            </a:prstGeom>
          </p:spPr>
        </p:pic>
      </p:grpSp>
      <p:sp>
        <p:nvSpPr>
          <p:cNvPr id="26" name="TextBox 25">
            <a:extLst>
              <a:ext uri="{FF2B5EF4-FFF2-40B4-BE49-F238E27FC236}">
                <a16:creationId xmlns:a16="http://schemas.microsoft.com/office/drawing/2014/main" id="{053F9CB8-D5C1-4A43-B037-CBD838065B73}"/>
              </a:ext>
            </a:extLst>
          </p:cNvPr>
          <p:cNvSpPr txBox="1"/>
          <p:nvPr/>
        </p:nvSpPr>
        <p:spPr>
          <a:xfrm>
            <a:off x="3172862" y="988769"/>
            <a:ext cx="1731475" cy="338554"/>
          </a:xfrm>
          <a:prstGeom prst="rect">
            <a:avLst/>
          </a:prstGeom>
          <a:noFill/>
        </p:spPr>
        <p:txBody>
          <a:bodyPr wrap="square">
            <a:spAutoFit/>
          </a:bodyPr>
          <a:lstStyle/>
          <a:p>
            <a:r>
              <a:rPr lang="en-US" sz="1600" dirty="0"/>
              <a:t>Square 12.2 dB</a:t>
            </a:r>
          </a:p>
        </p:txBody>
      </p:sp>
      <p:sp>
        <p:nvSpPr>
          <p:cNvPr id="31" name="TextBox 30">
            <a:extLst>
              <a:ext uri="{FF2B5EF4-FFF2-40B4-BE49-F238E27FC236}">
                <a16:creationId xmlns:a16="http://schemas.microsoft.com/office/drawing/2014/main" id="{C8408317-B5BA-2149-9A0C-C22352AFBFA2}"/>
              </a:ext>
            </a:extLst>
          </p:cNvPr>
          <p:cNvSpPr txBox="1"/>
          <p:nvPr/>
        </p:nvSpPr>
        <p:spPr>
          <a:xfrm>
            <a:off x="5718313" y="981314"/>
            <a:ext cx="1649773" cy="338554"/>
          </a:xfrm>
          <a:prstGeom prst="rect">
            <a:avLst/>
          </a:prstGeom>
          <a:noFill/>
        </p:spPr>
        <p:txBody>
          <a:bodyPr wrap="square">
            <a:spAutoFit/>
          </a:bodyPr>
          <a:lstStyle/>
          <a:p>
            <a:r>
              <a:rPr lang="en-US" sz="1600" dirty="0"/>
              <a:t>Square 10.4 dB</a:t>
            </a:r>
          </a:p>
        </p:txBody>
      </p:sp>
      <p:sp>
        <p:nvSpPr>
          <p:cNvPr id="32" name="TextBox 31">
            <a:extLst>
              <a:ext uri="{FF2B5EF4-FFF2-40B4-BE49-F238E27FC236}">
                <a16:creationId xmlns:a16="http://schemas.microsoft.com/office/drawing/2014/main" id="{5133EA73-1D28-3C41-AE37-412A6CA5F01D}"/>
              </a:ext>
            </a:extLst>
          </p:cNvPr>
          <p:cNvSpPr txBox="1"/>
          <p:nvPr/>
        </p:nvSpPr>
        <p:spPr>
          <a:xfrm>
            <a:off x="8685655" y="988769"/>
            <a:ext cx="1911412" cy="338554"/>
          </a:xfrm>
          <a:prstGeom prst="rect">
            <a:avLst/>
          </a:prstGeom>
          <a:noFill/>
        </p:spPr>
        <p:txBody>
          <a:bodyPr wrap="square">
            <a:spAutoFit/>
          </a:bodyPr>
          <a:lstStyle/>
          <a:p>
            <a:r>
              <a:rPr lang="en-US" sz="1600" dirty="0"/>
              <a:t>Hex. 10.4 dB</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991F49D-F660-014D-8782-39046D4DDE35}"/>
                  </a:ext>
                </a:extLst>
              </p:cNvPr>
              <p:cNvSpPr txBox="1"/>
              <p:nvPr/>
            </p:nvSpPr>
            <p:spPr>
              <a:xfrm>
                <a:off x="4499519" y="983701"/>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3" name="TextBox 32">
                <a:extLst>
                  <a:ext uri="{FF2B5EF4-FFF2-40B4-BE49-F238E27FC236}">
                    <a16:creationId xmlns:a16="http://schemas.microsoft.com/office/drawing/2014/main" id="{D991F49D-F660-014D-8782-39046D4DDE35}"/>
                  </a:ext>
                </a:extLst>
              </p:cNvPr>
              <p:cNvSpPr txBox="1">
                <a:spLocks noRot="1" noChangeAspect="1" noMove="1" noResize="1" noEditPoints="1" noAdjustHandles="1" noChangeArrowheads="1" noChangeShapeType="1" noTextEdit="1"/>
              </p:cNvSpPr>
              <p:nvPr/>
            </p:nvSpPr>
            <p:spPr>
              <a:xfrm>
                <a:off x="4499519" y="983701"/>
                <a:ext cx="789768" cy="338554"/>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D908500-BBB9-3D44-A4D3-43A17A4715B6}"/>
                  </a:ext>
                </a:extLst>
              </p:cNvPr>
              <p:cNvSpPr txBox="1"/>
              <p:nvPr/>
            </p:nvSpPr>
            <p:spPr>
              <a:xfrm>
                <a:off x="7070440"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7" name="TextBox 36">
                <a:extLst>
                  <a:ext uri="{FF2B5EF4-FFF2-40B4-BE49-F238E27FC236}">
                    <a16:creationId xmlns:a16="http://schemas.microsoft.com/office/drawing/2014/main" id="{DD908500-BBB9-3D44-A4D3-43A17A4715B6}"/>
                  </a:ext>
                </a:extLst>
              </p:cNvPr>
              <p:cNvSpPr txBox="1">
                <a:spLocks noRot="1" noChangeAspect="1" noMove="1" noResize="1" noEditPoints="1" noAdjustHandles="1" noChangeArrowheads="1" noChangeShapeType="1" noTextEdit="1"/>
              </p:cNvSpPr>
              <p:nvPr/>
            </p:nvSpPr>
            <p:spPr>
              <a:xfrm>
                <a:off x="7070440" y="969300"/>
                <a:ext cx="789768" cy="338554"/>
              </a:xfrm>
              <a:prstGeom prst="rect">
                <a:avLst/>
              </a:prstGeom>
              <a:blipFill>
                <a:blip r:embed="rId9"/>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E82DE96-652E-154B-9724-C23645FAD3FE}"/>
                  </a:ext>
                </a:extLst>
              </p:cNvPr>
              <p:cNvSpPr txBox="1"/>
              <p:nvPr/>
            </p:nvSpPr>
            <p:spPr>
              <a:xfrm>
                <a:off x="9837544"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8" name="TextBox 37">
                <a:extLst>
                  <a:ext uri="{FF2B5EF4-FFF2-40B4-BE49-F238E27FC236}">
                    <a16:creationId xmlns:a16="http://schemas.microsoft.com/office/drawing/2014/main" id="{3E82DE96-652E-154B-9724-C23645FAD3FE}"/>
                  </a:ext>
                </a:extLst>
              </p:cNvPr>
              <p:cNvSpPr txBox="1">
                <a:spLocks noRot="1" noChangeAspect="1" noMove="1" noResize="1" noEditPoints="1" noAdjustHandles="1" noChangeArrowheads="1" noChangeShapeType="1" noTextEdit="1"/>
              </p:cNvSpPr>
              <p:nvPr/>
            </p:nvSpPr>
            <p:spPr>
              <a:xfrm>
                <a:off x="9837544" y="969300"/>
                <a:ext cx="789768" cy="338554"/>
              </a:xfrm>
              <a:prstGeom prst="rect">
                <a:avLst/>
              </a:prstGeom>
              <a:blipFill>
                <a:blip r:embed="rId10"/>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6727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138758" y="4958371"/>
              <a:ext cx="10271036" cy="965406"/>
            </p:xfrm>
            <a:graphic>
              <a:graphicData uri="http://schemas.openxmlformats.org/drawingml/2006/table">
                <a:tbl>
                  <a:tblPr firstRow="1" bandRow="1">
                    <a:tableStyleId>{0505E3EF-67EA-436B-97B2-0124C06EBD24}</a:tableStyleId>
                  </a:tblPr>
                  <a:tblGrid>
                    <a:gridCol w="1787249">
                      <a:extLst>
                        <a:ext uri="{9D8B030D-6E8A-4147-A177-3AD203B41FA5}">
                          <a16:colId xmlns:a16="http://schemas.microsoft.com/office/drawing/2014/main" val="3478422448"/>
                        </a:ext>
                      </a:extLst>
                    </a:gridCol>
                    <a:gridCol w="2664364">
                      <a:extLst>
                        <a:ext uri="{9D8B030D-6E8A-4147-A177-3AD203B41FA5}">
                          <a16:colId xmlns:a16="http://schemas.microsoft.com/office/drawing/2014/main" val="1997698019"/>
                        </a:ext>
                      </a:extLst>
                    </a:gridCol>
                    <a:gridCol w="2822223">
                      <a:extLst>
                        <a:ext uri="{9D8B030D-6E8A-4147-A177-3AD203B41FA5}">
                          <a16:colId xmlns:a16="http://schemas.microsoft.com/office/drawing/2014/main" val="1449703348"/>
                        </a:ext>
                      </a:extLst>
                    </a:gridCol>
                    <a:gridCol w="2997200">
                      <a:extLst>
                        <a:ext uri="{9D8B030D-6E8A-4147-A177-3AD203B41FA5}">
                          <a16:colId xmlns:a16="http://schemas.microsoft.com/office/drawing/2014/main" val="541797651"/>
                        </a:ext>
                      </a:extLst>
                    </a:gridCol>
                  </a:tblGrid>
                  <a:tr h="479374">
                    <a:tc>
                      <a:txBody>
                        <a:bodyPr/>
                        <a:lstStyle/>
                        <a:p>
                          <a:pPr algn="ctr"/>
                          <a:r>
                            <a:rPr lang="en-AU" sz="1600" dirty="0"/>
                            <a:t>Squeezing (dB)</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ln>
                                <a:noFill/>
                              </a:ln>
                              <a:solidFill>
                                <a:schemeClr val="tx1"/>
                              </a:solidFill>
                              <a:effectLst/>
                            </a:rPr>
                            <a:t>{</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5.5(2)</m:t>
                                  </m:r>
                                </m:e>
                                <m:sub>
                                  <m:r>
                                    <a:rPr lang="en-AU" sz="1600" b="0" i="1" cap="none" spc="0" smtClean="0">
                                      <a:ln>
                                        <a:noFill/>
                                      </a:ln>
                                      <a:solidFill>
                                        <a:schemeClr val="tx1"/>
                                      </a:solidFill>
                                      <a:effectLst/>
                                      <a:latin typeface="Cambria Math" panose="02040503050406030204" pitchFamily="18" charset="0"/>
                                    </a:rPr>
                                    <m:t>𝑋</m:t>
                                  </m:r>
                                </m:sub>
                              </m:sSub>
                            </m:oMath>
                          </a14:m>
                          <a:r>
                            <a:rPr lang="en-US" sz="1600" b="0" cap="none" spc="0" dirty="0">
                              <a:ln>
                                <a:noFill/>
                              </a:ln>
                              <a:solidFill>
                                <a:schemeClr val="tx1"/>
                              </a:solidFill>
                              <a:effectLst/>
                            </a:rPr>
                            <a:t>, </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6.3(3)</m:t>
                                  </m:r>
                                </m:e>
                                <m:sub>
                                  <m:r>
                                    <a:rPr lang="en-AU" sz="1600" b="0" i="1" cap="none" spc="0" smtClean="0">
                                      <a:ln>
                                        <a:noFill/>
                                      </a:ln>
                                      <a:solidFill>
                                        <a:schemeClr val="tx1"/>
                                      </a:solidFill>
                                      <a:effectLst/>
                                      <a:latin typeface="Cambria Math" panose="02040503050406030204" pitchFamily="18" charset="0"/>
                                    </a:rPr>
                                    <m:t>𝑍</m:t>
                                  </m:r>
                                </m:sub>
                              </m:sSub>
                            </m:oMath>
                          </a14:m>
                          <a:r>
                            <a:rPr lang="en-US" sz="1600" b="0" cap="none" spc="0" dirty="0">
                              <a:ln>
                                <a:noFill/>
                              </a:ln>
                              <a:solidFill>
                                <a:schemeClr val="tx1"/>
                              </a:solidFill>
                              <a:effectLst/>
                            </a:rPr>
                            <a:t>}</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cap="none" spc="0" dirty="0">
                              <a:ln>
                                <a:noFill/>
                              </a:ln>
                              <a:solidFill>
                                <a:schemeClr val="tx1"/>
                              </a:solidFill>
                              <a:effectLst/>
                            </a:rPr>
                            <a:t>{</a:t>
                          </a:r>
                          <a14:m>
                            <m:oMath xmlns:m="http://schemas.openxmlformats.org/officeDocument/2006/math">
                              <m:sSub>
                                <m:sSubPr>
                                  <m:ctrlPr>
                                    <a:rPr lang="en-US" sz="1600" b="1" i="1" cap="none" spc="0" smtClean="0">
                                      <a:ln>
                                        <a:noFill/>
                                      </a:ln>
                                      <a:solidFill>
                                        <a:schemeClr val="tx1"/>
                                      </a:solidFill>
                                      <a:effectLst/>
                                      <a:latin typeface="Cambria Math" panose="02040503050406030204" pitchFamily="18" charset="0"/>
                                    </a:rPr>
                                  </m:ctrlPr>
                                </m:sSubPr>
                                <m:e>
                                  <m:r>
                                    <a:rPr lang="en-AU" sz="1600" b="1" i="1" cap="none" spc="0" smtClean="0">
                                      <a:ln>
                                        <a:noFill/>
                                      </a:ln>
                                      <a:solidFill>
                                        <a:schemeClr val="tx1"/>
                                      </a:solidFill>
                                      <a:effectLst/>
                                      <a:latin typeface="Cambria Math" panose="02040503050406030204" pitchFamily="18" charset="0"/>
                                    </a:rPr>
                                    <m:t>𝟕</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𝟓</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𝟐</m:t>
                                  </m:r>
                                  <m:r>
                                    <a:rPr lang="en-AU" sz="1600" b="1" i="1" cap="none" spc="0" smtClean="0">
                                      <a:ln>
                                        <a:noFill/>
                                      </a:ln>
                                      <a:solidFill>
                                        <a:schemeClr val="tx1"/>
                                      </a:solidFill>
                                      <a:effectLst/>
                                      <a:latin typeface="Cambria Math" panose="02040503050406030204" pitchFamily="18" charset="0"/>
                                    </a:rPr>
                                    <m:t>)</m:t>
                                  </m:r>
                                </m:e>
                                <m:sub>
                                  <m:r>
                                    <a:rPr lang="en-AU" sz="1600" b="1" i="1" cap="none" spc="0" smtClean="0">
                                      <a:ln>
                                        <a:noFill/>
                                      </a:ln>
                                      <a:solidFill>
                                        <a:schemeClr val="tx1"/>
                                      </a:solidFill>
                                      <a:effectLst/>
                                      <a:latin typeface="Cambria Math" panose="02040503050406030204" pitchFamily="18" charset="0"/>
                                    </a:rPr>
                                    <m:t>𝑿</m:t>
                                  </m:r>
                                </m:sub>
                              </m:sSub>
                            </m:oMath>
                          </a14:m>
                          <a:r>
                            <a:rPr lang="en-US" sz="1600" b="1" cap="none" spc="0" dirty="0">
                              <a:ln>
                                <a:noFill/>
                              </a:ln>
                              <a:solidFill>
                                <a:schemeClr val="tx1"/>
                              </a:solidFill>
                              <a:effectLst/>
                            </a:rPr>
                            <a:t>, </a:t>
                          </a:r>
                          <a14:m>
                            <m:oMath xmlns:m="http://schemas.openxmlformats.org/officeDocument/2006/math">
                              <m:sSub>
                                <m:sSubPr>
                                  <m:ctrlPr>
                                    <a:rPr lang="en-US" sz="1600" b="1" i="1" cap="none" spc="0" smtClean="0">
                                      <a:ln>
                                        <a:noFill/>
                                      </a:ln>
                                      <a:solidFill>
                                        <a:schemeClr val="tx1"/>
                                      </a:solidFill>
                                      <a:effectLst/>
                                      <a:latin typeface="Cambria Math" panose="02040503050406030204" pitchFamily="18" charset="0"/>
                                    </a:rPr>
                                  </m:ctrlPr>
                                </m:sSubPr>
                                <m:e>
                                  <m:r>
                                    <a:rPr lang="en-AU" sz="1600" b="1" i="1" cap="none" spc="0" smtClean="0">
                                      <a:ln>
                                        <a:noFill/>
                                      </a:ln>
                                      <a:solidFill>
                                        <a:schemeClr val="tx1"/>
                                      </a:solidFill>
                                      <a:effectLst/>
                                      <a:latin typeface="Cambria Math" panose="02040503050406030204" pitchFamily="18" charset="0"/>
                                    </a:rPr>
                                    <m:t>𝟕</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𝟓</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𝟐</m:t>
                                  </m:r>
                                  <m:r>
                                    <a:rPr lang="en-AU" sz="1600" b="1" i="1" cap="none" spc="0" smtClean="0">
                                      <a:ln>
                                        <a:noFill/>
                                      </a:ln>
                                      <a:solidFill>
                                        <a:schemeClr val="tx1"/>
                                      </a:solidFill>
                                      <a:effectLst/>
                                      <a:latin typeface="Cambria Math" panose="02040503050406030204" pitchFamily="18" charset="0"/>
                                    </a:rPr>
                                    <m:t>)</m:t>
                                  </m:r>
                                </m:e>
                                <m:sub>
                                  <m:r>
                                    <a:rPr lang="en-AU" sz="1600" b="1" i="1" cap="none" spc="0" smtClean="0">
                                      <a:ln>
                                        <a:noFill/>
                                      </a:ln>
                                      <a:solidFill>
                                        <a:schemeClr val="tx1"/>
                                      </a:solidFill>
                                      <a:effectLst/>
                                      <a:latin typeface="Cambria Math" panose="02040503050406030204" pitchFamily="18" charset="0"/>
                                    </a:rPr>
                                    <m:t>𝒁</m:t>
                                  </m:r>
                                </m:sub>
                              </m:sSub>
                            </m:oMath>
                          </a14:m>
                          <a:r>
                            <a:rPr lang="en-US" sz="1600" b="1" cap="none" spc="0" dirty="0">
                              <a:ln>
                                <a:noFill/>
                              </a:ln>
                              <a:solidFill>
                                <a:schemeClr val="tx1"/>
                              </a:solidFill>
                              <a:effectLst/>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ln>
                                <a:noFill/>
                              </a:ln>
                              <a:solidFill>
                                <a:schemeClr val="tx1"/>
                              </a:solidFill>
                              <a:effectLst/>
                            </a:rPr>
                            <a:t>{</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6.5(3)</m:t>
                                  </m:r>
                                </m:e>
                                <m:sub>
                                  <m:r>
                                    <a:rPr lang="en-AU" sz="1600" b="0" i="1" cap="none" spc="0" smtClean="0">
                                      <a:ln>
                                        <a:noFill/>
                                      </a:ln>
                                      <a:solidFill>
                                        <a:schemeClr val="tx1"/>
                                      </a:solidFill>
                                      <a:effectLst/>
                                      <a:latin typeface="Cambria Math" panose="02040503050406030204" pitchFamily="18" charset="0"/>
                                    </a:rPr>
                                    <m:t>𝑋</m:t>
                                  </m:r>
                                </m:sub>
                              </m:sSub>
                            </m:oMath>
                          </a14:m>
                          <a:r>
                            <a:rPr lang="en-US" sz="1600" b="0" cap="none" spc="0" dirty="0">
                              <a:ln>
                                <a:noFill/>
                              </a:ln>
                              <a:solidFill>
                                <a:schemeClr val="tx1"/>
                              </a:solidFill>
                              <a:effectLst/>
                            </a:rPr>
                            <a:t>, </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6.3(4)</m:t>
                                  </m:r>
                                </m:e>
                                <m:sub>
                                  <m:r>
                                    <a:rPr lang="en-AU" sz="1600" b="0" i="1" cap="none" spc="0" smtClean="0">
                                      <a:ln>
                                        <a:noFill/>
                                      </a:ln>
                                      <a:solidFill>
                                        <a:schemeClr val="tx1"/>
                                      </a:solidFill>
                                      <a:effectLst/>
                                      <a:latin typeface="Cambria Math" panose="02040503050406030204" pitchFamily="18" charset="0"/>
                                    </a:rPr>
                                    <m:t>𝑍</m:t>
                                  </m:r>
                                </m:sub>
                              </m:sSub>
                            </m:oMath>
                          </a14:m>
                          <a:r>
                            <a:rPr lang="en-US" sz="1600" b="0" cap="none" spc="0" dirty="0">
                              <a:ln>
                                <a:noFill/>
                              </a:ln>
                              <a:solidFill>
                                <a:schemeClr val="tx1"/>
                              </a:solidFill>
                              <a:effectLst/>
                            </a:rPr>
                            <a:t>}</a:t>
                          </a:r>
                        </a:p>
                      </a:txBody>
                      <a:tcPr>
                        <a:solidFill>
                          <a:schemeClr val="bg1">
                            <a:lumMod val="95000"/>
                          </a:schemeClr>
                        </a:solidFill>
                      </a:tcPr>
                    </a:tc>
                    <a:extLst>
                      <a:ext uri="{0D108BD9-81ED-4DB2-BD59-A6C34878D82A}">
                        <a16:rowId xmlns:a16="http://schemas.microsoft.com/office/drawing/2014/main" val="3050992908"/>
                      </a:ext>
                    </a:extLst>
                  </a:tr>
                  <a:tr h="486032">
                    <a:tc>
                      <a:txBody>
                        <a:bodyPr/>
                        <a:lstStyle/>
                        <a:p>
                          <a:pPr algn="ctr"/>
                          <a:r>
                            <a:rPr lang="en-AU" sz="1600" b="1" dirty="0"/>
                            <a:t>State fidelity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0.60(1)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0.83(1)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0.77(3)</a:t>
                          </a:r>
                        </a:p>
                      </a:txBody>
                      <a:tcPr>
                        <a:solidFill>
                          <a:schemeClr val="bg1"/>
                        </a:solidFill>
                      </a:tcPr>
                    </a:tc>
                    <a:extLst>
                      <a:ext uri="{0D108BD9-81ED-4DB2-BD59-A6C34878D82A}">
                        <a16:rowId xmlns:a16="http://schemas.microsoft.com/office/drawing/2014/main" val="1550333972"/>
                      </a:ext>
                    </a:extLst>
                  </a:tr>
                </a:tbl>
              </a:graphicData>
            </a:graphic>
          </p:graphicFrame>
        </mc:Choice>
        <mc:Fallback xmlns="">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138758" y="4958371"/>
              <a:ext cx="10271036" cy="965406"/>
            </p:xfrm>
            <a:graphic>
              <a:graphicData uri="http://schemas.openxmlformats.org/drawingml/2006/table">
                <a:tbl>
                  <a:tblPr firstRow="1" bandRow="1">
                    <a:tableStyleId>{0505E3EF-67EA-436B-97B2-0124C06EBD24}</a:tableStyleId>
                  </a:tblPr>
                  <a:tblGrid>
                    <a:gridCol w="1787249">
                      <a:extLst>
                        <a:ext uri="{9D8B030D-6E8A-4147-A177-3AD203B41FA5}">
                          <a16:colId xmlns:a16="http://schemas.microsoft.com/office/drawing/2014/main" val="3478422448"/>
                        </a:ext>
                      </a:extLst>
                    </a:gridCol>
                    <a:gridCol w="2664364">
                      <a:extLst>
                        <a:ext uri="{9D8B030D-6E8A-4147-A177-3AD203B41FA5}">
                          <a16:colId xmlns:a16="http://schemas.microsoft.com/office/drawing/2014/main" val="1997698019"/>
                        </a:ext>
                      </a:extLst>
                    </a:gridCol>
                    <a:gridCol w="2822223">
                      <a:extLst>
                        <a:ext uri="{9D8B030D-6E8A-4147-A177-3AD203B41FA5}">
                          <a16:colId xmlns:a16="http://schemas.microsoft.com/office/drawing/2014/main" val="1449703348"/>
                        </a:ext>
                      </a:extLst>
                    </a:gridCol>
                    <a:gridCol w="2997200">
                      <a:extLst>
                        <a:ext uri="{9D8B030D-6E8A-4147-A177-3AD203B41FA5}">
                          <a16:colId xmlns:a16="http://schemas.microsoft.com/office/drawing/2014/main" val="541797651"/>
                        </a:ext>
                      </a:extLst>
                    </a:gridCol>
                  </a:tblGrid>
                  <a:tr h="479374">
                    <a:tc>
                      <a:txBody>
                        <a:bodyPr/>
                        <a:lstStyle/>
                        <a:p>
                          <a:pPr algn="ctr"/>
                          <a:r>
                            <a:rPr lang="en-AU" sz="1600"/>
                            <a:t>Squeezing (dB)</a:t>
                          </a:r>
                        </a:p>
                      </a:txBody>
                      <a:tcPr>
                        <a:solidFill>
                          <a:schemeClr val="bg1">
                            <a:lumMod val="95000"/>
                          </a:schemeClr>
                        </a:solidFill>
                      </a:tcPr>
                    </a:tc>
                    <a:tc>
                      <a:txBody>
                        <a:bodyPr/>
                        <a:lstStyle/>
                        <a:p>
                          <a:endParaRPr lang="en-US"/>
                        </a:p>
                      </a:txBody>
                      <a:tcPr>
                        <a:blipFill>
                          <a:blip r:embed="rId3"/>
                          <a:stretch>
                            <a:fillRect l="-67123" t="-3797" r="-218493" b="-103797"/>
                          </a:stretch>
                        </a:blipFill>
                      </a:tcPr>
                    </a:tc>
                    <a:tc>
                      <a:txBody>
                        <a:bodyPr/>
                        <a:lstStyle/>
                        <a:p>
                          <a:endParaRPr lang="en-US"/>
                        </a:p>
                      </a:txBody>
                      <a:tcPr>
                        <a:blipFill>
                          <a:blip r:embed="rId3"/>
                          <a:stretch>
                            <a:fillRect l="-158099" t="-3797" r="-106695" b="-103797"/>
                          </a:stretch>
                        </a:blipFill>
                      </a:tcPr>
                    </a:tc>
                    <a:tc>
                      <a:txBody>
                        <a:bodyPr/>
                        <a:lstStyle/>
                        <a:p>
                          <a:endParaRPr lang="en-US"/>
                        </a:p>
                      </a:txBody>
                      <a:tcPr>
                        <a:blipFill>
                          <a:blip r:embed="rId3"/>
                          <a:stretch>
                            <a:fillRect l="-242886" t="-3797" r="-407" b="-103797"/>
                          </a:stretch>
                        </a:blipFill>
                      </a:tcPr>
                    </a:tc>
                    <a:extLst>
                      <a:ext uri="{0D108BD9-81ED-4DB2-BD59-A6C34878D82A}">
                        <a16:rowId xmlns:a16="http://schemas.microsoft.com/office/drawing/2014/main" val="3050992908"/>
                      </a:ext>
                    </a:extLst>
                  </a:tr>
                  <a:tr h="486032">
                    <a:tc>
                      <a:txBody>
                        <a:bodyPr/>
                        <a:lstStyle/>
                        <a:p>
                          <a:pPr algn="ctr"/>
                          <a:r>
                            <a:rPr lang="en-AU" sz="1600" b="1"/>
                            <a:t>State fidelity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0.60(1)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0.83(1)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0.77(3)</a:t>
                          </a:r>
                        </a:p>
                      </a:txBody>
                      <a:tcPr>
                        <a:solidFill>
                          <a:schemeClr val="bg1"/>
                        </a:solidFill>
                      </a:tcPr>
                    </a:tc>
                    <a:extLst>
                      <a:ext uri="{0D108BD9-81ED-4DB2-BD59-A6C34878D82A}">
                        <a16:rowId xmlns:a16="http://schemas.microsoft.com/office/drawing/2014/main" val="1550333972"/>
                      </a:ext>
                    </a:extLst>
                  </a:tr>
                </a:tbl>
              </a:graphicData>
            </a:graphic>
          </p:graphicFrame>
        </mc:Fallback>
      </mc:AlternateContent>
      <p:sp>
        <p:nvSpPr>
          <p:cNvPr id="3" name="TextBox 2">
            <a:extLst>
              <a:ext uri="{FF2B5EF4-FFF2-40B4-BE49-F238E27FC236}">
                <a16:creationId xmlns:a16="http://schemas.microsoft.com/office/drawing/2014/main" id="{636D68CD-7819-63B7-8A6E-A52A3D781C85}"/>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Experimental preparation of GKP states</a:t>
            </a:r>
          </a:p>
        </p:txBody>
      </p:sp>
      <p:sp>
        <p:nvSpPr>
          <p:cNvPr id="13" name="Slide Number Placeholder 12">
            <a:extLst>
              <a:ext uri="{FF2B5EF4-FFF2-40B4-BE49-F238E27FC236}">
                <a16:creationId xmlns:a16="http://schemas.microsoft.com/office/drawing/2014/main" id="{EFAE799C-CBF8-4F7F-B969-12D9857DAB8C}"/>
              </a:ext>
            </a:extLst>
          </p:cNvPr>
          <p:cNvSpPr>
            <a:spLocks noGrp="1"/>
          </p:cNvSpPr>
          <p:nvPr>
            <p:ph type="sldNum" sz="quarter" idx="12"/>
          </p:nvPr>
        </p:nvSpPr>
        <p:spPr/>
        <p:txBody>
          <a:bodyPr/>
          <a:lstStyle/>
          <a:p>
            <a:fld id="{D6391FA1-25A5-4E68-89BD-A5F97D935BCC}" type="slidenum">
              <a:rPr lang="en-AU" smtClean="0"/>
              <a:t>12</a:t>
            </a:fld>
            <a:endParaRPr lang="en-AU"/>
          </a:p>
        </p:txBody>
      </p:sp>
      <p:sp>
        <p:nvSpPr>
          <p:cNvPr id="11" name="TextBox 10">
            <a:extLst>
              <a:ext uri="{FF2B5EF4-FFF2-40B4-BE49-F238E27FC236}">
                <a16:creationId xmlns:a16="http://schemas.microsoft.com/office/drawing/2014/main" id="{79F55AA3-8BA4-3E26-9AA6-26131392BC0B}"/>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
        <p:nvSpPr>
          <p:cNvPr id="19" name="Rectangle 18">
            <a:extLst>
              <a:ext uri="{FF2B5EF4-FFF2-40B4-BE49-F238E27FC236}">
                <a16:creationId xmlns:a16="http://schemas.microsoft.com/office/drawing/2014/main" id="{120694E3-960B-4473-498E-8502152E07F8}"/>
              </a:ext>
            </a:extLst>
          </p:cNvPr>
          <p:cNvSpPr/>
          <p:nvPr/>
        </p:nvSpPr>
        <p:spPr>
          <a:xfrm>
            <a:off x="5587646" y="4958371"/>
            <a:ext cx="2827867" cy="47397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F3E322AE-D91E-FDB9-4C4B-0146731DC829}"/>
              </a:ext>
            </a:extLst>
          </p:cNvPr>
          <p:cNvSpPr txBox="1"/>
          <p:nvPr/>
        </p:nvSpPr>
        <p:spPr>
          <a:xfrm>
            <a:off x="1411076" y="1806302"/>
            <a:ext cx="1731475" cy="369332"/>
          </a:xfrm>
          <a:prstGeom prst="rect">
            <a:avLst/>
          </a:prstGeom>
          <a:noFill/>
        </p:spPr>
        <p:txBody>
          <a:bodyPr wrap="square">
            <a:spAutoFit/>
          </a:bodyPr>
          <a:lstStyle/>
          <a:p>
            <a:r>
              <a:rPr lang="en-US" b="1" dirty="0"/>
              <a:t>Theory:</a:t>
            </a:r>
          </a:p>
        </p:txBody>
      </p:sp>
      <p:pic>
        <p:nvPicPr>
          <p:cNvPr id="23" name="Picture 22" descr="A red and blue vertical bar&#10;&#10;Description automatically generated">
            <a:extLst>
              <a:ext uri="{FF2B5EF4-FFF2-40B4-BE49-F238E27FC236}">
                <a16:creationId xmlns:a16="http://schemas.microsoft.com/office/drawing/2014/main" id="{0E7C033F-B62D-9D8A-1C4C-7095F7DD5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09" y="1369788"/>
            <a:ext cx="482181" cy="1544580"/>
          </a:xfrm>
          <a:prstGeom prst="rect">
            <a:avLst/>
          </a:prstGeom>
        </p:spPr>
      </p:pic>
      <p:sp>
        <p:nvSpPr>
          <p:cNvPr id="24" name="TextBox 23">
            <a:extLst>
              <a:ext uri="{FF2B5EF4-FFF2-40B4-BE49-F238E27FC236}">
                <a16:creationId xmlns:a16="http://schemas.microsoft.com/office/drawing/2014/main" id="{150B2072-0F7C-8F9C-FA59-B059683D9A8E}"/>
              </a:ext>
            </a:extLst>
          </p:cNvPr>
          <p:cNvSpPr txBox="1"/>
          <p:nvPr/>
        </p:nvSpPr>
        <p:spPr>
          <a:xfrm>
            <a:off x="1398219" y="3394846"/>
            <a:ext cx="1731475" cy="369332"/>
          </a:xfrm>
          <a:prstGeom prst="rect">
            <a:avLst/>
          </a:prstGeom>
          <a:noFill/>
        </p:spPr>
        <p:txBody>
          <a:bodyPr wrap="square">
            <a:spAutoFit/>
          </a:bodyPr>
          <a:lstStyle/>
          <a:p>
            <a:r>
              <a:rPr lang="en-US" b="1" dirty="0"/>
              <a:t>Experiment:</a:t>
            </a:r>
          </a:p>
        </p:txBody>
      </p:sp>
      <p:pic>
        <p:nvPicPr>
          <p:cNvPr id="25" name="Picture 24" descr="A graph of a graph of a graph&#10;&#10;Description automatically generated with medium confidence">
            <a:extLst>
              <a:ext uri="{FF2B5EF4-FFF2-40B4-BE49-F238E27FC236}">
                <a16:creationId xmlns:a16="http://schemas.microsoft.com/office/drawing/2014/main" id="{F9E859D9-6EFA-2E7B-FD7D-EAAA728C3B57}"/>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45619" b="11081"/>
          <a:stretch/>
        </p:blipFill>
        <p:spPr>
          <a:xfrm>
            <a:off x="3222904" y="1484381"/>
            <a:ext cx="1671499" cy="1429987"/>
          </a:xfrm>
          <a:prstGeom prst="rect">
            <a:avLst/>
          </a:prstGeom>
        </p:spPr>
      </p:pic>
      <p:pic>
        <p:nvPicPr>
          <p:cNvPr id="26" name="Picture 25" descr="A graph of red and blue dots&#10;&#10;Description automatically generated">
            <a:extLst>
              <a:ext uri="{FF2B5EF4-FFF2-40B4-BE49-F238E27FC236}">
                <a16:creationId xmlns:a16="http://schemas.microsoft.com/office/drawing/2014/main" id="{D59466D7-94BF-FF71-31EF-67D70D62EE5C}"/>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43662" b="11527"/>
          <a:stretch/>
        </p:blipFill>
        <p:spPr>
          <a:xfrm>
            <a:off x="5844342" y="1424437"/>
            <a:ext cx="1671499" cy="1489931"/>
          </a:xfrm>
          <a:prstGeom prst="rect">
            <a:avLst/>
          </a:prstGeom>
        </p:spPr>
      </p:pic>
      <p:grpSp>
        <p:nvGrpSpPr>
          <p:cNvPr id="28" name="Group 27">
            <a:extLst>
              <a:ext uri="{FF2B5EF4-FFF2-40B4-BE49-F238E27FC236}">
                <a16:creationId xmlns:a16="http://schemas.microsoft.com/office/drawing/2014/main" id="{B8F62F19-C6F4-D95B-E4E6-8F75AE7B7C5A}"/>
              </a:ext>
            </a:extLst>
          </p:cNvPr>
          <p:cNvGrpSpPr/>
          <p:nvPr/>
        </p:nvGrpSpPr>
        <p:grpSpPr>
          <a:xfrm>
            <a:off x="3222904" y="2921419"/>
            <a:ext cx="1671499" cy="1800249"/>
            <a:chOff x="3222904" y="3452276"/>
            <a:chExt cx="1671499" cy="1800249"/>
          </a:xfrm>
        </p:grpSpPr>
        <p:pic>
          <p:nvPicPr>
            <p:cNvPr id="29" name="Picture 28" descr="A graph of a graph of a graph&#10;&#10;Description automatically generated with medium confidence">
              <a:extLst>
                <a:ext uri="{FF2B5EF4-FFF2-40B4-BE49-F238E27FC236}">
                  <a16:creationId xmlns:a16="http://schemas.microsoft.com/office/drawing/2014/main" id="{B2E30C99-6478-9444-4E9D-413C6C7E618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b="54299"/>
            <a:stretch/>
          </p:blipFill>
          <p:spPr>
            <a:xfrm>
              <a:off x="3222904" y="3452276"/>
              <a:ext cx="1671499" cy="1509317"/>
            </a:xfrm>
            <a:prstGeom prst="rect">
              <a:avLst/>
            </a:prstGeom>
          </p:spPr>
        </p:pic>
        <p:pic>
          <p:nvPicPr>
            <p:cNvPr id="30" name="Picture 29" descr="A graph of a graph of a graph&#10;&#10;Description automatically generated with medium confidence">
              <a:extLst>
                <a:ext uri="{FF2B5EF4-FFF2-40B4-BE49-F238E27FC236}">
                  <a16:creationId xmlns:a16="http://schemas.microsoft.com/office/drawing/2014/main" id="{0F6241BB-3DB1-5A85-14AD-BF9202D7BA1E}"/>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3222904" y="4883193"/>
              <a:ext cx="1671499" cy="369332"/>
            </a:xfrm>
            <a:prstGeom prst="rect">
              <a:avLst/>
            </a:prstGeom>
          </p:spPr>
        </p:pic>
      </p:grpSp>
      <p:grpSp>
        <p:nvGrpSpPr>
          <p:cNvPr id="31" name="Group 30">
            <a:extLst>
              <a:ext uri="{FF2B5EF4-FFF2-40B4-BE49-F238E27FC236}">
                <a16:creationId xmlns:a16="http://schemas.microsoft.com/office/drawing/2014/main" id="{E91D385F-4AB5-01A9-F3EA-515F8B1AC46F}"/>
              </a:ext>
            </a:extLst>
          </p:cNvPr>
          <p:cNvGrpSpPr/>
          <p:nvPr/>
        </p:nvGrpSpPr>
        <p:grpSpPr>
          <a:xfrm>
            <a:off x="5844342" y="2926239"/>
            <a:ext cx="1680507" cy="1822075"/>
            <a:chOff x="5844342" y="3457096"/>
            <a:chExt cx="1680507" cy="1822075"/>
          </a:xfrm>
        </p:grpSpPr>
        <p:pic>
          <p:nvPicPr>
            <p:cNvPr id="32" name="Picture 31" descr="A graph of red and blue dots&#10;&#10;Description automatically generated">
              <a:extLst>
                <a:ext uri="{FF2B5EF4-FFF2-40B4-BE49-F238E27FC236}">
                  <a16:creationId xmlns:a16="http://schemas.microsoft.com/office/drawing/2014/main" id="{1648CF11-F4F4-2EF5-FF82-34734A925E5A}"/>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b="55549"/>
            <a:stretch/>
          </p:blipFill>
          <p:spPr>
            <a:xfrm>
              <a:off x="5844342" y="3457096"/>
              <a:ext cx="1671499" cy="1477952"/>
            </a:xfrm>
            <a:prstGeom prst="rect">
              <a:avLst/>
            </a:prstGeom>
          </p:spPr>
        </p:pic>
        <p:pic>
          <p:nvPicPr>
            <p:cNvPr id="33" name="Picture 32" descr="A graph of a graph of a graph&#10;&#10;Description automatically generated with medium confidence">
              <a:extLst>
                <a:ext uri="{FF2B5EF4-FFF2-40B4-BE49-F238E27FC236}">
                  <a16:creationId xmlns:a16="http://schemas.microsoft.com/office/drawing/2014/main" id="{B8B8211F-F5FE-4150-3AC7-9C91C25857F6}"/>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5853350" y="4909839"/>
              <a:ext cx="1671499" cy="369332"/>
            </a:xfrm>
            <a:prstGeom prst="rect">
              <a:avLst/>
            </a:prstGeom>
          </p:spPr>
        </p:pic>
      </p:grpSp>
      <p:pic>
        <p:nvPicPr>
          <p:cNvPr id="2" name="Picture 1" descr="A diagram of a graph&#10;&#10;Description automatically generated with medium confidence">
            <a:extLst>
              <a:ext uri="{FF2B5EF4-FFF2-40B4-BE49-F238E27FC236}">
                <a16:creationId xmlns:a16="http://schemas.microsoft.com/office/drawing/2014/main" id="{D7ACC861-CFDC-B056-82BC-435AA7E84E6B}"/>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t="44882" b="11819"/>
          <a:stretch/>
        </p:blipFill>
        <p:spPr>
          <a:xfrm>
            <a:off x="8554443" y="1484381"/>
            <a:ext cx="1788713" cy="1429987"/>
          </a:xfrm>
          <a:prstGeom prst="rect">
            <a:avLst/>
          </a:prstGeom>
        </p:spPr>
      </p:pic>
      <p:grpSp>
        <p:nvGrpSpPr>
          <p:cNvPr id="4" name="Group 3">
            <a:extLst>
              <a:ext uri="{FF2B5EF4-FFF2-40B4-BE49-F238E27FC236}">
                <a16:creationId xmlns:a16="http://schemas.microsoft.com/office/drawing/2014/main" id="{B8BC7AA1-F282-D1F3-4FE4-7C2DEC447545}"/>
              </a:ext>
            </a:extLst>
          </p:cNvPr>
          <p:cNvGrpSpPr/>
          <p:nvPr/>
        </p:nvGrpSpPr>
        <p:grpSpPr>
          <a:xfrm>
            <a:off x="8554443" y="2914368"/>
            <a:ext cx="1788713" cy="1856824"/>
            <a:chOff x="8554443" y="3445225"/>
            <a:chExt cx="1788713" cy="1856824"/>
          </a:xfrm>
        </p:grpSpPr>
        <p:pic>
          <p:nvPicPr>
            <p:cNvPr id="5" name="Picture 4" descr="A diagram of a graph&#10;&#10;Description automatically generated with medium confidence">
              <a:extLst>
                <a:ext uri="{FF2B5EF4-FFF2-40B4-BE49-F238E27FC236}">
                  <a16:creationId xmlns:a16="http://schemas.microsoft.com/office/drawing/2014/main" id="{3A54CD9C-7FD0-C153-D462-C803E88F6AB3}"/>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b="55278"/>
            <a:stretch/>
          </p:blipFill>
          <p:spPr>
            <a:xfrm>
              <a:off x="8554443" y="3445225"/>
              <a:ext cx="1788713" cy="1476978"/>
            </a:xfrm>
            <a:prstGeom prst="rect">
              <a:avLst/>
            </a:prstGeom>
          </p:spPr>
        </p:pic>
        <p:pic>
          <p:nvPicPr>
            <p:cNvPr id="6" name="Picture 5" descr="A graph of a graph of a graph&#10;&#10;Description automatically generated with medium confidence">
              <a:extLst>
                <a:ext uri="{FF2B5EF4-FFF2-40B4-BE49-F238E27FC236}">
                  <a16:creationId xmlns:a16="http://schemas.microsoft.com/office/drawing/2014/main" id="{8908472E-B643-C42A-D994-55CE15417D04}"/>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8671657" y="4932717"/>
              <a:ext cx="1671499" cy="369332"/>
            </a:xfrm>
            <a:prstGeom prst="rect">
              <a:avLst/>
            </a:prstGeom>
          </p:spPr>
        </p:pic>
      </p:grpSp>
      <p:sp>
        <p:nvSpPr>
          <p:cNvPr id="39" name="TextBox 38">
            <a:extLst>
              <a:ext uri="{FF2B5EF4-FFF2-40B4-BE49-F238E27FC236}">
                <a16:creationId xmlns:a16="http://schemas.microsoft.com/office/drawing/2014/main" id="{EB507B2B-57A7-EA4B-915D-E2933F4DDD9E}"/>
              </a:ext>
            </a:extLst>
          </p:cNvPr>
          <p:cNvSpPr txBox="1"/>
          <p:nvPr/>
        </p:nvSpPr>
        <p:spPr>
          <a:xfrm>
            <a:off x="3172862" y="988769"/>
            <a:ext cx="1731475" cy="338554"/>
          </a:xfrm>
          <a:prstGeom prst="rect">
            <a:avLst/>
          </a:prstGeom>
          <a:noFill/>
        </p:spPr>
        <p:txBody>
          <a:bodyPr wrap="square">
            <a:spAutoFit/>
          </a:bodyPr>
          <a:lstStyle/>
          <a:p>
            <a:r>
              <a:rPr lang="en-US" sz="1600" dirty="0"/>
              <a:t>Square 12.2 dB</a:t>
            </a:r>
          </a:p>
        </p:txBody>
      </p:sp>
      <p:sp>
        <p:nvSpPr>
          <p:cNvPr id="40" name="TextBox 39">
            <a:extLst>
              <a:ext uri="{FF2B5EF4-FFF2-40B4-BE49-F238E27FC236}">
                <a16:creationId xmlns:a16="http://schemas.microsoft.com/office/drawing/2014/main" id="{AF312530-CF8A-AA48-9C3A-142513DEB11D}"/>
              </a:ext>
            </a:extLst>
          </p:cNvPr>
          <p:cNvSpPr txBox="1"/>
          <p:nvPr/>
        </p:nvSpPr>
        <p:spPr>
          <a:xfrm>
            <a:off x="5718313" y="981314"/>
            <a:ext cx="1649773" cy="338554"/>
          </a:xfrm>
          <a:prstGeom prst="rect">
            <a:avLst/>
          </a:prstGeom>
          <a:noFill/>
        </p:spPr>
        <p:txBody>
          <a:bodyPr wrap="square">
            <a:spAutoFit/>
          </a:bodyPr>
          <a:lstStyle/>
          <a:p>
            <a:r>
              <a:rPr lang="en-US" sz="1600" dirty="0"/>
              <a:t>Square 10.4 dB</a:t>
            </a:r>
          </a:p>
        </p:txBody>
      </p:sp>
      <p:sp>
        <p:nvSpPr>
          <p:cNvPr id="41" name="TextBox 40">
            <a:extLst>
              <a:ext uri="{FF2B5EF4-FFF2-40B4-BE49-F238E27FC236}">
                <a16:creationId xmlns:a16="http://schemas.microsoft.com/office/drawing/2014/main" id="{15C0BAB6-D132-8442-8DEC-511E5D460604}"/>
              </a:ext>
            </a:extLst>
          </p:cNvPr>
          <p:cNvSpPr txBox="1"/>
          <p:nvPr/>
        </p:nvSpPr>
        <p:spPr>
          <a:xfrm>
            <a:off x="8685655" y="988769"/>
            <a:ext cx="1911412" cy="338554"/>
          </a:xfrm>
          <a:prstGeom prst="rect">
            <a:avLst/>
          </a:prstGeom>
          <a:noFill/>
        </p:spPr>
        <p:txBody>
          <a:bodyPr wrap="square">
            <a:spAutoFit/>
          </a:bodyPr>
          <a:lstStyle/>
          <a:p>
            <a:r>
              <a:rPr lang="en-US" sz="1600" dirty="0"/>
              <a:t>Hex. 10.4 dB</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2BE965B-CC12-304A-B460-CBCB2D335EB5}"/>
                  </a:ext>
                </a:extLst>
              </p:cNvPr>
              <p:cNvSpPr txBox="1"/>
              <p:nvPr/>
            </p:nvSpPr>
            <p:spPr>
              <a:xfrm>
                <a:off x="4499519" y="983701"/>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42" name="TextBox 41">
                <a:extLst>
                  <a:ext uri="{FF2B5EF4-FFF2-40B4-BE49-F238E27FC236}">
                    <a16:creationId xmlns:a16="http://schemas.microsoft.com/office/drawing/2014/main" id="{52BE965B-CC12-304A-B460-CBCB2D335EB5}"/>
                  </a:ext>
                </a:extLst>
              </p:cNvPr>
              <p:cNvSpPr txBox="1">
                <a:spLocks noRot="1" noChangeAspect="1" noMove="1" noResize="1" noEditPoints="1" noAdjustHandles="1" noChangeArrowheads="1" noChangeShapeType="1" noTextEdit="1"/>
              </p:cNvSpPr>
              <p:nvPr/>
            </p:nvSpPr>
            <p:spPr>
              <a:xfrm>
                <a:off x="4499519" y="983701"/>
                <a:ext cx="789768" cy="338554"/>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B324A55-BA24-8845-9DFA-EBAECDD84513}"/>
                  </a:ext>
                </a:extLst>
              </p:cNvPr>
              <p:cNvSpPr txBox="1"/>
              <p:nvPr/>
            </p:nvSpPr>
            <p:spPr>
              <a:xfrm>
                <a:off x="7070440"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43" name="TextBox 42">
                <a:extLst>
                  <a:ext uri="{FF2B5EF4-FFF2-40B4-BE49-F238E27FC236}">
                    <a16:creationId xmlns:a16="http://schemas.microsoft.com/office/drawing/2014/main" id="{0B324A55-BA24-8845-9DFA-EBAECDD84513}"/>
                  </a:ext>
                </a:extLst>
              </p:cNvPr>
              <p:cNvSpPr txBox="1">
                <a:spLocks noRot="1" noChangeAspect="1" noMove="1" noResize="1" noEditPoints="1" noAdjustHandles="1" noChangeArrowheads="1" noChangeShapeType="1" noTextEdit="1"/>
              </p:cNvSpPr>
              <p:nvPr/>
            </p:nvSpPr>
            <p:spPr>
              <a:xfrm>
                <a:off x="7070440" y="969300"/>
                <a:ext cx="789768" cy="338554"/>
              </a:xfrm>
              <a:prstGeom prst="rect">
                <a:avLst/>
              </a:prstGeom>
              <a:blipFill>
                <a:blip r:embed="rId9"/>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2C194F4-3EA8-324F-A7F7-0F6FEA15B5E3}"/>
                  </a:ext>
                </a:extLst>
              </p:cNvPr>
              <p:cNvSpPr txBox="1"/>
              <p:nvPr/>
            </p:nvSpPr>
            <p:spPr>
              <a:xfrm>
                <a:off x="9837544"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44" name="TextBox 43">
                <a:extLst>
                  <a:ext uri="{FF2B5EF4-FFF2-40B4-BE49-F238E27FC236}">
                    <a16:creationId xmlns:a16="http://schemas.microsoft.com/office/drawing/2014/main" id="{12C194F4-3EA8-324F-A7F7-0F6FEA15B5E3}"/>
                  </a:ext>
                </a:extLst>
              </p:cNvPr>
              <p:cNvSpPr txBox="1">
                <a:spLocks noRot="1" noChangeAspect="1" noMove="1" noResize="1" noEditPoints="1" noAdjustHandles="1" noChangeArrowheads="1" noChangeShapeType="1" noTextEdit="1"/>
              </p:cNvSpPr>
              <p:nvPr/>
            </p:nvSpPr>
            <p:spPr>
              <a:xfrm>
                <a:off x="9837544" y="969300"/>
                <a:ext cx="789768" cy="338554"/>
              </a:xfrm>
              <a:prstGeom prst="rect">
                <a:avLst/>
              </a:prstGeom>
              <a:blipFill>
                <a:blip r:embed="rId10"/>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32891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138758" y="4958371"/>
              <a:ext cx="10271036" cy="1451438"/>
            </p:xfrm>
            <a:graphic>
              <a:graphicData uri="http://schemas.openxmlformats.org/drawingml/2006/table">
                <a:tbl>
                  <a:tblPr firstRow="1" bandRow="1">
                    <a:tableStyleId>{0505E3EF-67EA-436B-97B2-0124C06EBD24}</a:tableStyleId>
                  </a:tblPr>
                  <a:tblGrid>
                    <a:gridCol w="1787249">
                      <a:extLst>
                        <a:ext uri="{9D8B030D-6E8A-4147-A177-3AD203B41FA5}">
                          <a16:colId xmlns:a16="http://schemas.microsoft.com/office/drawing/2014/main" val="3478422448"/>
                        </a:ext>
                      </a:extLst>
                    </a:gridCol>
                    <a:gridCol w="2664364">
                      <a:extLst>
                        <a:ext uri="{9D8B030D-6E8A-4147-A177-3AD203B41FA5}">
                          <a16:colId xmlns:a16="http://schemas.microsoft.com/office/drawing/2014/main" val="1997698019"/>
                        </a:ext>
                      </a:extLst>
                    </a:gridCol>
                    <a:gridCol w="2822223">
                      <a:extLst>
                        <a:ext uri="{9D8B030D-6E8A-4147-A177-3AD203B41FA5}">
                          <a16:colId xmlns:a16="http://schemas.microsoft.com/office/drawing/2014/main" val="1449703348"/>
                        </a:ext>
                      </a:extLst>
                    </a:gridCol>
                    <a:gridCol w="2997200">
                      <a:extLst>
                        <a:ext uri="{9D8B030D-6E8A-4147-A177-3AD203B41FA5}">
                          <a16:colId xmlns:a16="http://schemas.microsoft.com/office/drawing/2014/main" val="541797651"/>
                        </a:ext>
                      </a:extLst>
                    </a:gridCol>
                  </a:tblGrid>
                  <a:tr h="479374">
                    <a:tc>
                      <a:txBody>
                        <a:bodyPr/>
                        <a:lstStyle/>
                        <a:p>
                          <a:pPr algn="ctr"/>
                          <a:r>
                            <a:rPr lang="en-AU" sz="1600" dirty="0"/>
                            <a:t>Squeezing (dB)</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ln>
                                <a:noFill/>
                              </a:ln>
                              <a:solidFill>
                                <a:schemeClr val="tx1"/>
                              </a:solidFill>
                              <a:effectLst/>
                            </a:rPr>
                            <a:t>{</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5.5(2)</m:t>
                                  </m:r>
                                </m:e>
                                <m:sub>
                                  <m:r>
                                    <a:rPr lang="en-AU" sz="1600" b="0" i="1" cap="none" spc="0" smtClean="0">
                                      <a:ln>
                                        <a:noFill/>
                                      </a:ln>
                                      <a:solidFill>
                                        <a:schemeClr val="tx1"/>
                                      </a:solidFill>
                                      <a:effectLst/>
                                      <a:latin typeface="Cambria Math" panose="02040503050406030204" pitchFamily="18" charset="0"/>
                                    </a:rPr>
                                    <m:t>𝑋</m:t>
                                  </m:r>
                                </m:sub>
                              </m:sSub>
                            </m:oMath>
                          </a14:m>
                          <a:r>
                            <a:rPr lang="en-US" sz="1600" b="0" cap="none" spc="0" dirty="0">
                              <a:ln>
                                <a:noFill/>
                              </a:ln>
                              <a:solidFill>
                                <a:schemeClr val="tx1"/>
                              </a:solidFill>
                              <a:effectLst/>
                            </a:rPr>
                            <a:t>, </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6.3(3)</m:t>
                                  </m:r>
                                </m:e>
                                <m:sub>
                                  <m:r>
                                    <a:rPr lang="en-AU" sz="1600" b="0" i="1" cap="none" spc="0" smtClean="0">
                                      <a:ln>
                                        <a:noFill/>
                                      </a:ln>
                                      <a:solidFill>
                                        <a:schemeClr val="tx1"/>
                                      </a:solidFill>
                                      <a:effectLst/>
                                      <a:latin typeface="Cambria Math" panose="02040503050406030204" pitchFamily="18" charset="0"/>
                                    </a:rPr>
                                    <m:t>𝑍</m:t>
                                  </m:r>
                                </m:sub>
                              </m:sSub>
                            </m:oMath>
                          </a14:m>
                          <a:r>
                            <a:rPr lang="en-US" sz="1600" b="0" cap="none" spc="0" dirty="0">
                              <a:ln>
                                <a:noFill/>
                              </a:ln>
                              <a:solidFill>
                                <a:schemeClr val="tx1"/>
                              </a:solidFill>
                              <a:effectLst/>
                            </a:rPr>
                            <a:t>}</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cap="none" spc="0" dirty="0">
                              <a:ln>
                                <a:noFill/>
                              </a:ln>
                              <a:solidFill>
                                <a:schemeClr val="tx1"/>
                              </a:solidFill>
                              <a:effectLst/>
                            </a:rPr>
                            <a:t>{</a:t>
                          </a:r>
                          <a14:m>
                            <m:oMath xmlns:m="http://schemas.openxmlformats.org/officeDocument/2006/math">
                              <m:sSub>
                                <m:sSubPr>
                                  <m:ctrlPr>
                                    <a:rPr lang="en-US" sz="1600" b="1" i="1" cap="none" spc="0" smtClean="0">
                                      <a:ln>
                                        <a:noFill/>
                                      </a:ln>
                                      <a:solidFill>
                                        <a:schemeClr val="tx1"/>
                                      </a:solidFill>
                                      <a:effectLst/>
                                      <a:latin typeface="Cambria Math" panose="02040503050406030204" pitchFamily="18" charset="0"/>
                                    </a:rPr>
                                  </m:ctrlPr>
                                </m:sSubPr>
                                <m:e>
                                  <m:r>
                                    <a:rPr lang="en-AU" sz="1600" b="1" i="1" cap="none" spc="0" smtClean="0">
                                      <a:ln>
                                        <a:noFill/>
                                      </a:ln>
                                      <a:solidFill>
                                        <a:schemeClr val="tx1"/>
                                      </a:solidFill>
                                      <a:effectLst/>
                                      <a:latin typeface="Cambria Math" panose="02040503050406030204" pitchFamily="18" charset="0"/>
                                    </a:rPr>
                                    <m:t>𝟕</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𝟓</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𝟐</m:t>
                                  </m:r>
                                  <m:r>
                                    <a:rPr lang="en-AU" sz="1600" b="1" i="1" cap="none" spc="0" smtClean="0">
                                      <a:ln>
                                        <a:noFill/>
                                      </a:ln>
                                      <a:solidFill>
                                        <a:schemeClr val="tx1"/>
                                      </a:solidFill>
                                      <a:effectLst/>
                                      <a:latin typeface="Cambria Math" panose="02040503050406030204" pitchFamily="18" charset="0"/>
                                    </a:rPr>
                                    <m:t>)</m:t>
                                  </m:r>
                                </m:e>
                                <m:sub>
                                  <m:r>
                                    <a:rPr lang="en-AU" sz="1600" b="1" i="1" cap="none" spc="0" smtClean="0">
                                      <a:ln>
                                        <a:noFill/>
                                      </a:ln>
                                      <a:solidFill>
                                        <a:schemeClr val="tx1"/>
                                      </a:solidFill>
                                      <a:effectLst/>
                                      <a:latin typeface="Cambria Math" panose="02040503050406030204" pitchFamily="18" charset="0"/>
                                    </a:rPr>
                                    <m:t>𝑿</m:t>
                                  </m:r>
                                </m:sub>
                              </m:sSub>
                            </m:oMath>
                          </a14:m>
                          <a:r>
                            <a:rPr lang="en-US" sz="1600" b="1" cap="none" spc="0" dirty="0">
                              <a:ln>
                                <a:noFill/>
                              </a:ln>
                              <a:solidFill>
                                <a:schemeClr val="tx1"/>
                              </a:solidFill>
                              <a:effectLst/>
                            </a:rPr>
                            <a:t>, </a:t>
                          </a:r>
                          <a14:m>
                            <m:oMath xmlns:m="http://schemas.openxmlformats.org/officeDocument/2006/math">
                              <m:sSub>
                                <m:sSubPr>
                                  <m:ctrlPr>
                                    <a:rPr lang="en-US" sz="1600" b="1" i="1" cap="none" spc="0" smtClean="0">
                                      <a:ln>
                                        <a:noFill/>
                                      </a:ln>
                                      <a:solidFill>
                                        <a:schemeClr val="tx1"/>
                                      </a:solidFill>
                                      <a:effectLst/>
                                      <a:latin typeface="Cambria Math" panose="02040503050406030204" pitchFamily="18" charset="0"/>
                                    </a:rPr>
                                  </m:ctrlPr>
                                </m:sSubPr>
                                <m:e>
                                  <m:r>
                                    <a:rPr lang="en-AU" sz="1600" b="1" i="1" cap="none" spc="0" smtClean="0">
                                      <a:ln>
                                        <a:noFill/>
                                      </a:ln>
                                      <a:solidFill>
                                        <a:schemeClr val="tx1"/>
                                      </a:solidFill>
                                      <a:effectLst/>
                                      <a:latin typeface="Cambria Math" panose="02040503050406030204" pitchFamily="18" charset="0"/>
                                    </a:rPr>
                                    <m:t>𝟕</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𝟓</m:t>
                                  </m:r>
                                  <m:r>
                                    <a:rPr lang="en-AU" sz="1600" b="1" i="1" cap="none" spc="0" smtClean="0">
                                      <a:ln>
                                        <a:noFill/>
                                      </a:ln>
                                      <a:solidFill>
                                        <a:schemeClr val="tx1"/>
                                      </a:solidFill>
                                      <a:effectLst/>
                                      <a:latin typeface="Cambria Math" panose="02040503050406030204" pitchFamily="18" charset="0"/>
                                    </a:rPr>
                                    <m:t>(</m:t>
                                  </m:r>
                                  <m:r>
                                    <a:rPr lang="en-AU" sz="1600" b="1" i="1" cap="none" spc="0" smtClean="0">
                                      <a:ln>
                                        <a:noFill/>
                                      </a:ln>
                                      <a:solidFill>
                                        <a:schemeClr val="tx1"/>
                                      </a:solidFill>
                                      <a:effectLst/>
                                      <a:latin typeface="Cambria Math" panose="02040503050406030204" pitchFamily="18" charset="0"/>
                                    </a:rPr>
                                    <m:t>𝟐</m:t>
                                  </m:r>
                                  <m:r>
                                    <a:rPr lang="en-AU" sz="1600" b="1" i="1" cap="none" spc="0" smtClean="0">
                                      <a:ln>
                                        <a:noFill/>
                                      </a:ln>
                                      <a:solidFill>
                                        <a:schemeClr val="tx1"/>
                                      </a:solidFill>
                                      <a:effectLst/>
                                      <a:latin typeface="Cambria Math" panose="02040503050406030204" pitchFamily="18" charset="0"/>
                                    </a:rPr>
                                    <m:t>)</m:t>
                                  </m:r>
                                </m:e>
                                <m:sub>
                                  <m:r>
                                    <a:rPr lang="en-AU" sz="1600" b="1" i="1" cap="none" spc="0" smtClean="0">
                                      <a:ln>
                                        <a:noFill/>
                                      </a:ln>
                                      <a:solidFill>
                                        <a:schemeClr val="tx1"/>
                                      </a:solidFill>
                                      <a:effectLst/>
                                      <a:latin typeface="Cambria Math" panose="02040503050406030204" pitchFamily="18" charset="0"/>
                                    </a:rPr>
                                    <m:t>𝒁</m:t>
                                  </m:r>
                                </m:sub>
                              </m:sSub>
                            </m:oMath>
                          </a14:m>
                          <a:r>
                            <a:rPr lang="en-US" sz="1600" b="1" cap="none" spc="0" dirty="0">
                              <a:ln>
                                <a:noFill/>
                              </a:ln>
                              <a:solidFill>
                                <a:schemeClr val="tx1"/>
                              </a:solidFill>
                              <a:effectLst/>
                            </a:rPr>
                            <a:t>}</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ln>
                                <a:noFill/>
                              </a:ln>
                              <a:solidFill>
                                <a:schemeClr val="tx1"/>
                              </a:solidFill>
                              <a:effectLst/>
                            </a:rPr>
                            <a:t>{</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6.5(3)</m:t>
                                  </m:r>
                                </m:e>
                                <m:sub>
                                  <m:r>
                                    <a:rPr lang="en-AU" sz="1600" b="0" i="1" cap="none" spc="0" smtClean="0">
                                      <a:ln>
                                        <a:noFill/>
                                      </a:ln>
                                      <a:solidFill>
                                        <a:schemeClr val="tx1"/>
                                      </a:solidFill>
                                      <a:effectLst/>
                                      <a:latin typeface="Cambria Math" panose="02040503050406030204" pitchFamily="18" charset="0"/>
                                    </a:rPr>
                                    <m:t>𝑋</m:t>
                                  </m:r>
                                </m:sub>
                              </m:sSub>
                            </m:oMath>
                          </a14:m>
                          <a:r>
                            <a:rPr lang="en-US" sz="1600" b="0" cap="none" spc="0" dirty="0">
                              <a:ln>
                                <a:noFill/>
                              </a:ln>
                              <a:solidFill>
                                <a:schemeClr val="tx1"/>
                              </a:solidFill>
                              <a:effectLst/>
                            </a:rPr>
                            <a:t>, </a:t>
                          </a:r>
                          <a14:m>
                            <m:oMath xmlns:m="http://schemas.openxmlformats.org/officeDocument/2006/math">
                              <m:sSub>
                                <m:sSubPr>
                                  <m:ctrlPr>
                                    <a:rPr lang="en-US" sz="1600" b="0" i="1" cap="none" spc="0" smtClean="0">
                                      <a:ln>
                                        <a:noFill/>
                                      </a:ln>
                                      <a:solidFill>
                                        <a:schemeClr val="tx1"/>
                                      </a:solidFill>
                                      <a:effectLst/>
                                      <a:latin typeface="Cambria Math" panose="02040503050406030204" pitchFamily="18" charset="0"/>
                                    </a:rPr>
                                  </m:ctrlPr>
                                </m:sSubPr>
                                <m:e>
                                  <m:r>
                                    <a:rPr lang="en-AU" sz="1600" b="0" i="1" cap="none" spc="0" smtClean="0">
                                      <a:ln>
                                        <a:noFill/>
                                      </a:ln>
                                      <a:solidFill>
                                        <a:schemeClr val="tx1"/>
                                      </a:solidFill>
                                      <a:effectLst/>
                                      <a:latin typeface="Cambria Math" panose="02040503050406030204" pitchFamily="18" charset="0"/>
                                    </a:rPr>
                                    <m:t>6.3(4)</m:t>
                                  </m:r>
                                </m:e>
                                <m:sub>
                                  <m:r>
                                    <a:rPr lang="en-AU" sz="1600" b="0" i="1" cap="none" spc="0" smtClean="0">
                                      <a:ln>
                                        <a:noFill/>
                                      </a:ln>
                                      <a:solidFill>
                                        <a:schemeClr val="tx1"/>
                                      </a:solidFill>
                                      <a:effectLst/>
                                      <a:latin typeface="Cambria Math" panose="02040503050406030204" pitchFamily="18" charset="0"/>
                                    </a:rPr>
                                    <m:t>𝑍</m:t>
                                  </m:r>
                                </m:sub>
                              </m:sSub>
                            </m:oMath>
                          </a14:m>
                          <a:r>
                            <a:rPr lang="en-US" sz="1600" b="0" cap="none" spc="0" dirty="0">
                              <a:ln>
                                <a:noFill/>
                              </a:ln>
                              <a:solidFill>
                                <a:schemeClr val="tx1"/>
                              </a:solidFill>
                              <a:effectLst/>
                            </a:rPr>
                            <a:t>}</a:t>
                          </a:r>
                        </a:p>
                      </a:txBody>
                      <a:tcPr>
                        <a:solidFill>
                          <a:schemeClr val="bg1">
                            <a:lumMod val="95000"/>
                          </a:schemeClr>
                        </a:solidFill>
                      </a:tcPr>
                    </a:tc>
                    <a:extLst>
                      <a:ext uri="{0D108BD9-81ED-4DB2-BD59-A6C34878D82A}">
                        <a16:rowId xmlns:a16="http://schemas.microsoft.com/office/drawing/2014/main" val="3050992908"/>
                      </a:ext>
                    </a:extLst>
                  </a:tr>
                  <a:tr h="486032">
                    <a:tc>
                      <a:txBody>
                        <a:bodyPr/>
                        <a:lstStyle/>
                        <a:p>
                          <a:pPr algn="ctr"/>
                          <a:r>
                            <a:rPr lang="en-AU" sz="1600" b="1" dirty="0"/>
                            <a:t>State fidelity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0.60(1)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0.83(1)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0.77(3)</a:t>
                          </a:r>
                        </a:p>
                      </a:txBody>
                      <a:tcPr>
                        <a:solidFill>
                          <a:schemeClr val="bg1"/>
                        </a:solidFill>
                      </a:tcPr>
                    </a:tc>
                    <a:extLst>
                      <a:ext uri="{0D108BD9-81ED-4DB2-BD59-A6C34878D82A}">
                        <a16:rowId xmlns:a16="http://schemas.microsoft.com/office/drawing/2014/main" val="1550333972"/>
                      </a:ext>
                    </a:extLst>
                  </a:tr>
                  <a:tr h="486032">
                    <a:tc>
                      <a:txBody>
                        <a:bodyPr/>
                        <a:lstStyle/>
                        <a:p>
                          <a:pPr algn="ctr"/>
                          <a:r>
                            <a:rPr lang="en-AU" sz="1600" b="1" dirty="0"/>
                            <a:t>Logical fidelity</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0.90(1)</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0.940(8)</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0.92(1)</a:t>
                          </a:r>
                        </a:p>
                      </a:txBody>
                      <a:tcPr>
                        <a:solidFill>
                          <a:schemeClr val="bg1">
                            <a:lumMod val="95000"/>
                          </a:schemeClr>
                        </a:solidFill>
                      </a:tcPr>
                    </a:tc>
                    <a:extLst>
                      <a:ext uri="{0D108BD9-81ED-4DB2-BD59-A6C34878D82A}">
                        <a16:rowId xmlns:a16="http://schemas.microsoft.com/office/drawing/2014/main" val="3752469978"/>
                      </a:ext>
                    </a:extLst>
                  </a:tr>
                </a:tbl>
              </a:graphicData>
            </a:graphic>
          </p:graphicFrame>
        </mc:Choice>
        <mc:Fallback xmlns="">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138758" y="4958371"/>
              <a:ext cx="10271036" cy="1451438"/>
            </p:xfrm>
            <a:graphic>
              <a:graphicData uri="http://schemas.openxmlformats.org/drawingml/2006/table">
                <a:tbl>
                  <a:tblPr firstRow="1" bandRow="1">
                    <a:tableStyleId>{0505E3EF-67EA-436B-97B2-0124C06EBD24}</a:tableStyleId>
                  </a:tblPr>
                  <a:tblGrid>
                    <a:gridCol w="1787249">
                      <a:extLst>
                        <a:ext uri="{9D8B030D-6E8A-4147-A177-3AD203B41FA5}">
                          <a16:colId xmlns:a16="http://schemas.microsoft.com/office/drawing/2014/main" val="3478422448"/>
                        </a:ext>
                      </a:extLst>
                    </a:gridCol>
                    <a:gridCol w="2664364">
                      <a:extLst>
                        <a:ext uri="{9D8B030D-6E8A-4147-A177-3AD203B41FA5}">
                          <a16:colId xmlns:a16="http://schemas.microsoft.com/office/drawing/2014/main" val="1997698019"/>
                        </a:ext>
                      </a:extLst>
                    </a:gridCol>
                    <a:gridCol w="2822223">
                      <a:extLst>
                        <a:ext uri="{9D8B030D-6E8A-4147-A177-3AD203B41FA5}">
                          <a16:colId xmlns:a16="http://schemas.microsoft.com/office/drawing/2014/main" val="1449703348"/>
                        </a:ext>
                      </a:extLst>
                    </a:gridCol>
                    <a:gridCol w="2997200">
                      <a:extLst>
                        <a:ext uri="{9D8B030D-6E8A-4147-A177-3AD203B41FA5}">
                          <a16:colId xmlns:a16="http://schemas.microsoft.com/office/drawing/2014/main" val="541797651"/>
                        </a:ext>
                      </a:extLst>
                    </a:gridCol>
                  </a:tblGrid>
                  <a:tr h="479374">
                    <a:tc>
                      <a:txBody>
                        <a:bodyPr/>
                        <a:lstStyle/>
                        <a:p>
                          <a:pPr algn="ctr"/>
                          <a:r>
                            <a:rPr lang="en-AU" sz="1600"/>
                            <a:t>Squeezing (dB)</a:t>
                          </a:r>
                        </a:p>
                      </a:txBody>
                      <a:tcPr>
                        <a:solidFill>
                          <a:schemeClr val="bg1">
                            <a:lumMod val="95000"/>
                          </a:schemeClr>
                        </a:solidFill>
                      </a:tcPr>
                    </a:tc>
                    <a:tc>
                      <a:txBody>
                        <a:bodyPr/>
                        <a:lstStyle/>
                        <a:p>
                          <a:endParaRPr lang="en-US"/>
                        </a:p>
                      </a:txBody>
                      <a:tcPr>
                        <a:blipFill>
                          <a:blip r:embed="rId3"/>
                          <a:stretch>
                            <a:fillRect l="-67123" t="-3797" r="-218493" b="-205063"/>
                          </a:stretch>
                        </a:blipFill>
                      </a:tcPr>
                    </a:tc>
                    <a:tc>
                      <a:txBody>
                        <a:bodyPr/>
                        <a:lstStyle/>
                        <a:p>
                          <a:endParaRPr lang="en-US"/>
                        </a:p>
                      </a:txBody>
                      <a:tcPr>
                        <a:blipFill>
                          <a:blip r:embed="rId3"/>
                          <a:stretch>
                            <a:fillRect l="-158099" t="-3797" r="-106695" b="-205063"/>
                          </a:stretch>
                        </a:blipFill>
                      </a:tcPr>
                    </a:tc>
                    <a:tc>
                      <a:txBody>
                        <a:bodyPr/>
                        <a:lstStyle/>
                        <a:p>
                          <a:endParaRPr lang="en-US"/>
                        </a:p>
                      </a:txBody>
                      <a:tcPr>
                        <a:blipFill>
                          <a:blip r:embed="rId3"/>
                          <a:stretch>
                            <a:fillRect l="-242886" t="-3797" r="-407" b="-205063"/>
                          </a:stretch>
                        </a:blipFill>
                      </a:tcPr>
                    </a:tc>
                    <a:extLst>
                      <a:ext uri="{0D108BD9-81ED-4DB2-BD59-A6C34878D82A}">
                        <a16:rowId xmlns:a16="http://schemas.microsoft.com/office/drawing/2014/main" val="3050992908"/>
                      </a:ext>
                    </a:extLst>
                  </a:tr>
                  <a:tr h="486032">
                    <a:tc>
                      <a:txBody>
                        <a:bodyPr/>
                        <a:lstStyle/>
                        <a:p>
                          <a:pPr algn="ctr"/>
                          <a:r>
                            <a:rPr lang="en-AU" sz="1600" b="1"/>
                            <a:t>State fidelity</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0.60(1)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0.83(1)</a:t>
                          </a:r>
                        </a:p>
                      </a:txBody>
                      <a:tcP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0.77(3)</a:t>
                          </a:r>
                        </a:p>
                      </a:txBody>
                      <a:tcPr>
                        <a:solidFill>
                          <a:schemeClr val="bg1"/>
                        </a:solidFill>
                      </a:tcPr>
                    </a:tc>
                    <a:extLst>
                      <a:ext uri="{0D108BD9-81ED-4DB2-BD59-A6C34878D82A}">
                        <a16:rowId xmlns:a16="http://schemas.microsoft.com/office/drawing/2014/main" val="1550333972"/>
                      </a:ext>
                    </a:extLst>
                  </a:tr>
                  <a:tr h="486032">
                    <a:tc>
                      <a:txBody>
                        <a:bodyPr/>
                        <a:lstStyle/>
                        <a:p>
                          <a:pPr algn="ctr"/>
                          <a:r>
                            <a:rPr lang="en-AU" sz="1600" b="1"/>
                            <a:t>Logical fidelity</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0.90(1)</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0.940(8)</a:t>
                          </a:r>
                        </a:p>
                      </a:txBody>
                      <a:tcP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rPr>
                            <a:t>0.92(1)</a:t>
                          </a:r>
                        </a:p>
                      </a:txBody>
                      <a:tcPr>
                        <a:solidFill>
                          <a:schemeClr val="bg1">
                            <a:lumMod val="95000"/>
                          </a:schemeClr>
                        </a:solidFill>
                      </a:tcPr>
                    </a:tc>
                    <a:extLst>
                      <a:ext uri="{0D108BD9-81ED-4DB2-BD59-A6C34878D82A}">
                        <a16:rowId xmlns:a16="http://schemas.microsoft.com/office/drawing/2014/main" val="3752469978"/>
                      </a:ext>
                    </a:extLst>
                  </a:tr>
                </a:tbl>
              </a:graphicData>
            </a:graphic>
          </p:graphicFrame>
        </mc:Fallback>
      </mc:AlternateContent>
      <p:sp>
        <p:nvSpPr>
          <p:cNvPr id="3" name="TextBox 2">
            <a:extLst>
              <a:ext uri="{FF2B5EF4-FFF2-40B4-BE49-F238E27FC236}">
                <a16:creationId xmlns:a16="http://schemas.microsoft.com/office/drawing/2014/main" id="{636D68CD-7819-63B7-8A6E-A52A3D781C85}"/>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Experimental preparation of GKP states</a:t>
            </a:r>
          </a:p>
        </p:txBody>
      </p:sp>
      <p:sp>
        <p:nvSpPr>
          <p:cNvPr id="13" name="Slide Number Placeholder 12">
            <a:extLst>
              <a:ext uri="{FF2B5EF4-FFF2-40B4-BE49-F238E27FC236}">
                <a16:creationId xmlns:a16="http://schemas.microsoft.com/office/drawing/2014/main" id="{EFAE799C-CBF8-4F7F-B969-12D9857DAB8C}"/>
              </a:ext>
            </a:extLst>
          </p:cNvPr>
          <p:cNvSpPr>
            <a:spLocks noGrp="1"/>
          </p:cNvSpPr>
          <p:nvPr>
            <p:ph type="sldNum" sz="quarter" idx="12"/>
          </p:nvPr>
        </p:nvSpPr>
        <p:spPr/>
        <p:txBody>
          <a:bodyPr/>
          <a:lstStyle/>
          <a:p>
            <a:fld id="{D6391FA1-25A5-4E68-89BD-A5F97D935BCC}" type="slidenum">
              <a:rPr lang="en-AU" smtClean="0"/>
              <a:t>13</a:t>
            </a:fld>
            <a:endParaRPr lang="en-AU"/>
          </a:p>
        </p:txBody>
      </p:sp>
      <p:sp>
        <p:nvSpPr>
          <p:cNvPr id="11" name="TextBox 10">
            <a:extLst>
              <a:ext uri="{FF2B5EF4-FFF2-40B4-BE49-F238E27FC236}">
                <a16:creationId xmlns:a16="http://schemas.microsoft.com/office/drawing/2014/main" id="{79F55AA3-8BA4-3E26-9AA6-26131392BC0B}"/>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
        <p:nvSpPr>
          <p:cNvPr id="19" name="Rectangle 18">
            <a:extLst>
              <a:ext uri="{FF2B5EF4-FFF2-40B4-BE49-F238E27FC236}">
                <a16:creationId xmlns:a16="http://schemas.microsoft.com/office/drawing/2014/main" id="{120694E3-960B-4473-498E-8502152E07F8}"/>
              </a:ext>
            </a:extLst>
          </p:cNvPr>
          <p:cNvSpPr/>
          <p:nvPr/>
        </p:nvSpPr>
        <p:spPr>
          <a:xfrm>
            <a:off x="5587646" y="4958371"/>
            <a:ext cx="2827867" cy="47397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10FE76D-CB11-CE0B-33D4-A5F0C76B14B2}"/>
              </a:ext>
            </a:extLst>
          </p:cNvPr>
          <p:cNvSpPr/>
          <p:nvPr/>
        </p:nvSpPr>
        <p:spPr>
          <a:xfrm>
            <a:off x="5587645" y="5917858"/>
            <a:ext cx="2827867" cy="473976"/>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D154132A-410C-08CE-5327-9C43BD8E926B}"/>
              </a:ext>
            </a:extLst>
          </p:cNvPr>
          <p:cNvSpPr txBox="1"/>
          <p:nvPr/>
        </p:nvSpPr>
        <p:spPr>
          <a:xfrm>
            <a:off x="3172862" y="988769"/>
            <a:ext cx="1731475" cy="338554"/>
          </a:xfrm>
          <a:prstGeom prst="rect">
            <a:avLst/>
          </a:prstGeom>
          <a:noFill/>
        </p:spPr>
        <p:txBody>
          <a:bodyPr wrap="square">
            <a:spAutoFit/>
          </a:bodyPr>
          <a:lstStyle/>
          <a:p>
            <a:r>
              <a:rPr lang="en-US" sz="1600" dirty="0"/>
              <a:t>Square 12.2 dB</a:t>
            </a:r>
          </a:p>
        </p:txBody>
      </p:sp>
      <p:sp>
        <p:nvSpPr>
          <p:cNvPr id="18" name="TextBox 17">
            <a:extLst>
              <a:ext uri="{FF2B5EF4-FFF2-40B4-BE49-F238E27FC236}">
                <a16:creationId xmlns:a16="http://schemas.microsoft.com/office/drawing/2014/main" id="{F1AECC41-CEDE-3256-EC91-ED715B36296E}"/>
              </a:ext>
            </a:extLst>
          </p:cNvPr>
          <p:cNvSpPr txBox="1"/>
          <p:nvPr/>
        </p:nvSpPr>
        <p:spPr>
          <a:xfrm>
            <a:off x="5718313" y="981314"/>
            <a:ext cx="1649773" cy="338554"/>
          </a:xfrm>
          <a:prstGeom prst="rect">
            <a:avLst/>
          </a:prstGeom>
          <a:noFill/>
        </p:spPr>
        <p:txBody>
          <a:bodyPr wrap="square">
            <a:spAutoFit/>
          </a:bodyPr>
          <a:lstStyle/>
          <a:p>
            <a:r>
              <a:rPr lang="en-US" sz="1600" dirty="0"/>
              <a:t>Square 10.4 dB</a:t>
            </a:r>
          </a:p>
        </p:txBody>
      </p:sp>
      <p:sp>
        <p:nvSpPr>
          <p:cNvPr id="21" name="TextBox 20">
            <a:extLst>
              <a:ext uri="{FF2B5EF4-FFF2-40B4-BE49-F238E27FC236}">
                <a16:creationId xmlns:a16="http://schemas.microsoft.com/office/drawing/2014/main" id="{FE4BC09E-7D5A-30E0-60CF-22DF36D9C215}"/>
              </a:ext>
            </a:extLst>
          </p:cNvPr>
          <p:cNvSpPr txBox="1"/>
          <p:nvPr/>
        </p:nvSpPr>
        <p:spPr>
          <a:xfrm>
            <a:off x="8685655" y="988769"/>
            <a:ext cx="1911412" cy="338554"/>
          </a:xfrm>
          <a:prstGeom prst="rect">
            <a:avLst/>
          </a:prstGeom>
          <a:noFill/>
        </p:spPr>
        <p:txBody>
          <a:bodyPr wrap="square">
            <a:spAutoFit/>
          </a:bodyPr>
          <a:lstStyle/>
          <a:p>
            <a:r>
              <a:rPr lang="en-US" sz="1600" dirty="0"/>
              <a:t>Hex. 10.4 dB</a:t>
            </a:r>
          </a:p>
        </p:txBody>
      </p:sp>
      <p:sp>
        <p:nvSpPr>
          <p:cNvPr id="22" name="TextBox 21">
            <a:extLst>
              <a:ext uri="{FF2B5EF4-FFF2-40B4-BE49-F238E27FC236}">
                <a16:creationId xmlns:a16="http://schemas.microsoft.com/office/drawing/2014/main" id="{F3E322AE-D91E-FDB9-4C4B-0146731DC829}"/>
              </a:ext>
            </a:extLst>
          </p:cNvPr>
          <p:cNvSpPr txBox="1"/>
          <p:nvPr/>
        </p:nvSpPr>
        <p:spPr>
          <a:xfrm>
            <a:off x="1411076" y="1806302"/>
            <a:ext cx="1731475" cy="369332"/>
          </a:xfrm>
          <a:prstGeom prst="rect">
            <a:avLst/>
          </a:prstGeom>
          <a:noFill/>
        </p:spPr>
        <p:txBody>
          <a:bodyPr wrap="square">
            <a:spAutoFit/>
          </a:bodyPr>
          <a:lstStyle/>
          <a:p>
            <a:r>
              <a:rPr lang="en-US" b="1" dirty="0"/>
              <a:t>Theory:</a:t>
            </a:r>
          </a:p>
        </p:txBody>
      </p:sp>
      <p:pic>
        <p:nvPicPr>
          <p:cNvPr id="23" name="Picture 22" descr="A red and blue vertical bar&#10;&#10;Description automatically generated">
            <a:extLst>
              <a:ext uri="{FF2B5EF4-FFF2-40B4-BE49-F238E27FC236}">
                <a16:creationId xmlns:a16="http://schemas.microsoft.com/office/drawing/2014/main" id="{0E7C033F-B62D-9D8A-1C4C-7095F7DD5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09" y="1369788"/>
            <a:ext cx="482181" cy="1544580"/>
          </a:xfrm>
          <a:prstGeom prst="rect">
            <a:avLst/>
          </a:prstGeom>
        </p:spPr>
      </p:pic>
      <p:sp>
        <p:nvSpPr>
          <p:cNvPr id="24" name="TextBox 23">
            <a:extLst>
              <a:ext uri="{FF2B5EF4-FFF2-40B4-BE49-F238E27FC236}">
                <a16:creationId xmlns:a16="http://schemas.microsoft.com/office/drawing/2014/main" id="{150B2072-0F7C-8F9C-FA59-B059683D9A8E}"/>
              </a:ext>
            </a:extLst>
          </p:cNvPr>
          <p:cNvSpPr txBox="1"/>
          <p:nvPr/>
        </p:nvSpPr>
        <p:spPr>
          <a:xfrm>
            <a:off x="1398219" y="3394846"/>
            <a:ext cx="1731475" cy="369332"/>
          </a:xfrm>
          <a:prstGeom prst="rect">
            <a:avLst/>
          </a:prstGeom>
          <a:noFill/>
        </p:spPr>
        <p:txBody>
          <a:bodyPr wrap="square">
            <a:spAutoFit/>
          </a:bodyPr>
          <a:lstStyle/>
          <a:p>
            <a:r>
              <a:rPr lang="en-US" b="1" dirty="0"/>
              <a:t>Experiment:</a:t>
            </a:r>
          </a:p>
        </p:txBody>
      </p:sp>
      <p:pic>
        <p:nvPicPr>
          <p:cNvPr id="25" name="Picture 24" descr="A graph of a graph of a graph&#10;&#10;Description automatically generated with medium confidence">
            <a:extLst>
              <a:ext uri="{FF2B5EF4-FFF2-40B4-BE49-F238E27FC236}">
                <a16:creationId xmlns:a16="http://schemas.microsoft.com/office/drawing/2014/main" id="{F9E859D9-6EFA-2E7B-FD7D-EAAA728C3B57}"/>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45619" b="11081"/>
          <a:stretch/>
        </p:blipFill>
        <p:spPr>
          <a:xfrm>
            <a:off x="3222904" y="1484381"/>
            <a:ext cx="1671499" cy="1429987"/>
          </a:xfrm>
          <a:prstGeom prst="rect">
            <a:avLst/>
          </a:prstGeom>
        </p:spPr>
      </p:pic>
      <p:pic>
        <p:nvPicPr>
          <p:cNvPr id="26" name="Picture 25" descr="A graph of red and blue dots&#10;&#10;Description automatically generated">
            <a:extLst>
              <a:ext uri="{FF2B5EF4-FFF2-40B4-BE49-F238E27FC236}">
                <a16:creationId xmlns:a16="http://schemas.microsoft.com/office/drawing/2014/main" id="{D59466D7-94BF-FF71-31EF-67D70D62EE5C}"/>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t="43662" b="11527"/>
          <a:stretch/>
        </p:blipFill>
        <p:spPr>
          <a:xfrm>
            <a:off x="5844342" y="1424437"/>
            <a:ext cx="1671499" cy="1489931"/>
          </a:xfrm>
          <a:prstGeom prst="rect">
            <a:avLst/>
          </a:prstGeom>
        </p:spPr>
      </p:pic>
      <p:pic>
        <p:nvPicPr>
          <p:cNvPr id="27" name="Picture 26" descr="A diagram of a graph&#10;&#10;Description automatically generated with medium confidence">
            <a:extLst>
              <a:ext uri="{FF2B5EF4-FFF2-40B4-BE49-F238E27FC236}">
                <a16:creationId xmlns:a16="http://schemas.microsoft.com/office/drawing/2014/main" id="{3A21585F-7A92-3948-A925-DB78F620649C}"/>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t="44882" b="11819"/>
          <a:stretch/>
        </p:blipFill>
        <p:spPr>
          <a:xfrm>
            <a:off x="8554443" y="1484381"/>
            <a:ext cx="1788713" cy="1429987"/>
          </a:xfrm>
          <a:prstGeom prst="rect">
            <a:avLst/>
          </a:prstGeom>
        </p:spPr>
      </p:pic>
      <p:grpSp>
        <p:nvGrpSpPr>
          <p:cNvPr id="28" name="Group 27">
            <a:extLst>
              <a:ext uri="{FF2B5EF4-FFF2-40B4-BE49-F238E27FC236}">
                <a16:creationId xmlns:a16="http://schemas.microsoft.com/office/drawing/2014/main" id="{B8F62F19-C6F4-D95B-E4E6-8F75AE7B7C5A}"/>
              </a:ext>
            </a:extLst>
          </p:cNvPr>
          <p:cNvGrpSpPr/>
          <p:nvPr/>
        </p:nvGrpSpPr>
        <p:grpSpPr>
          <a:xfrm>
            <a:off x="3222904" y="2921419"/>
            <a:ext cx="1671499" cy="1800249"/>
            <a:chOff x="3222904" y="3452276"/>
            <a:chExt cx="1671499" cy="1800249"/>
          </a:xfrm>
        </p:grpSpPr>
        <p:pic>
          <p:nvPicPr>
            <p:cNvPr id="29" name="Picture 28" descr="A graph of a graph of a graph&#10;&#10;Description automatically generated with medium confidence">
              <a:extLst>
                <a:ext uri="{FF2B5EF4-FFF2-40B4-BE49-F238E27FC236}">
                  <a16:creationId xmlns:a16="http://schemas.microsoft.com/office/drawing/2014/main" id="{B2E30C99-6478-9444-4E9D-413C6C7E618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b="54299"/>
            <a:stretch/>
          </p:blipFill>
          <p:spPr>
            <a:xfrm>
              <a:off x="3222904" y="3452276"/>
              <a:ext cx="1671499" cy="1509317"/>
            </a:xfrm>
            <a:prstGeom prst="rect">
              <a:avLst/>
            </a:prstGeom>
          </p:spPr>
        </p:pic>
        <p:pic>
          <p:nvPicPr>
            <p:cNvPr id="30" name="Picture 29" descr="A graph of a graph of a graph&#10;&#10;Description automatically generated with medium confidence">
              <a:extLst>
                <a:ext uri="{FF2B5EF4-FFF2-40B4-BE49-F238E27FC236}">
                  <a16:creationId xmlns:a16="http://schemas.microsoft.com/office/drawing/2014/main" id="{0F6241BB-3DB1-5A85-14AD-BF9202D7BA1E}"/>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3222904" y="4883193"/>
              <a:ext cx="1671499" cy="369332"/>
            </a:xfrm>
            <a:prstGeom prst="rect">
              <a:avLst/>
            </a:prstGeom>
          </p:spPr>
        </p:pic>
      </p:grpSp>
      <p:grpSp>
        <p:nvGrpSpPr>
          <p:cNvPr id="31" name="Group 30">
            <a:extLst>
              <a:ext uri="{FF2B5EF4-FFF2-40B4-BE49-F238E27FC236}">
                <a16:creationId xmlns:a16="http://schemas.microsoft.com/office/drawing/2014/main" id="{E91D385F-4AB5-01A9-F3EA-515F8B1AC46F}"/>
              </a:ext>
            </a:extLst>
          </p:cNvPr>
          <p:cNvGrpSpPr/>
          <p:nvPr/>
        </p:nvGrpSpPr>
        <p:grpSpPr>
          <a:xfrm>
            <a:off x="5844342" y="2926239"/>
            <a:ext cx="1680507" cy="1822075"/>
            <a:chOff x="5844342" y="3457096"/>
            <a:chExt cx="1680507" cy="1822075"/>
          </a:xfrm>
        </p:grpSpPr>
        <p:pic>
          <p:nvPicPr>
            <p:cNvPr id="32" name="Picture 31" descr="A graph of red and blue dots&#10;&#10;Description automatically generated">
              <a:extLst>
                <a:ext uri="{FF2B5EF4-FFF2-40B4-BE49-F238E27FC236}">
                  <a16:creationId xmlns:a16="http://schemas.microsoft.com/office/drawing/2014/main" id="{1648CF11-F4F4-2EF5-FF82-34734A925E5A}"/>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b="55549"/>
            <a:stretch/>
          </p:blipFill>
          <p:spPr>
            <a:xfrm>
              <a:off x="5844342" y="3457096"/>
              <a:ext cx="1671499" cy="1477952"/>
            </a:xfrm>
            <a:prstGeom prst="rect">
              <a:avLst/>
            </a:prstGeom>
          </p:spPr>
        </p:pic>
        <p:pic>
          <p:nvPicPr>
            <p:cNvPr id="33" name="Picture 32" descr="A graph of a graph of a graph&#10;&#10;Description automatically generated with medium confidence">
              <a:extLst>
                <a:ext uri="{FF2B5EF4-FFF2-40B4-BE49-F238E27FC236}">
                  <a16:creationId xmlns:a16="http://schemas.microsoft.com/office/drawing/2014/main" id="{B8B8211F-F5FE-4150-3AC7-9C91C25857F6}"/>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5853350" y="4909839"/>
              <a:ext cx="1671499" cy="369332"/>
            </a:xfrm>
            <a:prstGeom prst="rect">
              <a:avLst/>
            </a:prstGeom>
          </p:spPr>
        </p:pic>
      </p:grpSp>
      <p:grpSp>
        <p:nvGrpSpPr>
          <p:cNvPr id="34" name="Group 33">
            <a:extLst>
              <a:ext uri="{FF2B5EF4-FFF2-40B4-BE49-F238E27FC236}">
                <a16:creationId xmlns:a16="http://schemas.microsoft.com/office/drawing/2014/main" id="{DE278689-98BF-3A82-B7FF-1FA9C23B3664}"/>
              </a:ext>
            </a:extLst>
          </p:cNvPr>
          <p:cNvGrpSpPr/>
          <p:nvPr/>
        </p:nvGrpSpPr>
        <p:grpSpPr>
          <a:xfrm>
            <a:off x="8554443" y="2914368"/>
            <a:ext cx="1788713" cy="1856824"/>
            <a:chOff x="8554443" y="3445225"/>
            <a:chExt cx="1788713" cy="1856824"/>
          </a:xfrm>
        </p:grpSpPr>
        <p:pic>
          <p:nvPicPr>
            <p:cNvPr id="35" name="Picture 34" descr="A diagram of a graph&#10;&#10;Description automatically generated with medium confidence">
              <a:extLst>
                <a:ext uri="{FF2B5EF4-FFF2-40B4-BE49-F238E27FC236}">
                  <a16:creationId xmlns:a16="http://schemas.microsoft.com/office/drawing/2014/main" id="{764BACD2-4C6D-A149-F7C7-61781992754D}"/>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b="55278"/>
            <a:stretch/>
          </p:blipFill>
          <p:spPr>
            <a:xfrm>
              <a:off x="8554443" y="3445225"/>
              <a:ext cx="1788713" cy="1476978"/>
            </a:xfrm>
            <a:prstGeom prst="rect">
              <a:avLst/>
            </a:prstGeom>
          </p:spPr>
        </p:pic>
        <p:pic>
          <p:nvPicPr>
            <p:cNvPr id="36" name="Picture 35" descr="A graph of a graph of a graph&#10;&#10;Description automatically generated with medium confidence">
              <a:extLst>
                <a:ext uri="{FF2B5EF4-FFF2-40B4-BE49-F238E27FC236}">
                  <a16:creationId xmlns:a16="http://schemas.microsoft.com/office/drawing/2014/main" id="{E714B172-9246-03A7-0B7A-8F290CD8382F}"/>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88817"/>
            <a:stretch/>
          </p:blipFill>
          <p:spPr>
            <a:xfrm>
              <a:off x="8671657" y="4932717"/>
              <a:ext cx="1671499" cy="369332"/>
            </a:xfrm>
            <a:prstGeom prst="rect">
              <a:avLst/>
            </a:prstGeom>
          </p:spPr>
        </p:pic>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76D8E96-AE00-B146-BF7B-81C20EE0B2BD}"/>
                  </a:ext>
                </a:extLst>
              </p:cNvPr>
              <p:cNvSpPr txBox="1"/>
              <p:nvPr/>
            </p:nvSpPr>
            <p:spPr>
              <a:xfrm>
                <a:off x="4499519" y="983701"/>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7" name="TextBox 36">
                <a:extLst>
                  <a:ext uri="{FF2B5EF4-FFF2-40B4-BE49-F238E27FC236}">
                    <a16:creationId xmlns:a16="http://schemas.microsoft.com/office/drawing/2014/main" id="{276D8E96-AE00-B146-BF7B-81C20EE0B2BD}"/>
                  </a:ext>
                </a:extLst>
              </p:cNvPr>
              <p:cNvSpPr txBox="1">
                <a:spLocks noRot="1" noChangeAspect="1" noMove="1" noResize="1" noEditPoints="1" noAdjustHandles="1" noChangeArrowheads="1" noChangeShapeType="1" noTextEdit="1"/>
              </p:cNvSpPr>
              <p:nvPr/>
            </p:nvSpPr>
            <p:spPr>
              <a:xfrm>
                <a:off x="4499519" y="983701"/>
                <a:ext cx="789768" cy="338554"/>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C4547DB-EBE9-124B-BC66-A3D832DD7CB6}"/>
                  </a:ext>
                </a:extLst>
              </p:cNvPr>
              <p:cNvSpPr txBox="1"/>
              <p:nvPr/>
            </p:nvSpPr>
            <p:spPr>
              <a:xfrm>
                <a:off x="7070440"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8" name="TextBox 37">
                <a:extLst>
                  <a:ext uri="{FF2B5EF4-FFF2-40B4-BE49-F238E27FC236}">
                    <a16:creationId xmlns:a16="http://schemas.microsoft.com/office/drawing/2014/main" id="{AC4547DB-EBE9-124B-BC66-A3D832DD7CB6}"/>
                  </a:ext>
                </a:extLst>
              </p:cNvPr>
              <p:cNvSpPr txBox="1">
                <a:spLocks noRot="1" noChangeAspect="1" noMove="1" noResize="1" noEditPoints="1" noAdjustHandles="1" noChangeArrowheads="1" noChangeShapeType="1" noTextEdit="1"/>
              </p:cNvSpPr>
              <p:nvPr/>
            </p:nvSpPr>
            <p:spPr>
              <a:xfrm>
                <a:off x="7070440" y="969300"/>
                <a:ext cx="789768" cy="338554"/>
              </a:xfrm>
              <a:prstGeom prst="rect">
                <a:avLst/>
              </a:prstGeom>
              <a:blipFill>
                <a:blip r:embed="rId9"/>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24FE1A7-A25A-2045-9220-904C1E65A5FA}"/>
                  </a:ext>
                </a:extLst>
              </p:cNvPr>
              <p:cNvSpPr txBox="1"/>
              <p:nvPr/>
            </p:nvSpPr>
            <p:spPr>
              <a:xfrm>
                <a:off x="9837544" y="969300"/>
                <a:ext cx="78976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9" name="TextBox 38">
                <a:extLst>
                  <a:ext uri="{FF2B5EF4-FFF2-40B4-BE49-F238E27FC236}">
                    <a16:creationId xmlns:a16="http://schemas.microsoft.com/office/drawing/2014/main" id="{D24FE1A7-A25A-2045-9220-904C1E65A5FA}"/>
                  </a:ext>
                </a:extLst>
              </p:cNvPr>
              <p:cNvSpPr txBox="1">
                <a:spLocks noRot="1" noChangeAspect="1" noMove="1" noResize="1" noEditPoints="1" noAdjustHandles="1" noChangeArrowheads="1" noChangeShapeType="1" noTextEdit="1"/>
              </p:cNvSpPr>
              <p:nvPr/>
            </p:nvSpPr>
            <p:spPr>
              <a:xfrm>
                <a:off x="9837544" y="969300"/>
                <a:ext cx="789768" cy="338554"/>
              </a:xfrm>
              <a:prstGeom prst="rect">
                <a:avLst/>
              </a:prstGeom>
              <a:blipFill>
                <a:blip r:embed="rId10"/>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3720342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389211" y="5247911"/>
              <a:ext cx="4221761" cy="743649"/>
            </p:xfrm>
            <a:graphic>
              <a:graphicData uri="http://schemas.openxmlformats.org/drawingml/2006/table">
                <a:tbl>
                  <a:tblPr firstRow="1" bandRow="1">
                    <a:tableStyleId>{0505E3EF-67EA-436B-97B2-0124C06EBD24}</a:tableStyleId>
                  </a:tblPr>
                  <a:tblGrid>
                    <a:gridCol w="1694967">
                      <a:extLst>
                        <a:ext uri="{9D8B030D-6E8A-4147-A177-3AD203B41FA5}">
                          <a16:colId xmlns:a16="http://schemas.microsoft.com/office/drawing/2014/main" val="3478422448"/>
                        </a:ext>
                      </a:extLst>
                    </a:gridCol>
                    <a:gridCol w="2526794">
                      <a:extLst>
                        <a:ext uri="{9D8B030D-6E8A-4147-A177-3AD203B41FA5}">
                          <a16:colId xmlns:a16="http://schemas.microsoft.com/office/drawing/2014/main" val="1997698019"/>
                        </a:ext>
                      </a:extLst>
                    </a:gridCol>
                  </a:tblGrid>
                  <a:tr h="370840">
                    <a:tc>
                      <a:txBody>
                        <a:bodyPr/>
                        <a:lstStyle/>
                        <a:p>
                          <a:pPr algn="l"/>
                          <a:r>
                            <a:rPr lang="en-AU" sz="1800" dirty="0"/>
                            <a:t>Error set</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a:t>
                          </a:r>
                          <a14:m>
                            <m:oMath xmlns:m="http://schemas.openxmlformats.org/officeDocument/2006/math">
                              <m:r>
                                <a:rPr lang="en-AU" sz="1800" b="0" i="1" smtClean="0">
                                  <a:solidFill>
                                    <a:schemeClr val="tx1"/>
                                  </a:solidFill>
                                  <a:latin typeface="Cambria Math" panose="02040503050406030204" pitchFamily="18" charset="0"/>
                                </a:rPr>
                                <m:t>𝑎</m:t>
                              </m:r>
                              <m:r>
                                <a:rPr lang="en-AU" sz="1800" b="0" i="1" smtClean="0">
                                  <a:solidFill>
                                    <a:schemeClr val="tx1"/>
                                  </a:solidFill>
                                  <a:latin typeface="Cambria Math" panose="02040503050406030204" pitchFamily="18" charset="0"/>
                                </a:rPr>
                                <m:t>,  </m:t>
                              </m:r>
                              <m:sSup>
                                <m:sSupPr>
                                  <m:ctrlPr>
                                    <a:rPr lang="en-AU" sz="1800" b="0" i="1" smtClean="0">
                                      <a:solidFill>
                                        <a:schemeClr val="tx1"/>
                                      </a:solidFill>
                                      <a:latin typeface="Cambria Math" panose="02040503050406030204" pitchFamily="18" charset="0"/>
                                    </a:rPr>
                                  </m:ctrlPr>
                                </m:sSupPr>
                                <m:e>
                                  <m:r>
                                    <a:rPr lang="en-AU" sz="1800" b="0" i="1" smtClean="0">
                                      <a:solidFill>
                                        <a:schemeClr val="tx1"/>
                                      </a:solidFill>
                                      <a:latin typeface="Cambria Math" panose="02040503050406030204" pitchFamily="18" charset="0"/>
                                    </a:rPr>
                                    <m:t>𝑎</m:t>
                                  </m:r>
                                </m:e>
                                <m:sup>
                                  <m:r>
                                    <a:rPr lang="en-AU" sz="1800" b="0" i="1" smtClean="0">
                                      <a:solidFill>
                                        <a:schemeClr val="tx1"/>
                                      </a:solidFill>
                                      <a:latin typeface="Cambria Math" panose="02040503050406030204" pitchFamily="18" charset="0"/>
                                    </a:rPr>
                                    <m:t>†</m:t>
                                  </m:r>
                                </m:sup>
                              </m:sSup>
                            </m:oMath>
                          </a14:m>
                          <a:r>
                            <a:rPr lang="en-US" sz="1800" b="0" dirty="0">
                              <a:solidFill>
                                <a:schemeClr val="tx1"/>
                              </a:solidFill>
                            </a:rPr>
                            <a:t>}</a:t>
                          </a:r>
                        </a:p>
                      </a:txBody>
                      <a:tcPr>
                        <a:solidFill>
                          <a:schemeClr val="bg1">
                            <a:lumMod val="95000"/>
                          </a:schemeClr>
                        </a:solidFill>
                      </a:tcPr>
                    </a:tc>
                    <a:extLst>
                      <a:ext uri="{0D108BD9-81ED-4DB2-BD59-A6C34878D82A}">
                        <a16:rowId xmlns:a16="http://schemas.microsoft.com/office/drawing/2014/main" val="936602874"/>
                      </a:ext>
                    </a:extLst>
                  </a:tr>
                  <a:tr h="370840">
                    <a:tc>
                      <a:txBody>
                        <a:bodyPr/>
                        <a:lstStyle/>
                        <a:p>
                          <a:pPr algn="l"/>
                          <a:r>
                            <a:rPr lang="en-AU" sz="1800" b="1" dirty="0"/>
                            <a:t>State fidelity</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0.889(3)</a:t>
                          </a:r>
                        </a:p>
                      </a:txBody>
                      <a:tcPr>
                        <a:solidFill>
                          <a:schemeClr val="bg1">
                            <a:lumMod val="95000"/>
                          </a:schemeClr>
                        </a:solidFill>
                      </a:tcPr>
                    </a:tc>
                    <a:extLst>
                      <a:ext uri="{0D108BD9-81ED-4DB2-BD59-A6C34878D82A}">
                        <a16:rowId xmlns:a16="http://schemas.microsoft.com/office/drawing/2014/main" val="1550333972"/>
                      </a:ext>
                    </a:extLst>
                  </a:tr>
                </a:tbl>
              </a:graphicData>
            </a:graphic>
          </p:graphicFrame>
        </mc:Choice>
        <mc:Fallback xmlns="">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389211" y="5247911"/>
              <a:ext cx="4221761" cy="743649"/>
            </p:xfrm>
            <a:graphic>
              <a:graphicData uri="http://schemas.openxmlformats.org/drawingml/2006/table">
                <a:tbl>
                  <a:tblPr firstRow="1" bandRow="1">
                    <a:tableStyleId>{0505E3EF-67EA-436B-97B2-0124C06EBD24}</a:tableStyleId>
                  </a:tblPr>
                  <a:tblGrid>
                    <a:gridCol w="1694967">
                      <a:extLst>
                        <a:ext uri="{9D8B030D-6E8A-4147-A177-3AD203B41FA5}">
                          <a16:colId xmlns:a16="http://schemas.microsoft.com/office/drawing/2014/main" val="3478422448"/>
                        </a:ext>
                      </a:extLst>
                    </a:gridCol>
                    <a:gridCol w="2526794">
                      <a:extLst>
                        <a:ext uri="{9D8B030D-6E8A-4147-A177-3AD203B41FA5}">
                          <a16:colId xmlns:a16="http://schemas.microsoft.com/office/drawing/2014/main" val="1997698019"/>
                        </a:ext>
                      </a:extLst>
                    </a:gridCol>
                  </a:tblGrid>
                  <a:tr h="372809">
                    <a:tc>
                      <a:txBody>
                        <a:bodyPr/>
                        <a:lstStyle/>
                        <a:p>
                          <a:pPr algn="l"/>
                          <a:r>
                            <a:rPr lang="en-AU" sz="1800"/>
                            <a:t>Error set</a:t>
                          </a:r>
                        </a:p>
                      </a:txBody>
                      <a:tcPr>
                        <a:solidFill>
                          <a:schemeClr val="bg1">
                            <a:lumMod val="95000"/>
                          </a:schemeClr>
                        </a:solidFill>
                      </a:tcPr>
                    </a:tc>
                    <a:tc>
                      <a:txBody>
                        <a:bodyPr/>
                        <a:lstStyle/>
                        <a:p>
                          <a:endParaRPr lang="en-US"/>
                        </a:p>
                      </a:txBody>
                      <a:tcPr>
                        <a:blipFill>
                          <a:blip r:embed="rId3"/>
                          <a:stretch>
                            <a:fillRect l="-67470" t="-8065" r="-482" b="-122581"/>
                          </a:stretch>
                        </a:blipFill>
                      </a:tcPr>
                    </a:tc>
                    <a:extLst>
                      <a:ext uri="{0D108BD9-81ED-4DB2-BD59-A6C34878D82A}">
                        <a16:rowId xmlns:a16="http://schemas.microsoft.com/office/drawing/2014/main" val="936602874"/>
                      </a:ext>
                    </a:extLst>
                  </a:tr>
                  <a:tr h="370840">
                    <a:tc>
                      <a:txBody>
                        <a:bodyPr/>
                        <a:lstStyle/>
                        <a:p>
                          <a:pPr algn="l"/>
                          <a:r>
                            <a:rPr lang="en-AU" sz="1800" b="1"/>
                            <a:t>State fidelity</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rPr>
                            <a:t>0.889(3)</a:t>
                          </a:r>
                        </a:p>
                      </a:txBody>
                      <a:tcPr>
                        <a:solidFill>
                          <a:schemeClr val="bg1">
                            <a:lumMod val="95000"/>
                          </a:schemeClr>
                        </a:solidFill>
                      </a:tcPr>
                    </a:tc>
                    <a:extLst>
                      <a:ext uri="{0D108BD9-81ED-4DB2-BD59-A6C34878D82A}">
                        <a16:rowId xmlns:a16="http://schemas.microsoft.com/office/drawing/2014/main" val="1550333972"/>
                      </a:ext>
                    </a:extLst>
                  </a:tr>
                </a:tbl>
              </a:graphicData>
            </a:graphic>
          </p:graphicFrame>
        </mc:Fallback>
      </mc:AlternateContent>
      <p:pic>
        <p:nvPicPr>
          <p:cNvPr id="21" name="Picture 20" descr="A close-up of a diagram&#10;&#10;Description automatically generated">
            <a:extLst>
              <a:ext uri="{FF2B5EF4-FFF2-40B4-BE49-F238E27FC236}">
                <a16:creationId xmlns:a16="http://schemas.microsoft.com/office/drawing/2014/main" id="{9E215E66-7A5B-A8E3-55F4-C9F280F486FA}"/>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44814" b="11044"/>
          <a:stretch/>
        </p:blipFill>
        <p:spPr>
          <a:xfrm>
            <a:off x="3265357" y="1392821"/>
            <a:ext cx="1950906" cy="1680335"/>
          </a:xfrm>
          <a:prstGeom prst="rect">
            <a:avLst/>
          </a:prstGeom>
        </p:spPr>
      </p:pic>
      <p:pic>
        <p:nvPicPr>
          <p:cNvPr id="31" name="Picture 30">
            <a:extLst>
              <a:ext uri="{FF2B5EF4-FFF2-40B4-BE49-F238E27FC236}">
                <a16:creationId xmlns:a16="http://schemas.microsoft.com/office/drawing/2014/main" id="{B884EB7C-CD2B-DD44-1B9C-30A46989850C}"/>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r="67464"/>
          <a:stretch/>
        </p:blipFill>
        <p:spPr>
          <a:xfrm>
            <a:off x="3533216" y="895769"/>
            <a:ext cx="1731475" cy="439933"/>
          </a:xfrm>
          <a:prstGeom prst="rect">
            <a:avLst/>
          </a:prstGeom>
        </p:spPr>
      </p:pic>
      <p:sp>
        <p:nvSpPr>
          <p:cNvPr id="32" name="TextBox 31">
            <a:extLst>
              <a:ext uri="{FF2B5EF4-FFF2-40B4-BE49-F238E27FC236}">
                <a16:creationId xmlns:a16="http://schemas.microsoft.com/office/drawing/2014/main" id="{E9F7BC47-335A-E39D-F733-B8DD33E1A71A}"/>
              </a:ext>
            </a:extLst>
          </p:cNvPr>
          <p:cNvSpPr txBox="1"/>
          <p:nvPr/>
        </p:nvSpPr>
        <p:spPr>
          <a:xfrm>
            <a:off x="3337425" y="6024835"/>
            <a:ext cx="2222810" cy="369332"/>
          </a:xfrm>
          <a:prstGeom prst="rect">
            <a:avLst/>
          </a:prstGeom>
          <a:noFill/>
        </p:spPr>
        <p:txBody>
          <a:bodyPr wrap="square" rtlCol="0">
            <a:spAutoFit/>
          </a:bodyPr>
          <a:lstStyle/>
          <a:p>
            <a:pPr algn="ctr"/>
            <a:r>
              <a:rPr lang="en-US" dirty="0">
                <a:solidFill>
                  <a:srgbClr val="00B050"/>
                </a:solidFill>
              </a:rPr>
              <a:t>Distance 2 </a:t>
            </a:r>
          </a:p>
        </p:txBody>
      </p:sp>
      <p:sp>
        <p:nvSpPr>
          <p:cNvPr id="40" name="TextBox 39">
            <a:extLst>
              <a:ext uri="{FF2B5EF4-FFF2-40B4-BE49-F238E27FC236}">
                <a16:creationId xmlns:a16="http://schemas.microsoft.com/office/drawing/2014/main" id="{8979C082-A0E9-5572-CCDD-16A96DE60AB4}"/>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Experimental preparation of binomial states</a:t>
            </a:r>
          </a:p>
        </p:txBody>
      </p:sp>
      <p:sp>
        <p:nvSpPr>
          <p:cNvPr id="45" name="Slide Number Placeholder 44">
            <a:extLst>
              <a:ext uri="{FF2B5EF4-FFF2-40B4-BE49-F238E27FC236}">
                <a16:creationId xmlns:a16="http://schemas.microsoft.com/office/drawing/2014/main" id="{8A72F2E3-18BF-0DDB-91BC-AC56CB22653E}"/>
              </a:ext>
            </a:extLst>
          </p:cNvPr>
          <p:cNvSpPr>
            <a:spLocks noGrp="1"/>
          </p:cNvSpPr>
          <p:nvPr>
            <p:ph type="sldNum" sz="quarter" idx="12"/>
          </p:nvPr>
        </p:nvSpPr>
        <p:spPr/>
        <p:txBody>
          <a:bodyPr/>
          <a:lstStyle/>
          <a:p>
            <a:fld id="{D6391FA1-25A5-4E68-89BD-A5F97D935BCC}" type="slidenum">
              <a:rPr lang="en-AU" smtClean="0"/>
              <a:t>14</a:t>
            </a:fld>
            <a:endParaRPr lang="en-AU"/>
          </a:p>
        </p:txBody>
      </p:sp>
      <p:sp>
        <p:nvSpPr>
          <p:cNvPr id="5" name="TextBox 4">
            <a:extLst>
              <a:ext uri="{FF2B5EF4-FFF2-40B4-BE49-F238E27FC236}">
                <a16:creationId xmlns:a16="http://schemas.microsoft.com/office/drawing/2014/main" id="{9AFF7402-C92B-7155-B5A8-0A3C466DC80B}"/>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grpSp>
        <p:nvGrpSpPr>
          <p:cNvPr id="13" name="Group 12">
            <a:extLst>
              <a:ext uri="{FF2B5EF4-FFF2-40B4-BE49-F238E27FC236}">
                <a16:creationId xmlns:a16="http://schemas.microsoft.com/office/drawing/2014/main" id="{907C05E2-E030-614A-A518-BE29095244A1}"/>
              </a:ext>
            </a:extLst>
          </p:cNvPr>
          <p:cNvGrpSpPr/>
          <p:nvPr/>
        </p:nvGrpSpPr>
        <p:grpSpPr>
          <a:xfrm>
            <a:off x="3263455" y="3039277"/>
            <a:ext cx="1966910" cy="2080146"/>
            <a:chOff x="2985846" y="3585371"/>
            <a:chExt cx="1733272" cy="1833057"/>
          </a:xfrm>
        </p:grpSpPr>
        <p:pic>
          <p:nvPicPr>
            <p:cNvPr id="2" name="Picture 1" descr="A close-up of a diagram&#10;&#10;Description automatically generated">
              <a:extLst>
                <a:ext uri="{FF2B5EF4-FFF2-40B4-BE49-F238E27FC236}">
                  <a16:creationId xmlns:a16="http://schemas.microsoft.com/office/drawing/2014/main" id="{9BC58ACB-0028-618F-29F9-B8882B8403E2}"/>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55808"/>
            <a:stretch/>
          </p:blipFill>
          <p:spPr>
            <a:xfrm>
              <a:off x="2985846" y="3585371"/>
              <a:ext cx="1719169" cy="1482421"/>
            </a:xfrm>
            <a:prstGeom prst="rect">
              <a:avLst/>
            </a:prstGeom>
          </p:spPr>
        </p:pic>
        <p:pic>
          <p:nvPicPr>
            <p:cNvPr id="8" name="Picture 7" descr="A close-up of a diagram&#10;&#10;Description automatically generated">
              <a:extLst>
                <a:ext uri="{FF2B5EF4-FFF2-40B4-BE49-F238E27FC236}">
                  <a16:creationId xmlns:a16="http://schemas.microsoft.com/office/drawing/2014/main" id="{42B3FE97-9D6A-4DB6-C4E0-6B198ED0635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7626"/>
            <a:stretch/>
          </p:blipFill>
          <p:spPr>
            <a:xfrm>
              <a:off x="2999949" y="5003345"/>
              <a:ext cx="1719169" cy="415083"/>
            </a:xfrm>
            <a:prstGeom prst="rect">
              <a:avLst/>
            </a:prstGeom>
          </p:spPr>
        </p:pic>
      </p:grpSp>
      <p:sp>
        <p:nvSpPr>
          <p:cNvPr id="15" name="TextBox 14">
            <a:extLst>
              <a:ext uri="{FF2B5EF4-FFF2-40B4-BE49-F238E27FC236}">
                <a16:creationId xmlns:a16="http://schemas.microsoft.com/office/drawing/2014/main" id="{77F8B61D-2E59-B897-CCBE-B984E32074AA}"/>
              </a:ext>
            </a:extLst>
          </p:cNvPr>
          <p:cNvSpPr txBox="1"/>
          <p:nvPr/>
        </p:nvSpPr>
        <p:spPr>
          <a:xfrm>
            <a:off x="1402068" y="2028658"/>
            <a:ext cx="1731475" cy="369332"/>
          </a:xfrm>
          <a:prstGeom prst="rect">
            <a:avLst/>
          </a:prstGeom>
          <a:noFill/>
        </p:spPr>
        <p:txBody>
          <a:bodyPr wrap="square">
            <a:spAutoFit/>
          </a:bodyPr>
          <a:lstStyle/>
          <a:p>
            <a:r>
              <a:rPr lang="en-US" b="1" dirty="0"/>
              <a:t>Theory:</a:t>
            </a:r>
          </a:p>
        </p:txBody>
      </p:sp>
      <p:sp>
        <p:nvSpPr>
          <p:cNvPr id="16" name="TextBox 15">
            <a:extLst>
              <a:ext uri="{FF2B5EF4-FFF2-40B4-BE49-F238E27FC236}">
                <a16:creationId xmlns:a16="http://schemas.microsoft.com/office/drawing/2014/main" id="{DC65E16F-886C-E736-DE9B-4477F689CBF5}"/>
              </a:ext>
            </a:extLst>
          </p:cNvPr>
          <p:cNvSpPr txBox="1"/>
          <p:nvPr/>
        </p:nvSpPr>
        <p:spPr>
          <a:xfrm>
            <a:off x="1389211" y="3617202"/>
            <a:ext cx="1731475" cy="369332"/>
          </a:xfrm>
          <a:prstGeom prst="rect">
            <a:avLst/>
          </a:prstGeom>
          <a:noFill/>
        </p:spPr>
        <p:txBody>
          <a:bodyPr wrap="square">
            <a:spAutoFit/>
          </a:bodyPr>
          <a:lstStyle/>
          <a:p>
            <a:r>
              <a:rPr lang="en-US" b="1" dirty="0"/>
              <a:t>Experiment:</a:t>
            </a:r>
          </a:p>
        </p:txBody>
      </p:sp>
    </p:spTree>
    <p:extLst>
      <p:ext uri="{BB962C8B-B14F-4D97-AF65-F5344CB8AC3E}">
        <p14:creationId xmlns:p14="http://schemas.microsoft.com/office/powerpoint/2010/main" val="2523841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389211" y="5247911"/>
              <a:ext cx="9740707" cy="743649"/>
            </p:xfrm>
            <a:graphic>
              <a:graphicData uri="http://schemas.openxmlformats.org/drawingml/2006/table">
                <a:tbl>
                  <a:tblPr firstRow="1" bandRow="1">
                    <a:tableStyleId>{0505E3EF-67EA-436B-97B2-0124C06EBD24}</a:tableStyleId>
                  </a:tblPr>
                  <a:tblGrid>
                    <a:gridCol w="1694967">
                      <a:extLst>
                        <a:ext uri="{9D8B030D-6E8A-4147-A177-3AD203B41FA5}">
                          <a16:colId xmlns:a16="http://schemas.microsoft.com/office/drawing/2014/main" val="3478422448"/>
                        </a:ext>
                      </a:extLst>
                    </a:gridCol>
                    <a:gridCol w="2526794">
                      <a:extLst>
                        <a:ext uri="{9D8B030D-6E8A-4147-A177-3AD203B41FA5}">
                          <a16:colId xmlns:a16="http://schemas.microsoft.com/office/drawing/2014/main" val="1997698019"/>
                        </a:ext>
                      </a:extLst>
                    </a:gridCol>
                    <a:gridCol w="2676502">
                      <a:extLst>
                        <a:ext uri="{9D8B030D-6E8A-4147-A177-3AD203B41FA5}">
                          <a16:colId xmlns:a16="http://schemas.microsoft.com/office/drawing/2014/main" val="1449703348"/>
                        </a:ext>
                      </a:extLst>
                    </a:gridCol>
                    <a:gridCol w="2842444">
                      <a:extLst>
                        <a:ext uri="{9D8B030D-6E8A-4147-A177-3AD203B41FA5}">
                          <a16:colId xmlns:a16="http://schemas.microsoft.com/office/drawing/2014/main" val="541797651"/>
                        </a:ext>
                      </a:extLst>
                    </a:gridCol>
                  </a:tblGrid>
                  <a:tr h="370840">
                    <a:tc>
                      <a:txBody>
                        <a:bodyPr/>
                        <a:lstStyle/>
                        <a:p>
                          <a:pPr algn="l"/>
                          <a:r>
                            <a:rPr lang="en-AU" sz="1800" dirty="0"/>
                            <a:t>Error set</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a:t>
                          </a:r>
                          <a14:m>
                            <m:oMath xmlns:m="http://schemas.openxmlformats.org/officeDocument/2006/math">
                              <m:r>
                                <a:rPr lang="en-AU" sz="1800" b="0" i="1" smtClean="0">
                                  <a:solidFill>
                                    <a:schemeClr val="tx1"/>
                                  </a:solidFill>
                                  <a:latin typeface="Cambria Math" panose="02040503050406030204" pitchFamily="18" charset="0"/>
                                </a:rPr>
                                <m:t>𝑎</m:t>
                              </m:r>
                              <m:r>
                                <a:rPr lang="en-AU" sz="1800" b="0" i="1" smtClean="0">
                                  <a:solidFill>
                                    <a:schemeClr val="tx1"/>
                                  </a:solidFill>
                                  <a:latin typeface="Cambria Math" panose="02040503050406030204" pitchFamily="18" charset="0"/>
                                </a:rPr>
                                <m:t>,  </m:t>
                              </m:r>
                              <m:sSup>
                                <m:sSupPr>
                                  <m:ctrlPr>
                                    <a:rPr lang="en-AU" sz="1800" b="0" i="1" smtClean="0">
                                      <a:solidFill>
                                        <a:schemeClr val="tx1"/>
                                      </a:solidFill>
                                      <a:latin typeface="Cambria Math" panose="02040503050406030204" pitchFamily="18" charset="0"/>
                                    </a:rPr>
                                  </m:ctrlPr>
                                </m:sSupPr>
                                <m:e>
                                  <m:r>
                                    <a:rPr lang="en-AU" sz="1800" b="0" i="1" smtClean="0">
                                      <a:solidFill>
                                        <a:schemeClr val="tx1"/>
                                      </a:solidFill>
                                      <a:latin typeface="Cambria Math" panose="02040503050406030204" pitchFamily="18" charset="0"/>
                                    </a:rPr>
                                    <m:t>𝑎</m:t>
                                  </m:r>
                                </m:e>
                                <m:sup>
                                  <m:r>
                                    <a:rPr lang="en-AU" sz="1800" b="0" i="1" smtClean="0">
                                      <a:solidFill>
                                        <a:schemeClr val="tx1"/>
                                      </a:solidFill>
                                      <a:latin typeface="Cambria Math" panose="02040503050406030204" pitchFamily="18" charset="0"/>
                                    </a:rPr>
                                    <m:t>†</m:t>
                                  </m:r>
                                </m:sup>
                              </m:sSup>
                            </m:oMath>
                          </a14:m>
                          <a:r>
                            <a:rPr lang="en-US" sz="1800" b="0" dirty="0">
                              <a:solidFill>
                                <a:schemeClr val="tx1"/>
                              </a:solidFill>
                            </a:rPr>
                            <a:t>}</a:t>
                          </a:r>
                        </a:p>
                      </a:txBody>
                      <a:tcPr>
                        <a:solidFill>
                          <a:schemeClr val="bg1">
                            <a:lumMod val="9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a:t>
                          </a:r>
                          <a14:m>
                            <m:oMath xmlns:m="http://schemas.openxmlformats.org/officeDocument/2006/math">
                              <m:r>
                                <a:rPr lang="en-AU" sz="1800" b="0" i="1" smtClean="0">
                                  <a:solidFill>
                                    <a:schemeClr val="tx1"/>
                                  </a:solidFill>
                                  <a:latin typeface="Cambria Math" panose="02040503050406030204" pitchFamily="18" charset="0"/>
                                </a:rPr>
                                <m:t>𝑎</m:t>
                              </m:r>
                              <m:r>
                                <a:rPr lang="en-AU" sz="1800" b="0" i="1" smtClean="0">
                                  <a:solidFill>
                                    <a:schemeClr val="tx1"/>
                                  </a:solidFill>
                                  <a:latin typeface="Cambria Math" panose="02040503050406030204" pitchFamily="18" charset="0"/>
                                </a:rPr>
                                <m:t>,  </m:t>
                              </m:r>
                              <m:sSup>
                                <m:sSupPr>
                                  <m:ctrlPr>
                                    <a:rPr lang="en-AU" sz="1800" b="0" i="1" smtClean="0">
                                      <a:solidFill>
                                        <a:schemeClr val="tx1"/>
                                      </a:solidFill>
                                      <a:latin typeface="Cambria Math" panose="02040503050406030204" pitchFamily="18" charset="0"/>
                                    </a:rPr>
                                  </m:ctrlPr>
                                </m:sSupPr>
                                <m:e>
                                  <m:r>
                                    <a:rPr lang="en-AU" sz="1800" b="0" i="1" smtClean="0">
                                      <a:solidFill>
                                        <a:schemeClr val="tx1"/>
                                      </a:solidFill>
                                      <a:latin typeface="Cambria Math" panose="02040503050406030204" pitchFamily="18" charset="0"/>
                                    </a:rPr>
                                    <m:t>𝑎</m:t>
                                  </m:r>
                                </m:e>
                                <m:sup>
                                  <m:r>
                                    <a:rPr lang="en-AU" sz="1800" b="0" i="1" smtClean="0">
                                      <a:solidFill>
                                        <a:schemeClr val="tx1"/>
                                      </a:solidFill>
                                      <a:latin typeface="Cambria Math" panose="02040503050406030204" pitchFamily="18" charset="0"/>
                                    </a:rPr>
                                    <m:t>†</m:t>
                                  </m:r>
                                </m:sup>
                              </m:sSup>
                              <m:r>
                                <a:rPr lang="en-AU" sz="1800" b="0" i="1" smtClean="0">
                                  <a:solidFill>
                                    <a:schemeClr val="tx1"/>
                                  </a:solidFill>
                                  <a:latin typeface="Cambria Math" panose="02040503050406030204" pitchFamily="18" charset="0"/>
                                </a:rPr>
                                <m:t>,</m:t>
                              </m:r>
                              <m:sSup>
                                <m:sSupPr>
                                  <m:ctrlPr>
                                    <a:rPr lang="en-AU" sz="1800" b="0" i="1" smtClean="0">
                                      <a:solidFill>
                                        <a:schemeClr val="tx1"/>
                                      </a:solidFill>
                                      <a:latin typeface="Cambria Math" panose="02040503050406030204" pitchFamily="18" charset="0"/>
                                    </a:rPr>
                                  </m:ctrlPr>
                                </m:sSupPr>
                                <m:e>
                                  <m:r>
                                    <a:rPr lang="en-AU" sz="1800" b="0" i="1" smtClean="0">
                                      <a:solidFill>
                                        <a:schemeClr val="tx1"/>
                                      </a:solidFill>
                                      <a:latin typeface="Cambria Math" panose="02040503050406030204" pitchFamily="18" charset="0"/>
                                    </a:rPr>
                                    <m:t>𝑎</m:t>
                                  </m:r>
                                </m:e>
                                <m:sup>
                                  <m:r>
                                    <a:rPr lang="en-AU" sz="1800" b="0" i="1" smtClean="0">
                                      <a:solidFill>
                                        <a:schemeClr val="tx1"/>
                                      </a:solidFill>
                                      <a:latin typeface="Cambria Math" panose="02040503050406030204" pitchFamily="18" charset="0"/>
                                    </a:rPr>
                                    <m:t>†</m:t>
                                  </m:r>
                                </m:sup>
                              </m:sSup>
                              <m:r>
                                <a:rPr lang="en-AU" sz="1800" b="0" i="1" smtClean="0">
                                  <a:solidFill>
                                    <a:schemeClr val="tx1"/>
                                  </a:solidFill>
                                  <a:latin typeface="Cambria Math" panose="02040503050406030204" pitchFamily="18" charset="0"/>
                                </a:rPr>
                                <m:t>𝑎</m:t>
                              </m:r>
                            </m:oMath>
                          </a14:m>
                          <a:r>
                            <a:rPr lang="en-US" sz="1800" b="0" dirty="0">
                              <a:solidFill>
                                <a:schemeClr val="tx1"/>
                              </a:solidFill>
                            </a:rPr>
                            <a:t>}</a:t>
                          </a:r>
                        </a:p>
                      </a:txBody>
                      <a:tcPr>
                        <a:solidFill>
                          <a:schemeClr val="bg1">
                            <a:lumMod val="9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solidFill>
                          <a:schemeClr val="bg1">
                            <a:lumMod val="95000"/>
                          </a:schemeClr>
                        </a:solidFill>
                      </a:tcPr>
                    </a:tc>
                    <a:extLst>
                      <a:ext uri="{0D108BD9-81ED-4DB2-BD59-A6C34878D82A}">
                        <a16:rowId xmlns:a16="http://schemas.microsoft.com/office/drawing/2014/main" val="936602874"/>
                      </a:ext>
                    </a:extLst>
                  </a:tr>
                  <a:tr h="370840">
                    <a:tc>
                      <a:txBody>
                        <a:bodyPr/>
                        <a:lstStyle/>
                        <a:p>
                          <a:pPr algn="l"/>
                          <a:r>
                            <a:rPr lang="en-AU" sz="1800" b="1" dirty="0"/>
                            <a:t>State fidelity</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0.889(3)</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0.843(9)</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0.77(1)</a:t>
                          </a:r>
                        </a:p>
                      </a:txBody>
                      <a:tcPr>
                        <a:solidFill>
                          <a:schemeClr val="bg1">
                            <a:lumMod val="95000"/>
                          </a:schemeClr>
                        </a:solidFill>
                      </a:tcPr>
                    </a:tc>
                    <a:extLst>
                      <a:ext uri="{0D108BD9-81ED-4DB2-BD59-A6C34878D82A}">
                        <a16:rowId xmlns:a16="http://schemas.microsoft.com/office/drawing/2014/main" val="1550333972"/>
                      </a:ext>
                    </a:extLst>
                  </a:tr>
                </a:tbl>
              </a:graphicData>
            </a:graphic>
          </p:graphicFrame>
        </mc:Choice>
        <mc:Fallback xmlns="">
          <p:graphicFrame>
            <p:nvGraphicFramePr>
              <p:cNvPr id="7" name="Table 6">
                <a:extLst>
                  <a:ext uri="{FF2B5EF4-FFF2-40B4-BE49-F238E27FC236}">
                    <a16:creationId xmlns:a16="http://schemas.microsoft.com/office/drawing/2014/main" id="{28247007-24D4-8C02-C34E-D1B160A19C6A}"/>
                  </a:ext>
                </a:extLst>
              </p:cNvPr>
              <p:cNvGraphicFramePr>
                <a:graphicFrameLocks noGrp="1"/>
              </p:cNvGraphicFramePr>
              <p:nvPr/>
            </p:nvGraphicFramePr>
            <p:xfrm>
              <a:off x="1389211" y="5247911"/>
              <a:ext cx="9740707" cy="743649"/>
            </p:xfrm>
            <a:graphic>
              <a:graphicData uri="http://schemas.openxmlformats.org/drawingml/2006/table">
                <a:tbl>
                  <a:tblPr firstRow="1" bandRow="1">
                    <a:tableStyleId>{0505E3EF-67EA-436B-97B2-0124C06EBD24}</a:tableStyleId>
                  </a:tblPr>
                  <a:tblGrid>
                    <a:gridCol w="1694967">
                      <a:extLst>
                        <a:ext uri="{9D8B030D-6E8A-4147-A177-3AD203B41FA5}">
                          <a16:colId xmlns:a16="http://schemas.microsoft.com/office/drawing/2014/main" val="3478422448"/>
                        </a:ext>
                      </a:extLst>
                    </a:gridCol>
                    <a:gridCol w="2526794">
                      <a:extLst>
                        <a:ext uri="{9D8B030D-6E8A-4147-A177-3AD203B41FA5}">
                          <a16:colId xmlns:a16="http://schemas.microsoft.com/office/drawing/2014/main" val="1997698019"/>
                        </a:ext>
                      </a:extLst>
                    </a:gridCol>
                    <a:gridCol w="2676502">
                      <a:extLst>
                        <a:ext uri="{9D8B030D-6E8A-4147-A177-3AD203B41FA5}">
                          <a16:colId xmlns:a16="http://schemas.microsoft.com/office/drawing/2014/main" val="1449703348"/>
                        </a:ext>
                      </a:extLst>
                    </a:gridCol>
                    <a:gridCol w="2842444">
                      <a:extLst>
                        <a:ext uri="{9D8B030D-6E8A-4147-A177-3AD203B41FA5}">
                          <a16:colId xmlns:a16="http://schemas.microsoft.com/office/drawing/2014/main" val="541797651"/>
                        </a:ext>
                      </a:extLst>
                    </a:gridCol>
                  </a:tblGrid>
                  <a:tr h="372809">
                    <a:tc>
                      <a:txBody>
                        <a:bodyPr/>
                        <a:lstStyle/>
                        <a:p>
                          <a:pPr algn="l"/>
                          <a:r>
                            <a:rPr lang="en-AU" sz="1800"/>
                            <a:t>Error set</a:t>
                          </a:r>
                        </a:p>
                      </a:txBody>
                      <a:tcPr>
                        <a:solidFill>
                          <a:schemeClr val="bg1">
                            <a:lumMod val="95000"/>
                          </a:schemeClr>
                        </a:solidFill>
                      </a:tcPr>
                    </a:tc>
                    <a:tc>
                      <a:txBody>
                        <a:bodyPr/>
                        <a:lstStyle/>
                        <a:p>
                          <a:endParaRPr lang="en-US"/>
                        </a:p>
                      </a:txBody>
                      <a:tcPr>
                        <a:blipFill>
                          <a:blip r:embed="rId3"/>
                          <a:stretch>
                            <a:fillRect l="-67229" t="-8065" r="-218795" b="-122581"/>
                          </a:stretch>
                        </a:blipFill>
                      </a:tcPr>
                    </a:tc>
                    <a:tc gridSpan="2">
                      <a:txBody>
                        <a:bodyPr/>
                        <a:lstStyle/>
                        <a:p>
                          <a:endParaRPr lang="en-US"/>
                        </a:p>
                      </a:txBody>
                      <a:tcPr>
                        <a:blipFill>
                          <a:blip r:embed="rId3"/>
                          <a:stretch>
                            <a:fillRect l="-76600" t="-8065" r="-221" b="-122581"/>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a:solidFill>
                              <a:schemeClr val="tx1"/>
                            </a:solidFill>
                          </a:endParaRPr>
                        </a:p>
                      </a:txBody>
                      <a:tcPr>
                        <a:solidFill>
                          <a:schemeClr val="bg1">
                            <a:lumMod val="95000"/>
                          </a:schemeClr>
                        </a:solidFill>
                      </a:tcPr>
                    </a:tc>
                    <a:extLst>
                      <a:ext uri="{0D108BD9-81ED-4DB2-BD59-A6C34878D82A}">
                        <a16:rowId xmlns:a16="http://schemas.microsoft.com/office/drawing/2014/main" val="936602874"/>
                      </a:ext>
                    </a:extLst>
                  </a:tr>
                  <a:tr h="370840">
                    <a:tc>
                      <a:txBody>
                        <a:bodyPr/>
                        <a:lstStyle/>
                        <a:p>
                          <a:pPr algn="l"/>
                          <a:r>
                            <a:rPr lang="en-AU" sz="1800" b="1"/>
                            <a:t>State fidelity</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rPr>
                            <a:t>0.889(3)</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rPr>
                            <a:t>0.843(9)</a:t>
                          </a:r>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rPr>
                            <a:t>0.77(1)</a:t>
                          </a:r>
                        </a:p>
                      </a:txBody>
                      <a:tcPr>
                        <a:solidFill>
                          <a:schemeClr val="bg1">
                            <a:lumMod val="95000"/>
                          </a:schemeClr>
                        </a:solidFill>
                      </a:tcPr>
                    </a:tc>
                    <a:extLst>
                      <a:ext uri="{0D108BD9-81ED-4DB2-BD59-A6C34878D82A}">
                        <a16:rowId xmlns:a16="http://schemas.microsoft.com/office/drawing/2014/main" val="1550333972"/>
                      </a:ext>
                    </a:extLst>
                  </a:tr>
                </a:tbl>
              </a:graphicData>
            </a:graphic>
          </p:graphicFrame>
        </mc:Fallback>
      </mc:AlternateContent>
      <p:pic>
        <p:nvPicPr>
          <p:cNvPr id="21" name="Picture 20" descr="A close-up of a diagram&#10;&#10;Description automatically generated">
            <a:extLst>
              <a:ext uri="{FF2B5EF4-FFF2-40B4-BE49-F238E27FC236}">
                <a16:creationId xmlns:a16="http://schemas.microsoft.com/office/drawing/2014/main" id="{9E215E66-7A5B-A8E3-55F4-C9F280F486FA}"/>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44814" b="11044"/>
          <a:stretch/>
        </p:blipFill>
        <p:spPr>
          <a:xfrm>
            <a:off x="3265357" y="1392821"/>
            <a:ext cx="1950906" cy="1680335"/>
          </a:xfrm>
          <a:prstGeom prst="rect">
            <a:avLst/>
          </a:prstGeom>
        </p:spPr>
      </p:pic>
      <p:pic>
        <p:nvPicPr>
          <p:cNvPr id="23" name="Picture 22" descr="A close-up of a diagram&#10;&#10;Description automatically generated">
            <a:extLst>
              <a:ext uri="{FF2B5EF4-FFF2-40B4-BE49-F238E27FC236}">
                <a16:creationId xmlns:a16="http://schemas.microsoft.com/office/drawing/2014/main" id="{EB6A69E9-6AC0-3AA0-0DFE-FF603BDB8C5E}"/>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t="45263" b="10705"/>
          <a:stretch/>
        </p:blipFill>
        <p:spPr>
          <a:xfrm>
            <a:off x="8421816" y="1419213"/>
            <a:ext cx="1950906" cy="1680335"/>
          </a:xfrm>
          <a:prstGeom prst="rect">
            <a:avLst/>
          </a:prstGeom>
        </p:spPr>
      </p:pic>
      <p:pic>
        <p:nvPicPr>
          <p:cNvPr id="25" name="Picture 24" descr="A red and blue vertical bar&#10;&#10;Description automatically generated">
            <a:extLst>
              <a:ext uri="{FF2B5EF4-FFF2-40B4-BE49-F238E27FC236}">
                <a16:creationId xmlns:a16="http://schemas.microsoft.com/office/drawing/2014/main" id="{5F12C98F-2CE6-196B-E3B4-D08C21F3D9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0808" y="1480205"/>
            <a:ext cx="482784" cy="1546513"/>
          </a:xfrm>
          <a:prstGeom prst="rect">
            <a:avLst/>
          </a:prstGeom>
        </p:spPr>
      </p:pic>
      <p:pic>
        <p:nvPicPr>
          <p:cNvPr id="31" name="Picture 30">
            <a:extLst>
              <a:ext uri="{FF2B5EF4-FFF2-40B4-BE49-F238E27FC236}">
                <a16:creationId xmlns:a16="http://schemas.microsoft.com/office/drawing/2014/main" id="{B884EB7C-CD2B-DD44-1B9C-30A46989850C}"/>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r="67464"/>
          <a:stretch/>
        </p:blipFill>
        <p:spPr>
          <a:xfrm>
            <a:off x="3533216" y="895769"/>
            <a:ext cx="1731475" cy="439933"/>
          </a:xfrm>
          <a:prstGeom prst="rect">
            <a:avLst/>
          </a:prstGeom>
        </p:spPr>
      </p:pic>
      <p:sp>
        <p:nvSpPr>
          <p:cNvPr id="32" name="TextBox 31">
            <a:extLst>
              <a:ext uri="{FF2B5EF4-FFF2-40B4-BE49-F238E27FC236}">
                <a16:creationId xmlns:a16="http://schemas.microsoft.com/office/drawing/2014/main" id="{E9F7BC47-335A-E39D-F733-B8DD33E1A71A}"/>
              </a:ext>
            </a:extLst>
          </p:cNvPr>
          <p:cNvSpPr txBox="1"/>
          <p:nvPr/>
        </p:nvSpPr>
        <p:spPr>
          <a:xfrm>
            <a:off x="3337425" y="6024835"/>
            <a:ext cx="2222810" cy="369332"/>
          </a:xfrm>
          <a:prstGeom prst="rect">
            <a:avLst/>
          </a:prstGeom>
          <a:noFill/>
        </p:spPr>
        <p:txBody>
          <a:bodyPr wrap="square" rtlCol="0">
            <a:spAutoFit/>
          </a:bodyPr>
          <a:lstStyle/>
          <a:p>
            <a:pPr algn="ctr"/>
            <a:r>
              <a:rPr lang="en-US" dirty="0">
                <a:solidFill>
                  <a:srgbClr val="00B050"/>
                </a:solidFill>
              </a:rPr>
              <a:t>Distance 2 </a:t>
            </a:r>
          </a:p>
        </p:txBody>
      </p:sp>
      <p:pic>
        <p:nvPicPr>
          <p:cNvPr id="33" name="Picture 32">
            <a:extLst>
              <a:ext uri="{FF2B5EF4-FFF2-40B4-BE49-F238E27FC236}">
                <a16:creationId xmlns:a16="http://schemas.microsoft.com/office/drawing/2014/main" id="{5F77C958-3A4C-8563-0A64-39F01CB3F067}"/>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4107" r="33559"/>
          <a:stretch/>
        </p:blipFill>
        <p:spPr>
          <a:xfrm>
            <a:off x="6219601" y="895769"/>
            <a:ext cx="1720714" cy="439933"/>
          </a:xfrm>
          <a:prstGeom prst="rect">
            <a:avLst/>
          </a:prstGeom>
        </p:spPr>
      </p:pic>
      <p:pic>
        <p:nvPicPr>
          <p:cNvPr id="34" name="Picture 33">
            <a:extLst>
              <a:ext uri="{FF2B5EF4-FFF2-40B4-BE49-F238E27FC236}">
                <a16:creationId xmlns:a16="http://schemas.microsoft.com/office/drawing/2014/main" id="{C06AC94C-CAD7-37F6-67CD-913AA319C915}"/>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66500"/>
          <a:stretch/>
        </p:blipFill>
        <p:spPr>
          <a:xfrm>
            <a:off x="8688016" y="902005"/>
            <a:ext cx="1782792" cy="439933"/>
          </a:xfrm>
          <a:prstGeom prst="rect">
            <a:avLst/>
          </a:prstGeom>
        </p:spPr>
      </p:pic>
      <p:sp>
        <p:nvSpPr>
          <p:cNvPr id="35" name="TextBox 34">
            <a:extLst>
              <a:ext uri="{FF2B5EF4-FFF2-40B4-BE49-F238E27FC236}">
                <a16:creationId xmlns:a16="http://schemas.microsoft.com/office/drawing/2014/main" id="{EC5304DC-5FEA-9D37-02DA-1EBB32646814}"/>
              </a:ext>
            </a:extLst>
          </p:cNvPr>
          <p:cNvSpPr txBox="1"/>
          <p:nvPr/>
        </p:nvSpPr>
        <p:spPr>
          <a:xfrm>
            <a:off x="7225990" y="6036987"/>
            <a:ext cx="2222810" cy="369332"/>
          </a:xfrm>
          <a:prstGeom prst="rect">
            <a:avLst/>
          </a:prstGeom>
          <a:noFill/>
        </p:spPr>
        <p:txBody>
          <a:bodyPr wrap="square" rtlCol="0">
            <a:spAutoFit/>
          </a:bodyPr>
          <a:lstStyle/>
          <a:p>
            <a:pPr algn="ctr"/>
            <a:r>
              <a:rPr lang="en-US" dirty="0">
                <a:solidFill>
                  <a:srgbClr val="00B050"/>
                </a:solidFill>
              </a:rPr>
              <a:t>Distance 3 </a:t>
            </a:r>
          </a:p>
        </p:txBody>
      </p:sp>
      <p:sp>
        <p:nvSpPr>
          <p:cNvPr id="40" name="TextBox 39">
            <a:extLst>
              <a:ext uri="{FF2B5EF4-FFF2-40B4-BE49-F238E27FC236}">
                <a16:creationId xmlns:a16="http://schemas.microsoft.com/office/drawing/2014/main" id="{8979C082-A0E9-5572-CCDD-16A96DE60AB4}"/>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Experimental preparation of binomial states</a:t>
            </a:r>
          </a:p>
        </p:txBody>
      </p:sp>
      <p:sp>
        <p:nvSpPr>
          <p:cNvPr id="45" name="Slide Number Placeholder 44">
            <a:extLst>
              <a:ext uri="{FF2B5EF4-FFF2-40B4-BE49-F238E27FC236}">
                <a16:creationId xmlns:a16="http://schemas.microsoft.com/office/drawing/2014/main" id="{8A72F2E3-18BF-0DDB-91BC-AC56CB22653E}"/>
              </a:ext>
            </a:extLst>
          </p:cNvPr>
          <p:cNvSpPr>
            <a:spLocks noGrp="1"/>
          </p:cNvSpPr>
          <p:nvPr>
            <p:ph type="sldNum" sz="quarter" idx="12"/>
          </p:nvPr>
        </p:nvSpPr>
        <p:spPr/>
        <p:txBody>
          <a:bodyPr/>
          <a:lstStyle/>
          <a:p>
            <a:fld id="{D6391FA1-25A5-4E68-89BD-A5F97D935BCC}" type="slidenum">
              <a:rPr lang="en-AU" smtClean="0"/>
              <a:t>15</a:t>
            </a:fld>
            <a:endParaRPr lang="en-AU"/>
          </a:p>
        </p:txBody>
      </p:sp>
      <p:sp>
        <p:nvSpPr>
          <p:cNvPr id="5" name="TextBox 4">
            <a:extLst>
              <a:ext uri="{FF2B5EF4-FFF2-40B4-BE49-F238E27FC236}">
                <a16:creationId xmlns:a16="http://schemas.microsoft.com/office/drawing/2014/main" id="{9AFF7402-C92B-7155-B5A8-0A3C466DC80B}"/>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pic>
        <p:nvPicPr>
          <p:cNvPr id="3" name="Picture 2" descr="A close-up of a diagram&#10;&#10;Description automatically generated">
            <a:extLst>
              <a:ext uri="{FF2B5EF4-FFF2-40B4-BE49-F238E27FC236}">
                <a16:creationId xmlns:a16="http://schemas.microsoft.com/office/drawing/2014/main" id="{48CC5CCC-39C8-2070-9D97-63EAB897E333}"/>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t="46459" b="11686"/>
          <a:stretch/>
        </p:blipFill>
        <p:spPr>
          <a:xfrm>
            <a:off x="5827590" y="1457840"/>
            <a:ext cx="1971989" cy="1591245"/>
          </a:xfrm>
          <a:prstGeom prst="rect">
            <a:avLst/>
          </a:prstGeom>
        </p:spPr>
      </p:pic>
      <p:grpSp>
        <p:nvGrpSpPr>
          <p:cNvPr id="13" name="Group 12">
            <a:extLst>
              <a:ext uri="{FF2B5EF4-FFF2-40B4-BE49-F238E27FC236}">
                <a16:creationId xmlns:a16="http://schemas.microsoft.com/office/drawing/2014/main" id="{907C05E2-E030-614A-A518-BE29095244A1}"/>
              </a:ext>
            </a:extLst>
          </p:cNvPr>
          <p:cNvGrpSpPr/>
          <p:nvPr/>
        </p:nvGrpSpPr>
        <p:grpSpPr>
          <a:xfrm>
            <a:off x="3263455" y="3039277"/>
            <a:ext cx="1966910" cy="2080146"/>
            <a:chOff x="2985846" y="3585371"/>
            <a:chExt cx="1733272" cy="1833057"/>
          </a:xfrm>
        </p:grpSpPr>
        <p:pic>
          <p:nvPicPr>
            <p:cNvPr id="2" name="Picture 1" descr="A close-up of a diagram&#10;&#10;Description automatically generated">
              <a:extLst>
                <a:ext uri="{FF2B5EF4-FFF2-40B4-BE49-F238E27FC236}">
                  <a16:creationId xmlns:a16="http://schemas.microsoft.com/office/drawing/2014/main" id="{9BC58ACB-0028-618F-29F9-B8882B8403E2}"/>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b="55808"/>
            <a:stretch/>
          </p:blipFill>
          <p:spPr>
            <a:xfrm>
              <a:off x="2985846" y="3585371"/>
              <a:ext cx="1719169" cy="1482421"/>
            </a:xfrm>
            <a:prstGeom prst="rect">
              <a:avLst/>
            </a:prstGeom>
          </p:spPr>
        </p:pic>
        <p:pic>
          <p:nvPicPr>
            <p:cNvPr id="8" name="Picture 7" descr="A close-up of a diagram&#10;&#10;Description automatically generated">
              <a:extLst>
                <a:ext uri="{FF2B5EF4-FFF2-40B4-BE49-F238E27FC236}">
                  <a16:creationId xmlns:a16="http://schemas.microsoft.com/office/drawing/2014/main" id="{42B3FE97-9D6A-4DB6-C4E0-6B198ED0635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7626"/>
            <a:stretch/>
          </p:blipFill>
          <p:spPr>
            <a:xfrm>
              <a:off x="2999949" y="5003345"/>
              <a:ext cx="1719169" cy="415083"/>
            </a:xfrm>
            <a:prstGeom prst="rect">
              <a:avLst/>
            </a:prstGeom>
          </p:spPr>
        </p:pic>
      </p:grpSp>
      <p:grpSp>
        <p:nvGrpSpPr>
          <p:cNvPr id="12" name="Group 11">
            <a:extLst>
              <a:ext uri="{FF2B5EF4-FFF2-40B4-BE49-F238E27FC236}">
                <a16:creationId xmlns:a16="http://schemas.microsoft.com/office/drawing/2014/main" id="{F1637534-880D-2188-9027-22F8136A3BD7}"/>
              </a:ext>
            </a:extLst>
          </p:cNvPr>
          <p:cNvGrpSpPr/>
          <p:nvPr/>
        </p:nvGrpSpPr>
        <p:grpSpPr>
          <a:xfrm>
            <a:off x="5836598" y="3066553"/>
            <a:ext cx="1971989" cy="2078072"/>
            <a:chOff x="5864781" y="3585371"/>
            <a:chExt cx="1737748" cy="1831230"/>
          </a:xfrm>
        </p:grpSpPr>
        <p:pic>
          <p:nvPicPr>
            <p:cNvPr id="22" name="Picture 21" descr="A close-up of a diagram&#10;&#10;Description automatically generated">
              <a:extLst>
                <a:ext uri="{FF2B5EF4-FFF2-40B4-BE49-F238E27FC236}">
                  <a16:creationId xmlns:a16="http://schemas.microsoft.com/office/drawing/2014/main" id="{2334CD84-C950-AA15-670D-F818F119B576}"/>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b="56410"/>
            <a:stretch/>
          </p:blipFill>
          <p:spPr>
            <a:xfrm>
              <a:off x="5864781" y="3585371"/>
              <a:ext cx="1737748" cy="1460361"/>
            </a:xfrm>
            <a:prstGeom prst="rect">
              <a:avLst/>
            </a:prstGeom>
          </p:spPr>
        </p:pic>
        <p:pic>
          <p:nvPicPr>
            <p:cNvPr id="9" name="Picture 8" descr="A close-up of a diagram&#10;&#10;Description automatically generated">
              <a:extLst>
                <a:ext uri="{FF2B5EF4-FFF2-40B4-BE49-F238E27FC236}">
                  <a16:creationId xmlns:a16="http://schemas.microsoft.com/office/drawing/2014/main" id="{9ABFECCF-4D38-459E-D887-4A11E380BF85}"/>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7626"/>
            <a:stretch/>
          </p:blipFill>
          <p:spPr>
            <a:xfrm>
              <a:off x="5869848" y="5001518"/>
              <a:ext cx="1719169" cy="415083"/>
            </a:xfrm>
            <a:prstGeom prst="rect">
              <a:avLst/>
            </a:prstGeom>
          </p:spPr>
        </p:pic>
      </p:grpSp>
      <p:grpSp>
        <p:nvGrpSpPr>
          <p:cNvPr id="11" name="Group 10">
            <a:extLst>
              <a:ext uri="{FF2B5EF4-FFF2-40B4-BE49-F238E27FC236}">
                <a16:creationId xmlns:a16="http://schemas.microsoft.com/office/drawing/2014/main" id="{0EE1F8DA-9ED8-7F5C-7472-429DC26AC62E}"/>
              </a:ext>
            </a:extLst>
          </p:cNvPr>
          <p:cNvGrpSpPr/>
          <p:nvPr/>
        </p:nvGrpSpPr>
        <p:grpSpPr>
          <a:xfrm>
            <a:off x="8418280" y="3036435"/>
            <a:ext cx="1968047" cy="2092168"/>
            <a:chOff x="8395524" y="3687855"/>
            <a:chExt cx="1734274" cy="1843651"/>
          </a:xfrm>
        </p:grpSpPr>
        <p:pic>
          <p:nvPicPr>
            <p:cNvPr id="6" name="Picture 5" descr="A close-up of a diagram&#10;&#10;Description automatically generated">
              <a:extLst>
                <a:ext uri="{FF2B5EF4-FFF2-40B4-BE49-F238E27FC236}">
                  <a16:creationId xmlns:a16="http://schemas.microsoft.com/office/drawing/2014/main" id="{E6392C38-D6B7-A2C6-6A9D-192E804D165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b="56448"/>
            <a:stretch/>
          </p:blipFill>
          <p:spPr>
            <a:xfrm>
              <a:off x="8395524" y="3687855"/>
              <a:ext cx="1719169" cy="1464600"/>
            </a:xfrm>
            <a:prstGeom prst="rect">
              <a:avLst/>
            </a:prstGeom>
          </p:spPr>
        </p:pic>
        <p:pic>
          <p:nvPicPr>
            <p:cNvPr id="10" name="Picture 9" descr="A close-up of a diagram&#10;&#10;Description automatically generated">
              <a:extLst>
                <a:ext uri="{FF2B5EF4-FFF2-40B4-BE49-F238E27FC236}">
                  <a16:creationId xmlns:a16="http://schemas.microsoft.com/office/drawing/2014/main" id="{0FCFE4C2-26B5-191E-EBC1-5B7F695E73AE}"/>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87626"/>
            <a:stretch/>
          </p:blipFill>
          <p:spPr>
            <a:xfrm>
              <a:off x="8410629" y="5116423"/>
              <a:ext cx="1719169" cy="415083"/>
            </a:xfrm>
            <a:prstGeom prst="rect">
              <a:avLst/>
            </a:prstGeom>
          </p:spPr>
        </p:pic>
      </p:grpSp>
      <p:sp>
        <p:nvSpPr>
          <p:cNvPr id="15" name="TextBox 14">
            <a:extLst>
              <a:ext uri="{FF2B5EF4-FFF2-40B4-BE49-F238E27FC236}">
                <a16:creationId xmlns:a16="http://schemas.microsoft.com/office/drawing/2014/main" id="{77F8B61D-2E59-B897-CCBE-B984E32074AA}"/>
              </a:ext>
            </a:extLst>
          </p:cNvPr>
          <p:cNvSpPr txBox="1"/>
          <p:nvPr/>
        </p:nvSpPr>
        <p:spPr>
          <a:xfrm>
            <a:off x="1402068" y="2028658"/>
            <a:ext cx="1731475" cy="369332"/>
          </a:xfrm>
          <a:prstGeom prst="rect">
            <a:avLst/>
          </a:prstGeom>
          <a:noFill/>
        </p:spPr>
        <p:txBody>
          <a:bodyPr wrap="square">
            <a:spAutoFit/>
          </a:bodyPr>
          <a:lstStyle/>
          <a:p>
            <a:r>
              <a:rPr lang="en-US" b="1" dirty="0"/>
              <a:t>Theory:</a:t>
            </a:r>
          </a:p>
        </p:txBody>
      </p:sp>
      <p:sp>
        <p:nvSpPr>
          <p:cNvPr id="16" name="TextBox 15">
            <a:extLst>
              <a:ext uri="{FF2B5EF4-FFF2-40B4-BE49-F238E27FC236}">
                <a16:creationId xmlns:a16="http://schemas.microsoft.com/office/drawing/2014/main" id="{DC65E16F-886C-E736-DE9B-4477F689CBF5}"/>
              </a:ext>
            </a:extLst>
          </p:cNvPr>
          <p:cNvSpPr txBox="1"/>
          <p:nvPr/>
        </p:nvSpPr>
        <p:spPr>
          <a:xfrm>
            <a:off x="1389211" y="3617202"/>
            <a:ext cx="1731475" cy="369332"/>
          </a:xfrm>
          <a:prstGeom prst="rect">
            <a:avLst/>
          </a:prstGeom>
          <a:noFill/>
        </p:spPr>
        <p:txBody>
          <a:bodyPr wrap="square">
            <a:spAutoFit/>
          </a:bodyPr>
          <a:lstStyle/>
          <a:p>
            <a:r>
              <a:rPr lang="en-US" b="1" dirty="0"/>
              <a:t>Experiment:</a:t>
            </a:r>
          </a:p>
        </p:txBody>
      </p:sp>
    </p:spTree>
    <p:extLst>
      <p:ext uri="{BB962C8B-B14F-4D97-AF65-F5344CB8AC3E}">
        <p14:creationId xmlns:p14="http://schemas.microsoft.com/office/powerpoint/2010/main" val="2181301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1171546" y="108301"/>
            <a:ext cx="9848915" cy="584775"/>
          </a:xfrm>
          <a:prstGeom prst="rect">
            <a:avLst/>
          </a:prstGeom>
          <a:noFill/>
        </p:spPr>
        <p:txBody>
          <a:bodyPr wrap="none" rtlCol="0">
            <a:spAutoFit/>
          </a:bodyPr>
          <a:lstStyle/>
          <a:p>
            <a:pPr algn="ctr"/>
            <a:r>
              <a:rPr lang="en-AU" sz="3200" b="1" dirty="0">
                <a:solidFill>
                  <a:srgbClr val="DC5F12"/>
                </a:solidFill>
              </a:rPr>
              <a:t>Demonstrating Noise-Robust Binomial State Preparation </a:t>
            </a:r>
          </a:p>
        </p:txBody>
      </p:sp>
      <p:sp>
        <p:nvSpPr>
          <p:cNvPr id="13" name="Rectangle 12">
            <a:extLst>
              <a:ext uri="{FF2B5EF4-FFF2-40B4-BE49-F238E27FC236}">
                <a16:creationId xmlns:a16="http://schemas.microsoft.com/office/drawing/2014/main" id="{3D5C8BFD-B1AD-2D4E-B87A-3A5ADB05DD60}"/>
              </a:ext>
            </a:extLst>
          </p:cNvPr>
          <p:cNvSpPr/>
          <p:nvPr/>
        </p:nvSpPr>
        <p:spPr>
          <a:xfrm>
            <a:off x="6852699" y="928072"/>
            <a:ext cx="1387928" cy="133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A5E9D01E-CA9A-0749-A3E3-00BB2D83C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895" y="1273175"/>
            <a:ext cx="5072819" cy="433522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0A6110F-B156-E146-8BB2-B763DCF52191}"/>
              </a:ext>
            </a:extLst>
          </p:cNvPr>
          <p:cNvSpPr/>
          <p:nvPr/>
        </p:nvSpPr>
        <p:spPr>
          <a:xfrm>
            <a:off x="6753843" y="1397638"/>
            <a:ext cx="1387928" cy="133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red and blue circle with four circles&#10;&#10;Description automatically generated">
            <a:extLst>
              <a:ext uri="{FF2B5EF4-FFF2-40B4-BE49-F238E27FC236}">
                <a16:creationId xmlns:a16="http://schemas.microsoft.com/office/drawing/2014/main" id="{1D2CC279-5274-884F-BA25-07B55470D166}"/>
              </a:ext>
            </a:extLst>
          </p:cNvPr>
          <p:cNvPicPr>
            <a:picLocks noChangeAspect="1"/>
          </p:cNvPicPr>
          <p:nvPr/>
        </p:nvPicPr>
        <p:blipFill rotWithShape="1">
          <a:blip r:embed="rId4">
            <a:extLst>
              <a:ext uri="{28A0092B-C50C-407E-A947-70E740481C1C}">
                <a14:useLocalDpi xmlns:a14="http://schemas.microsoft.com/office/drawing/2010/main" val="0"/>
              </a:ext>
            </a:extLst>
          </a:blip>
          <a:srcRect l="25638" t="8707" r="6048" b="26871"/>
          <a:stretch/>
        </p:blipFill>
        <p:spPr>
          <a:xfrm>
            <a:off x="6843423" y="1369392"/>
            <a:ext cx="1344756" cy="1227222"/>
          </a:xfrm>
          <a:prstGeom prst="rect">
            <a:avLst/>
          </a:prstGeom>
        </p:spPr>
      </p:pic>
      <p:grpSp>
        <p:nvGrpSpPr>
          <p:cNvPr id="24" name="Group 23">
            <a:extLst>
              <a:ext uri="{FF2B5EF4-FFF2-40B4-BE49-F238E27FC236}">
                <a16:creationId xmlns:a16="http://schemas.microsoft.com/office/drawing/2014/main" id="{4C7A2F79-0952-B245-A94F-57C407B4BD78}"/>
              </a:ext>
            </a:extLst>
          </p:cNvPr>
          <p:cNvGrpSpPr/>
          <p:nvPr/>
        </p:nvGrpSpPr>
        <p:grpSpPr>
          <a:xfrm>
            <a:off x="4502833" y="2063027"/>
            <a:ext cx="2352788" cy="553998"/>
            <a:chOff x="8117633" y="2249260"/>
            <a:chExt cx="2352788" cy="553998"/>
          </a:xfrm>
        </p:grpSpPr>
        <p:sp>
          <p:nvSpPr>
            <p:cNvPr id="25" name="TextBox 24">
              <a:extLst>
                <a:ext uri="{FF2B5EF4-FFF2-40B4-BE49-F238E27FC236}">
                  <a16:creationId xmlns:a16="http://schemas.microsoft.com/office/drawing/2014/main" id="{B4CDA4B5-42F0-284E-9685-41777DA85A1F}"/>
                </a:ext>
              </a:extLst>
            </p:cNvPr>
            <p:cNvSpPr txBox="1"/>
            <p:nvPr/>
          </p:nvSpPr>
          <p:spPr>
            <a:xfrm>
              <a:off x="8473678" y="2249260"/>
              <a:ext cx="1996743" cy="553998"/>
            </a:xfrm>
            <a:prstGeom prst="rect">
              <a:avLst/>
            </a:prstGeom>
            <a:noFill/>
          </p:spPr>
          <p:txBody>
            <a:bodyPr wrap="square" rtlCol="0">
              <a:spAutoFit/>
            </a:bodyPr>
            <a:lstStyle/>
            <a:p>
              <a:r>
                <a:rPr lang="en-US" sz="1500" dirty="0"/>
                <a:t>Th.</a:t>
              </a:r>
            </a:p>
            <a:p>
              <a:r>
                <a:rPr lang="en-US" sz="1500" dirty="0"/>
                <a:t>Th. SPAM adjusted</a:t>
              </a:r>
            </a:p>
          </p:txBody>
        </p:sp>
        <p:cxnSp>
          <p:nvCxnSpPr>
            <p:cNvPr id="26" name="Straight Connector 25">
              <a:extLst>
                <a:ext uri="{FF2B5EF4-FFF2-40B4-BE49-F238E27FC236}">
                  <a16:creationId xmlns:a16="http://schemas.microsoft.com/office/drawing/2014/main" id="{13951E86-565B-2F4B-8589-F3997A0AE7F3}"/>
                </a:ext>
              </a:extLst>
            </p:cNvPr>
            <p:cNvCxnSpPr/>
            <p:nvPr/>
          </p:nvCxnSpPr>
          <p:spPr>
            <a:xfrm>
              <a:off x="8117633" y="2407298"/>
              <a:ext cx="282716" cy="0"/>
            </a:xfrm>
            <a:prstGeom prst="line">
              <a:avLst/>
            </a:prstGeom>
            <a:ln w="190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99C6CF-45E7-E142-8BC4-ABC5031F92EF}"/>
                </a:ext>
              </a:extLst>
            </p:cNvPr>
            <p:cNvCxnSpPr/>
            <p:nvPr/>
          </p:nvCxnSpPr>
          <p:spPr>
            <a:xfrm>
              <a:off x="8117633" y="2618127"/>
              <a:ext cx="282716" cy="0"/>
            </a:xfrm>
            <a:prstGeom prst="line">
              <a:avLst/>
            </a:prstGeom>
            <a:ln w="19050"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8C552626-8CE6-FE64-2567-2D7FF339D1F0}"/>
              </a:ext>
            </a:extLst>
          </p:cNvPr>
          <p:cNvSpPr>
            <a:spLocks noGrp="1"/>
          </p:cNvSpPr>
          <p:nvPr>
            <p:ph type="sldNum" sz="quarter" idx="12"/>
          </p:nvPr>
        </p:nvSpPr>
        <p:spPr/>
        <p:txBody>
          <a:bodyPr/>
          <a:lstStyle/>
          <a:p>
            <a:fld id="{D6391FA1-25A5-4E68-89BD-A5F97D935BCC}" type="slidenum">
              <a:rPr lang="en-AU" smtClean="0"/>
              <a:t>16</a:t>
            </a:fld>
            <a:endParaRPr lang="en-AU"/>
          </a:p>
        </p:txBody>
      </p:sp>
      <p:sp>
        <p:nvSpPr>
          <p:cNvPr id="18" name="TextBox 17">
            <a:extLst>
              <a:ext uri="{FF2B5EF4-FFF2-40B4-BE49-F238E27FC236}">
                <a16:creationId xmlns:a16="http://schemas.microsoft.com/office/drawing/2014/main" id="{13F2C7D6-D1E3-6020-C8CE-5967EFCD878C}"/>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83234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1171546" y="108301"/>
            <a:ext cx="9848915" cy="584775"/>
          </a:xfrm>
          <a:prstGeom prst="rect">
            <a:avLst/>
          </a:prstGeom>
          <a:noFill/>
        </p:spPr>
        <p:txBody>
          <a:bodyPr wrap="none" rtlCol="0">
            <a:spAutoFit/>
          </a:bodyPr>
          <a:lstStyle/>
          <a:p>
            <a:pPr algn="ctr"/>
            <a:r>
              <a:rPr lang="en-AU" sz="3200" b="1" dirty="0">
                <a:solidFill>
                  <a:srgbClr val="DC5F12"/>
                </a:solidFill>
              </a:rPr>
              <a:t>Demonstrating Noise-Robust Binomial State Preparation </a:t>
            </a:r>
          </a:p>
        </p:txBody>
      </p:sp>
      <p:sp>
        <p:nvSpPr>
          <p:cNvPr id="13" name="Rectangle 12">
            <a:extLst>
              <a:ext uri="{FF2B5EF4-FFF2-40B4-BE49-F238E27FC236}">
                <a16:creationId xmlns:a16="http://schemas.microsoft.com/office/drawing/2014/main" id="{3D5C8BFD-B1AD-2D4E-B87A-3A5ADB05DD60}"/>
              </a:ext>
            </a:extLst>
          </p:cNvPr>
          <p:cNvSpPr/>
          <p:nvPr/>
        </p:nvSpPr>
        <p:spPr>
          <a:xfrm>
            <a:off x="6852699" y="928072"/>
            <a:ext cx="1387928" cy="133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a:extLst>
              <a:ext uri="{FF2B5EF4-FFF2-40B4-BE49-F238E27FC236}">
                <a16:creationId xmlns:a16="http://schemas.microsoft.com/office/drawing/2014/main" id="{A5E9D01E-CA9A-0749-A3E3-00BB2D83C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895" y="1273175"/>
            <a:ext cx="5072819" cy="433522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0A6110F-B156-E146-8BB2-B763DCF52191}"/>
              </a:ext>
            </a:extLst>
          </p:cNvPr>
          <p:cNvSpPr/>
          <p:nvPr/>
        </p:nvSpPr>
        <p:spPr>
          <a:xfrm>
            <a:off x="6753843" y="1397638"/>
            <a:ext cx="1387928" cy="133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red and blue circle with four circles&#10;&#10;Description automatically generated">
            <a:extLst>
              <a:ext uri="{FF2B5EF4-FFF2-40B4-BE49-F238E27FC236}">
                <a16:creationId xmlns:a16="http://schemas.microsoft.com/office/drawing/2014/main" id="{1D2CC279-5274-884F-BA25-07B55470D166}"/>
              </a:ext>
            </a:extLst>
          </p:cNvPr>
          <p:cNvPicPr>
            <a:picLocks noChangeAspect="1"/>
          </p:cNvPicPr>
          <p:nvPr/>
        </p:nvPicPr>
        <p:blipFill rotWithShape="1">
          <a:blip r:embed="rId4">
            <a:extLst>
              <a:ext uri="{28A0092B-C50C-407E-A947-70E740481C1C}">
                <a14:useLocalDpi xmlns:a14="http://schemas.microsoft.com/office/drawing/2010/main" val="0"/>
              </a:ext>
            </a:extLst>
          </a:blip>
          <a:srcRect l="25638" t="8707" r="6048" b="26871"/>
          <a:stretch/>
        </p:blipFill>
        <p:spPr>
          <a:xfrm>
            <a:off x="6843423" y="1369392"/>
            <a:ext cx="1344756" cy="1227222"/>
          </a:xfrm>
          <a:prstGeom prst="rect">
            <a:avLst/>
          </a:prstGeom>
        </p:spPr>
      </p:pic>
      <p:grpSp>
        <p:nvGrpSpPr>
          <p:cNvPr id="24" name="Group 23">
            <a:extLst>
              <a:ext uri="{FF2B5EF4-FFF2-40B4-BE49-F238E27FC236}">
                <a16:creationId xmlns:a16="http://schemas.microsoft.com/office/drawing/2014/main" id="{4C7A2F79-0952-B245-A94F-57C407B4BD78}"/>
              </a:ext>
            </a:extLst>
          </p:cNvPr>
          <p:cNvGrpSpPr/>
          <p:nvPr/>
        </p:nvGrpSpPr>
        <p:grpSpPr>
          <a:xfrm>
            <a:off x="4502833" y="2063027"/>
            <a:ext cx="2352788" cy="553998"/>
            <a:chOff x="8117633" y="2249260"/>
            <a:chExt cx="2352788" cy="553998"/>
          </a:xfrm>
        </p:grpSpPr>
        <p:sp>
          <p:nvSpPr>
            <p:cNvPr id="25" name="TextBox 24">
              <a:extLst>
                <a:ext uri="{FF2B5EF4-FFF2-40B4-BE49-F238E27FC236}">
                  <a16:creationId xmlns:a16="http://schemas.microsoft.com/office/drawing/2014/main" id="{B4CDA4B5-42F0-284E-9685-41777DA85A1F}"/>
                </a:ext>
              </a:extLst>
            </p:cNvPr>
            <p:cNvSpPr txBox="1"/>
            <p:nvPr/>
          </p:nvSpPr>
          <p:spPr>
            <a:xfrm>
              <a:off x="8473678" y="2249260"/>
              <a:ext cx="1996743" cy="553998"/>
            </a:xfrm>
            <a:prstGeom prst="rect">
              <a:avLst/>
            </a:prstGeom>
            <a:noFill/>
          </p:spPr>
          <p:txBody>
            <a:bodyPr wrap="square" rtlCol="0">
              <a:spAutoFit/>
            </a:bodyPr>
            <a:lstStyle/>
            <a:p>
              <a:r>
                <a:rPr lang="en-US" sz="1500" dirty="0"/>
                <a:t>Th.</a:t>
              </a:r>
            </a:p>
            <a:p>
              <a:r>
                <a:rPr lang="en-US" sz="1500" dirty="0"/>
                <a:t>Th. SPAM adjusted</a:t>
              </a:r>
            </a:p>
          </p:txBody>
        </p:sp>
        <p:cxnSp>
          <p:nvCxnSpPr>
            <p:cNvPr id="26" name="Straight Connector 25">
              <a:extLst>
                <a:ext uri="{FF2B5EF4-FFF2-40B4-BE49-F238E27FC236}">
                  <a16:creationId xmlns:a16="http://schemas.microsoft.com/office/drawing/2014/main" id="{13951E86-565B-2F4B-8589-F3997A0AE7F3}"/>
                </a:ext>
              </a:extLst>
            </p:cNvPr>
            <p:cNvCxnSpPr/>
            <p:nvPr/>
          </p:nvCxnSpPr>
          <p:spPr>
            <a:xfrm>
              <a:off x="8117633" y="2407298"/>
              <a:ext cx="282716" cy="0"/>
            </a:xfrm>
            <a:prstGeom prst="line">
              <a:avLst/>
            </a:prstGeom>
            <a:ln w="19050">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99C6CF-45E7-E142-8BC4-ABC5031F92EF}"/>
                </a:ext>
              </a:extLst>
            </p:cNvPr>
            <p:cNvCxnSpPr/>
            <p:nvPr/>
          </p:nvCxnSpPr>
          <p:spPr>
            <a:xfrm>
              <a:off x="8117633" y="2618127"/>
              <a:ext cx="282716" cy="0"/>
            </a:xfrm>
            <a:prstGeom prst="line">
              <a:avLst/>
            </a:prstGeom>
            <a:ln w="19050" cmpd="sng">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8C552626-8CE6-FE64-2567-2D7FF339D1F0}"/>
              </a:ext>
            </a:extLst>
          </p:cNvPr>
          <p:cNvSpPr>
            <a:spLocks noGrp="1"/>
          </p:cNvSpPr>
          <p:nvPr>
            <p:ph type="sldNum" sz="quarter" idx="12"/>
          </p:nvPr>
        </p:nvSpPr>
        <p:spPr/>
        <p:txBody>
          <a:bodyPr/>
          <a:lstStyle/>
          <a:p>
            <a:fld id="{D6391FA1-25A5-4E68-89BD-A5F97D935BCC}" type="slidenum">
              <a:rPr lang="en-AU" smtClean="0"/>
              <a:t>17</a:t>
            </a:fld>
            <a:endParaRPr lang="en-AU"/>
          </a:p>
        </p:txBody>
      </p:sp>
      <p:pic>
        <p:nvPicPr>
          <p:cNvPr id="7" name="Picture 6">
            <a:extLst>
              <a:ext uri="{FF2B5EF4-FFF2-40B4-BE49-F238E27FC236}">
                <a16:creationId xmlns:a16="http://schemas.microsoft.com/office/drawing/2014/main" id="{8C0405B4-D753-EDEA-DCB6-CFEDE4506E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81" y="3888788"/>
            <a:ext cx="2464465" cy="2464465"/>
          </a:xfrm>
          <a:prstGeom prst="rect">
            <a:avLst/>
          </a:prstGeom>
        </p:spPr>
      </p:pic>
      <p:pic>
        <p:nvPicPr>
          <p:cNvPr id="8" name="Picture 7">
            <a:extLst>
              <a:ext uri="{FF2B5EF4-FFF2-40B4-BE49-F238E27FC236}">
                <a16:creationId xmlns:a16="http://schemas.microsoft.com/office/drawing/2014/main" id="{CD2C6D30-4C6A-3803-E7D2-32764A6477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6939" y="3943351"/>
            <a:ext cx="2478240" cy="2478240"/>
          </a:xfrm>
          <a:prstGeom prst="rect">
            <a:avLst/>
          </a:prstGeom>
        </p:spPr>
      </p:pic>
      <p:pic>
        <p:nvPicPr>
          <p:cNvPr id="10" name="Picture 9">
            <a:extLst>
              <a:ext uri="{FF2B5EF4-FFF2-40B4-BE49-F238E27FC236}">
                <a16:creationId xmlns:a16="http://schemas.microsoft.com/office/drawing/2014/main" id="{3A76A110-3949-973B-B50D-D1D47A4D717A}"/>
              </a:ext>
            </a:extLst>
          </p:cNvPr>
          <p:cNvPicPr>
            <a:picLocks noChangeAspect="1"/>
          </p:cNvPicPr>
          <p:nvPr/>
        </p:nvPicPr>
        <p:blipFill>
          <a:blip r:embed="rId7"/>
          <a:stretch>
            <a:fillRect/>
          </a:stretch>
        </p:blipFill>
        <p:spPr>
          <a:xfrm>
            <a:off x="9273427" y="3652918"/>
            <a:ext cx="2185264" cy="293817"/>
          </a:xfrm>
          <a:prstGeom prst="rect">
            <a:avLst/>
          </a:prstGeom>
        </p:spPr>
      </p:pic>
      <p:pic>
        <p:nvPicPr>
          <p:cNvPr id="11" name="Picture 10">
            <a:extLst>
              <a:ext uri="{FF2B5EF4-FFF2-40B4-BE49-F238E27FC236}">
                <a16:creationId xmlns:a16="http://schemas.microsoft.com/office/drawing/2014/main" id="{5F2C035E-28F0-8924-0C64-E1895B040756}"/>
              </a:ext>
            </a:extLst>
          </p:cNvPr>
          <p:cNvPicPr>
            <a:picLocks noChangeAspect="1"/>
          </p:cNvPicPr>
          <p:nvPr/>
        </p:nvPicPr>
        <p:blipFill>
          <a:blip r:embed="rId8"/>
          <a:stretch>
            <a:fillRect/>
          </a:stretch>
        </p:blipFill>
        <p:spPr>
          <a:xfrm>
            <a:off x="543731" y="3657379"/>
            <a:ext cx="2368900" cy="293817"/>
          </a:xfrm>
          <a:prstGeom prst="rect">
            <a:avLst/>
          </a:prstGeom>
        </p:spPr>
      </p:pic>
      <p:sp>
        <p:nvSpPr>
          <p:cNvPr id="12" name="Arc 11">
            <a:extLst>
              <a:ext uri="{FF2B5EF4-FFF2-40B4-BE49-F238E27FC236}">
                <a16:creationId xmlns:a16="http://schemas.microsoft.com/office/drawing/2014/main" id="{DA7AB764-E947-987B-A6D9-6C480BFE7D13}"/>
              </a:ext>
            </a:extLst>
          </p:cNvPr>
          <p:cNvSpPr/>
          <p:nvPr/>
        </p:nvSpPr>
        <p:spPr>
          <a:xfrm rot="5400000">
            <a:off x="2204961" y="2899821"/>
            <a:ext cx="1718538" cy="3933898"/>
          </a:xfrm>
          <a:prstGeom prst="arc">
            <a:avLst>
              <a:gd name="adj1" fmla="val 16135992"/>
              <a:gd name="adj2" fmla="val 82700"/>
            </a:avLst>
          </a:prstGeom>
          <a:noFill/>
          <a:ln w="63500">
            <a:solidFill>
              <a:schemeClr val="accent2">
                <a:lumMod val="75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4" name="Group 13">
            <a:extLst>
              <a:ext uri="{FF2B5EF4-FFF2-40B4-BE49-F238E27FC236}">
                <a16:creationId xmlns:a16="http://schemas.microsoft.com/office/drawing/2014/main" id="{6E70DE21-0B99-C4DD-9BA7-81BC12B05739}"/>
              </a:ext>
            </a:extLst>
          </p:cNvPr>
          <p:cNvGrpSpPr/>
          <p:nvPr/>
        </p:nvGrpSpPr>
        <p:grpSpPr>
          <a:xfrm>
            <a:off x="7067264" y="4314615"/>
            <a:ext cx="3863972" cy="1430412"/>
            <a:chOff x="7282251" y="4603951"/>
            <a:chExt cx="1806590" cy="1430412"/>
          </a:xfrm>
        </p:grpSpPr>
        <p:cxnSp>
          <p:nvCxnSpPr>
            <p:cNvPr id="15" name="Straight Arrow Connector 14">
              <a:extLst>
                <a:ext uri="{FF2B5EF4-FFF2-40B4-BE49-F238E27FC236}">
                  <a16:creationId xmlns:a16="http://schemas.microsoft.com/office/drawing/2014/main" id="{A2A6654C-CFB6-9197-8D28-0D454CC6E195}"/>
                </a:ext>
              </a:extLst>
            </p:cNvPr>
            <p:cNvCxnSpPr>
              <a:cxnSpLocks/>
            </p:cNvCxnSpPr>
            <p:nvPr/>
          </p:nvCxnSpPr>
          <p:spPr>
            <a:xfrm flipH="1" flipV="1">
              <a:off x="7282251" y="5103708"/>
              <a:ext cx="1" cy="223952"/>
            </a:xfrm>
            <a:prstGeom prst="straightConnector1">
              <a:avLst/>
            </a:prstGeom>
            <a:ln w="69850">
              <a:solidFill>
                <a:srgbClr val="7030A0"/>
              </a:solidFill>
              <a:tailEnd type="triangle" w="sm" len="sm"/>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9D6046AF-D95F-42F6-5D24-E609EC82F394}"/>
                </a:ext>
              </a:extLst>
            </p:cNvPr>
            <p:cNvSpPr/>
            <p:nvPr/>
          </p:nvSpPr>
          <p:spPr>
            <a:xfrm rot="5400000" flipV="1">
              <a:off x="7470340" y="4415862"/>
              <a:ext cx="1430412" cy="1806590"/>
            </a:xfrm>
            <a:prstGeom prst="arc">
              <a:avLst>
                <a:gd name="adj1" fmla="val 16200000"/>
                <a:gd name="adj2" fmla="val 111030"/>
              </a:avLst>
            </a:prstGeom>
            <a:noFill/>
            <a:ln w="635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TextBox 17">
            <a:extLst>
              <a:ext uri="{FF2B5EF4-FFF2-40B4-BE49-F238E27FC236}">
                <a16:creationId xmlns:a16="http://schemas.microsoft.com/office/drawing/2014/main" id="{13F2C7D6-D1E3-6020-C8CE-5967EFCD878C}"/>
              </a:ext>
            </a:extLst>
          </p:cNvPr>
          <p:cNvSpPr txBox="1"/>
          <p:nvPr/>
        </p:nvSpPr>
        <p:spPr>
          <a:xfrm>
            <a:off x="-13961" y="6571935"/>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138440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448800" y="6497454"/>
            <a:ext cx="2743200" cy="365125"/>
          </a:xfrm>
        </p:spPr>
        <p:txBody>
          <a:bodyPr/>
          <a:lstStyle/>
          <a:p>
            <a:r>
              <a:rPr lang="en-AU" dirty="0"/>
              <a:t>18</a:t>
            </a:r>
          </a:p>
        </p:txBody>
      </p:sp>
      <p:pic>
        <p:nvPicPr>
          <p:cNvPr id="63" name="Picture 62">
            <a:extLst>
              <a:ext uri="{FF2B5EF4-FFF2-40B4-BE49-F238E27FC236}">
                <a16:creationId xmlns:a16="http://schemas.microsoft.com/office/drawing/2014/main" id="{8CE46609-71CE-7F45-BDCE-914974D7C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8412" y="1302500"/>
            <a:ext cx="3208244" cy="2743566"/>
          </a:xfrm>
          <a:prstGeom prst="rect">
            <a:avLst/>
          </a:prstGeom>
        </p:spPr>
      </p:pic>
      <p:pic>
        <p:nvPicPr>
          <p:cNvPr id="69" name="Picture 68" descr="A group of arrows pointing to different directions&#10;&#10;Description automatically generated">
            <a:extLst>
              <a:ext uri="{FF2B5EF4-FFF2-40B4-BE49-F238E27FC236}">
                <a16:creationId xmlns:a16="http://schemas.microsoft.com/office/drawing/2014/main" id="{AE13AC6B-B59C-AD49-92C0-62494446C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5262" y="1793849"/>
            <a:ext cx="1834060" cy="1727529"/>
          </a:xfrm>
          <a:prstGeom prst="rect">
            <a:avLst/>
          </a:prstGeom>
        </p:spPr>
      </p:pic>
      <p:pic>
        <p:nvPicPr>
          <p:cNvPr id="70" name="Picture 69" descr="A blue line with text&#10;&#10;Description automatically generated">
            <a:extLst>
              <a:ext uri="{FF2B5EF4-FFF2-40B4-BE49-F238E27FC236}">
                <a16:creationId xmlns:a16="http://schemas.microsoft.com/office/drawing/2014/main" id="{5479F675-3802-8B4B-9D88-59AE678BA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1867" y="2126711"/>
            <a:ext cx="2043635" cy="1046740"/>
          </a:xfrm>
          <a:prstGeom prst="rect">
            <a:avLst/>
          </a:prstGeom>
        </p:spPr>
      </p:pic>
      <p:sp>
        <p:nvSpPr>
          <p:cNvPr id="71" name="Rectangle 70">
            <a:extLst>
              <a:ext uri="{FF2B5EF4-FFF2-40B4-BE49-F238E27FC236}">
                <a16:creationId xmlns:a16="http://schemas.microsoft.com/office/drawing/2014/main" id="{82BBE4AB-7C8C-CD46-A1E8-DB9732E2286C}"/>
              </a:ext>
            </a:extLst>
          </p:cNvPr>
          <p:cNvSpPr/>
          <p:nvPr/>
        </p:nvSpPr>
        <p:spPr>
          <a:xfrm>
            <a:off x="1297564" y="3870365"/>
            <a:ext cx="2394138" cy="422338"/>
          </a:xfrm>
          <a:prstGeom prst="rect">
            <a:avLst/>
          </a:prstGeom>
          <a:solidFill>
            <a:srgbClr val="DB5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Preparation</a:t>
            </a:r>
          </a:p>
        </p:txBody>
      </p:sp>
      <p:sp>
        <p:nvSpPr>
          <p:cNvPr id="72" name="Rectangle 71">
            <a:extLst>
              <a:ext uri="{FF2B5EF4-FFF2-40B4-BE49-F238E27FC236}">
                <a16:creationId xmlns:a16="http://schemas.microsoft.com/office/drawing/2014/main" id="{98F9AFB2-627E-8D43-AA2F-2A4EC9617C72}"/>
              </a:ext>
            </a:extLst>
          </p:cNvPr>
          <p:cNvSpPr/>
          <p:nvPr/>
        </p:nvSpPr>
        <p:spPr>
          <a:xfrm>
            <a:off x="8325223" y="3870365"/>
            <a:ext cx="2394138" cy="422338"/>
          </a:xfrm>
          <a:prstGeom prst="rect">
            <a:avLst/>
          </a:prstGeom>
          <a:solidFill>
            <a:srgbClr val="3D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Correction</a:t>
            </a:r>
          </a:p>
        </p:txBody>
      </p:sp>
      <p:sp>
        <p:nvSpPr>
          <p:cNvPr id="73" name="Rectangle 72">
            <a:extLst>
              <a:ext uri="{FF2B5EF4-FFF2-40B4-BE49-F238E27FC236}">
                <a16:creationId xmlns:a16="http://schemas.microsoft.com/office/drawing/2014/main" id="{31D4B632-EEA9-E540-B681-5398ACF0FD52}"/>
              </a:ext>
            </a:extLst>
          </p:cNvPr>
          <p:cNvSpPr/>
          <p:nvPr/>
        </p:nvSpPr>
        <p:spPr>
          <a:xfrm>
            <a:off x="4655116" y="4071915"/>
            <a:ext cx="2816076" cy="496770"/>
          </a:xfrm>
          <a:prstGeom prst="rect">
            <a:avLst/>
          </a:prstGeom>
          <a:solidFill>
            <a:srgbClr val="8A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Operations</a:t>
            </a:r>
          </a:p>
        </p:txBody>
      </p:sp>
      <p:sp>
        <p:nvSpPr>
          <p:cNvPr id="7" name="Rectangle 6">
            <a:extLst>
              <a:ext uri="{FF2B5EF4-FFF2-40B4-BE49-F238E27FC236}">
                <a16:creationId xmlns:a16="http://schemas.microsoft.com/office/drawing/2014/main" id="{425DD3EC-D4E9-7FB7-7168-85D19B9B5661}"/>
              </a:ext>
            </a:extLst>
          </p:cNvPr>
          <p:cNvSpPr/>
          <p:nvPr/>
        </p:nvSpPr>
        <p:spPr>
          <a:xfrm>
            <a:off x="1318588" y="1333500"/>
            <a:ext cx="2350294" cy="2536865"/>
          </a:xfrm>
          <a:prstGeom prst="rect">
            <a:avLst/>
          </a:prstGeom>
          <a:noFill/>
          <a:ln w="28575" cmpd="sng">
            <a:solidFill>
              <a:srgbClr val="DB54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36F6707-77F9-FEA2-C76D-50A78CB46E2F}"/>
              </a:ext>
            </a:extLst>
          </p:cNvPr>
          <p:cNvSpPr/>
          <p:nvPr/>
        </p:nvSpPr>
        <p:spPr>
          <a:xfrm>
            <a:off x="4669563" y="1162390"/>
            <a:ext cx="2764505" cy="2983957"/>
          </a:xfrm>
          <a:prstGeom prst="rect">
            <a:avLst/>
          </a:prstGeom>
          <a:noFill/>
          <a:ln w="28575" cmpd="sng">
            <a:solidFill>
              <a:srgbClr val="8AA2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FE04ECC-7F88-3F46-C348-9A98366D93CC}"/>
              </a:ext>
            </a:extLst>
          </p:cNvPr>
          <p:cNvSpPr/>
          <p:nvPr/>
        </p:nvSpPr>
        <p:spPr>
          <a:xfrm>
            <a:off x="8347145" y="1333500"/>
            <a:ext cx="2350294" cy="2536865"/>
          </a:xfrm>
          <a:prstGeom prst="rect">
            <a:avLst/>
          </a:prstGeom>
          <a:noFill/>
          <a:ln w="28575" cmpd="sng">
            <a:solidFill>
              <a:srgbClr val="3D5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D556C416-E609-DBEF-7E64-98ACFF9F734B}"/>
              </a:ext>
            </a:extLst>
          </p:cNvPr>
          <p:cNvSpPr/>
          <p:nvPr/>
        </p:nvSpPr>
        <p:spPr>
          <a:xfrm>
            <a:off x="1259803" y="1093965"/>
            <a:ext cx="3293536" cy="3516283"/>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FABC9746-95F1-C870-CEE3-4592BD049DDB}"/>
              </a:ext>
            </a:extLst>
          </p:cNvPr>
          <p:cNvSpPr/>
          <p:nvPr/>
        </p:nvSpPr>
        <p:spPr>
          <a:xfrm>
            <a:off x="8256207" y="1162390"/>
            <a:ext cx="3293536" cy="3516283"/>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B52E6891-76BA-1F4E-8957-C0C6C5A33BF0}"/>
              </a:ext>
            </a:extLst>
          </p:cNvPr>
          <p:cNvSpPr txBox="1"/>
          <p:nvPr/>
        </p:nvSpPr>
        <p:spPr>
          <a:xfrm>
            <a:off x="4488412" y="4910375"/>
            <a:ext cx="3285323" cy="276999"/>
          </a:xfrm>
          <a:prstGeom prst="rect">
            <a:avLst/>
          </a:prstGeom>
          <a:noFill/>
        </p:spPr>
        <p:txBody>
          <a:bodyPr wrap="none" rtlCol="0">
            <a:spAutoFit/>
          </a:bodyPr>
          <a:lstStyle/>
          <a:p>
            <a:r>
              <a:rPr lang="en-AU" sz="1200" u="sng" dirty="0"/>
              <a:t>V. Matsos</a:t>
            </a:r>
            <a:r>
              <a:rPr lang="en-AU" sz="1200" dirty="0"/>
              <a:t> et al., </a:t>
            </a:r>
            <a:r>
              <a:rPr lang="en-AU" sz="1200" i="1" dirty="0"/>
              <a:t>Nat. Phys., </a:t>
            </a:r>
            <a:r>
              <a:rPr lang="en-AU" sz="1200" b="1" i="0" dirty="0">
                <a:solidFill>
                  <a:srgbClr val="222222"/>
                </a:solidFill>
                <a:effectLst/>
                <a:latin typeface="-apple-system"/>
              </a:rPr>
              <a:t>21</a:t>
            </a:r>
            <a:r>
              <a:rPr lang="en-AU" sz="1200" b="0" i="0" dirty="0">
                <a:solidFill>
                  <a:srgbClr val="222222"/>
                </a:solidFill>
                <a:effectLst/>
                <a:latin typeface="-apple-system"/>
              </a:rPr>
              <a:t>, 1664–1669 (2025)</a:t>
            </a:r>
            <a:endParaRPr lang="en-AU" sz="1200" dirty="0"/>
          </a:p>
        </p:txBody>
      </p:sp>
    </p:spTree>
    <p:extLst>
      <p:ext uri="{BB962C8B-B14F-4D97-AF65-F5344CB8AC3E}">
        <p14:creationId xmlns:p14="http://schemas.microsoft.com/office/powerpoint/2010/main" val="734443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A9B8D-95C3-9BD5-1B0D-AB7CDA03E898}"/>
              </a:ext>
            </a:extLst>
          </p:cNvPr>
          <p:cNvSpPr/>
          <p:nvPr/>
        </p:nvSpPr>
        <p:spPr>
          <a:xfrm>
            <a:off x="3804095" y="7201609"/>
            <a:ext cx="4500033" cy="69176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8979C082-A0E9-5572-CCDD-16A96DE60AB4}"/>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Universal gate set with GKP qubits</a:t>
            </a:r>
          </a:p>
        </p:txBody>
      </p:sp>
      <p:sp>
        <p:nvSpPr>
          <p:cNvPr id="45" name="Slide Number Placeholder 44">
            <a:extLst>
              <a:ext uri="{FF2B5EF4-FFF2-40B4-BE49-F238E27FC236}">
                <a16:creationId xmlns:a16="http://schemas.microsoft.com/office/drawing/2014/main" id="{8A72F2E3-18BF-0DDB-91BC-AC56CB22653E}"/>
              </a:ext>
            </a:extLst>
          </p:cNvPr>
          <p:cNvSpPr>
            <a:spLocks noGrp="1"/>
          </p:cNvSpPr>
          <p:nvPr>
            <p:ph type="sldNum" sz="quarter" idx="12"/>
          </p:nvPr>
        </p:nvSpPr>
        <p:spPr/>
        <p:txBody>
          <a:bodyPr/>
          <a:lstStyle/>
          <a:p>
            <a:fld id="{D6391FA1-25A5-4E68-89BD-A5F97D935BCC}" type="slidenum">
              <a:rPr lang="en-AU" smtClean="0"/>
              <a:t>19</a:t>
            </a:fld>
            <a:endParaRPr lang="en-AU"/>
          </a:p>
        </p:txBody>
      </p:sp>
      <p:pic>
        <p:nvPicPr>
          <p:cNvPr id="5" name="Picture 4">
            <a:extLst>
              <a:ext uri="{FF2B5EF4-FFF2-40B4-BE49-F238E27FC236}">
                <a16:creationId xmlns:a16="http://schemas.microsoft.com/office/drawing/2014/main" id="{C129AEEA-FE78-AD01-60A7-A486CE27F700}"/>
              </a:ext>
            </a:extLst>
          </p:cNvPr>
          <p:cNvPicPr>
            <a:picLocks noChangeAspect="1"/>
          </p:cNvPicPr>
          <p:nvPr/>
        </p:nvPicPr>
        <p:blipFill>
          <a:blip r:embed="rId3"/>
          <a:stretch>
            <a:fillRect/>
          </a:stretch>
        </p:blipFill>
        <p:spPr>
          <a:xfrm>
            <a:off x="1571124" y="1510576"/>
            <a:ext cx="3804164" cy="3696910"/>
          </a:xfrm>
          <a:prstGeom prst="rect">
            <a:avLst/>
          </a:prstGeom>
        </p:spPr>
      </p:pic>
      <p:sp>
        <p:nvSpPr>
          <p:cNvPr id="6" name="TextBox 5">
            <a:extLst>
              <a:ext uri="{FF2B5EF4-FFF2-40B4-BE49-F238E27FC236}">
                <a16:creationId xmlns:a16="http://schemas.microsoft.com/office/drawing/2014/main" id="{A828C2DC-EE91-1DCC-D953-BAE533AE7821}"/>
              </a:ext>
            </a:extLst>
          </p:cNvPr>
          <p:cNvSpPr txBox="1"/>
          <p:nvPr/>
        </p:nvSpPr>
        <p:spPr>
          <a:xfrm>
            <a:off x="2550796" y="3792007"/>
            <a:ext cx="263018" cy="400110"/>
          </a:xfrm>
          <a:prstGeom prst="rect">
            <a:avLst/>
          </a:prstGeom>
          <a:noFill/>
        </p:spPr>
        <p:txBody>
          <a:bodyPr wrap="square" rtlCol="0">
            <a:spAutoFit/>
          </a:bodyPr>
          <a:lstStyle/>
          <a:p>
            <a:r>
              <a:rPr lang="en-AU" sz="2000" dirty="0"/>
              <a:t>X</a:t>
            </a:r>
          </a:p>
        </p:txBody>
      </p:sp>
      <p:sp>
        <p:nvSpPr>
          <p:cNvPr id="10" name="TextBox 9">
            <a:extLst>
              <a:ext uri="{FF2B5EF4-FFF2-40B4-BE49-F238E27FC236}">
                <a16:creationId xmlns:a16="http://schemas.microsoft.com/office/drawing/2014/main" id="{7F05D178-5F06-1475-DA89-6887F5B1864E}"/>
              </a:ext>
            </a:extLst>
          </p:cNvPr>
          <p:cNvSpPr txBox="1"/>
          <p:nvPr/>
        </p:nvSpPr>
        <p:spPr>
          <a:xfrm>
            <a:off x="4213510" y="3755600"/>
            <a:ext cx="256382" cy="400110"/>
          </a:xfrm>
          <a:prstGeom prst="rect">
            <a:avLst/>
          </a:prstGeom>
          <a:noFill/>
        </p:spPr>
        <p:txBody>
          <a:bodyPr wrap="square" rtlCol="0">
            <a:spAutoFit/>
          </a:bodyPr>
          <a:lstStyle/>
          <a:p>
            <a:r>
              <a:rPr lang="en-AU" sz="2000" dirty="0"/>
              <a:t>Y</a:t>
            </a:r>
          </a:p>
        </p:txBody>
      </p:sp>
      <p:sp>
        <p:nvSpPr>
          <p:cNvPr id="11" name="TextBox 10">
            <a:extLst>
              <a:ext uri="{FF2B5EF4-FFF2-40B4-BE49-F238E27FC236}">
                <a16:creationId xmlns:a16="http://schemas.microsoft.com/office/drawing/2014/main" id="{EAE6427F-1CDC-B6E8-3C9F-1E03D1534464}"/>
              </a:ext>
            </a:extLst>
          </p:cNvPr>
          <p:cNvSpPr txBox="1"/>
          <p:nvPr/>
        </p:nvSpPr>
        <p:spPr>
          <a:xfrm>
            <a:off x="3136381" y="2088571"/>
            <a:ext cx="252402" cy="400110"/>
          </a:xfrm>
          <a:prstGeom prst="rect">
            <a:avLst/>
          </a:prstGeom>
          <a:noFill/>
        </p:spPr>
        <p:txBody>
          <a:bodyPr wrap="square" rtlCol="0">
            <a:spAutoFit/>
          </a:bodyPr>
          <a:lstStyle/>
          <a:p>
            <a:r>
              <a:rPr lang="en-AU" sz="2000" dirty="0"/>
              <a:t>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E5B171-2B42-0A4C-211F-75DD1018651D}"/>
                  </a:ext>
                </a:extLst>
              </p:cNvPr>
              <p:cNvSpPr txBox="1"/>
              <p:nvPr/>
            </p:nvSpPr>
            <p:spPr>
              <a:xfrm>
                <a:off x="849571" y="925871"/>
                <a:ext cx="5247270" cy="506870"/>
              </a:xfrm>
              <a:prstGeom prst="rect">
                <a:avLst/>
              </a:prstGeom>
              <a:noFill/>
            </p:spPr>
            <p:txBody>
              <a:bodyPr wrap="none" rtlCol="0">
                <a:spAutoFit/>
              </a:bodyPr>
              <a:lstStyle/>
              <a:p>
                <a:r>
                  <a:rPr lang="en-AU" dirty="0"/>
                  <a:t>Single qubit gates  </a:t>
                </a:r>
                <a14:m>
                  <m:oMath xmlns:m="http://schemas.openxmlformats.org/officeDocument/2006/math">
                    <m:r>
                      <m:rPr>
                        <m:lit/>
                      </m:rP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𝑥</m:t>
                        </m:r>
                      </m:sub>
                    </m:sSub>
                    <m:d>
                      <m:dPr>
                        <m:ctrlPr>
                          <a:rPr lang="en-AU" b="0" i="1" smtClean="0">
                            <a:latin typeface="Cambria Math" panose="02040503050406030204" pitchFamily="18" charset="0"/>
                          </a:rPr>
                        </m:ctrlPr>
                      </m:dPr>
                      <m:e>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𝜋</m:t>
                            </m:r>
                          </m:num>
                          <m:den>
                            <m:r>
                              <a:rPr lang="en-AU" b="0" i="1" smtClean="0">
                                <a:latin typeface="Cambria Math" panose="02040503050406030204" pitchFamily="18" charset="0"/>
                              </a:rPr>
                              <m:t>2</m:t>
                            </m:r>
                          </m:den>
                        </m:f>
                      </m:e>
                    </m:d>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𝑧</m:t>
                        </m:r>
                      </m:sub>
                    </m:sSub>
                    <m:d>
                      <m:dPr>
                        <m:ctrlPr>
                          <a:rPr lang="en-AU" b="0" i="1" smtClean="0">
                            <a:latin typeface="Cambria Math" panose="02040503050406030204" pitchFamily="18" charset="0"/>
                          </a:rPr>
                        </m:ctrlPr>
                      </m:dPr>
                      <m:e>
                        <m:r>
                          <a:rPr lang="en-AU" b="0" i="1" smtClean="0">
                            <a:latin typeface="Cambria Math" panose="02040503050406030204" pitchFamily="18" charset="0"/>
                          </a:rPr>
                          <m:t>−</m:t>
                        </m:r>
                        <m:f>
                          <m:fPr>
                            <m:ctrlPr>
                              <a:rPr lang="en-AU" b="0" i="1" smtClean="0">
                                <a:latin typeface="Cambria Math" panose="02040503050406030204" pitchFamily="18" charset="0"/>
                              </a:rPr>
                            </m:ctrlPr>
                          </m:fPr>
                          <m:num>
                            <m:r>
                              <m:rPr>
                                <m:lit/>
                              </m:rPr>
                              <a:rPr lang="en-AU" b="0" i="1" smtClean="0">
                                <a:latin typeface="Cambria Math" panose="02040503050406030204" pitchFamily="18" charset="0"/>
                              </a:rPr>
                              <m:t> </m:t>
                            </m:r>
                            <m:r>
                              <a:rPr lang="en-AU" b="0" i="1" smtClean="0">
                                <a:latin typeface="Cambria Math" panose="02040503050406030204" pitchFamily="18" charset="0"/>
                              </a:rPr>
                              <m:t>𝜋</m:t>
                            </m:r>
                          </m:num>
                          <m:den>
                            <m:r>
                              <a:rPr lang="en-AU" b="0" i="1" smtClean="0">
                                <a:latin typeface="Cambria Math" panose="02040503050406030204" pitchFamily="18" charset="0"/>
                              </a:rPr>
                              <m:t>2</m:t>
                            </m:r>
                          </m:den>
                        </m:f>
                      </m:e>
                    </m:d>
                    <m:r>
                      <a:rPr lang="en-AU" b="0" i="1" smtClean="0">
                        <a:latin typeface="Cambria Math" panose="02040503050406030204" pitchFamily="18" charset="0"/>
                      </a:rPr>
                      <m:t>, </m:t>
                    </m:r>
                    <m:r>
                      <a:rPr lang="en-AU" b="0" i="1" smtClean="0">
                        <a:latin typeface="Cambria Math" panose="02040503050406030204" pitchFamily="18" charset="0"/>
                      </a:rPr>
                      <m:t>𝑇</m:t>
                    </m:r>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𝑧</m:t>
                        </m:r>
                      </m:sub>
                    </m:sSub>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𝜋</m:t>
                            </m:r>
                          </m:num>
                          <m:den>
                            <m:r>
                              <a:rPr lang="en-AU" b="0" i="1" smtClean="0">
                                <a:latin typeface="Cambria Math" panose="02040503050406030204" pitchFamily="18" charset="0"/>
                              </a:rPr>
                              <m:t>4</m:t>
                            </m:r>
                          </m:den>
                        </m:f>
                      </m:e>
                    </m:d>
                    <m:r>
                      <m:rPr>
                        <m:lit/>
                      </m:rPr>
                      <a:rPr lang="en-AU" b="0" i="1" smtClean="0">
                        <a:latin typeface="Cambria Math" panose="02040503050406030204" pitchFamily="18" charset="0"/>
                      </a:rPr>
                      <m:t>}</m:t>
                    </m:r>
                  </m:oMath>
                </a14:m>
                <a:endParaRPr lang="en-AU" dirty="0"/>
              </a:p>
            </p:txBody>
          </p:sp>
        </mc:Choice>
        <mc:Fallback xmlns="">
          <p:sp>
            <p:nvSpPr>
              <p:cNvPr id="12" name="TextBox 11">
                <a:extLst>
                  <a:ext uri="{FF2B5EF4-FFF2-40B4-BE49-F238E27FC236}">
                    <a16:creationId xmlns:a16="http://schemas.microsoft.com/office/drawing/2014/main" id="{07E5B171-2B42-0A4C-211F-75DD1018651D}"/>
                  </a:ext>
                </a:extLst>
              </p:cNvPr>
              <p:cNvSpPr txBox="1">
                <a:spLocks noRot="1" noChangeAspect="1" noMove="1" noResize="1" noEditPoints="1" noAdjustHandles="1" noChangeArrowheads="1" noChangeShapeType="1" noTextEdit="1"/>
              </p:cNvSpPr>
              <p:nvPr/>
            </p:nvSpPr>
            <p:spPr>
              <a:xfrm>
                <a:off x="849571" y="925871"/>
                <a:ext cx="5247270" cy="506870"/>
              </a:xfrm>
              <a:prstGeom prst="rect">
                <a:avLst/>
              </a:prstGeom>
              <a:blipFill>
                <a:blip r:embed="rId4"/>
                <a:stretch>
                  <a:fillRect l="-964" b="-731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E7EFD3B-C441-9B33-AAAC-8428EE68CA58}"/>
              </a:ext>
            </a:extLst>
          </p:cNvPr>
          <p:cNvSpPr txBox="1"/>
          <p:nvPr/>
        </p:nvSpPr>
        <p:spPr>
          <a:xfrm>
            <a:off x="7348584" y="965519"/>
            <a:ext cx="3205108" cy="369332"/>
          </a:xfrm>
          <a:prstGeom prst="rect">
            <a:avLst/>
          </a:prstGeom>
          <a:noFill/>
        </p:spPr>
        <p:txBody>
          <a:bodyPr wrap="none" rtlCol="0">
            <a:spAutoFit/>
          </a:bodyPr>
          <a:lstStyle/>
          <a:p>
            <a:r>
              <a:rPr lang="en-AU" dirty="0"/>
              <a:t>Two-qubit controlled-Z (CZ) gate</a:t>
            </a:r>
          </a:p>
        </p:txBody>
      </p:sp>
      <p:grpSp>
        <p:nvGrpSpPr>
          <p:cNvPr id="3" name="Group 2">
            <a:extLst>
              <a:ext uri="{FF2B5EF4-FFF2-40B4-BE49-F238E27FC236}">
                <a16:creationId xmlns:a16="http://schemas.microsoft.com/office/drawing/2014/main" id="{5E3A075D-9315-C6B2-17AF-F2B685B02852}"/>
              </a:ext>
            </a:extLst>
          </p:cNvPr>
          <p:cNvGrpSpPr/>
          <p:nvPr/>
        </p:nvGrpSpPr>
        <p:grpSpPr>
          <a:xfrm>
            <a:off x="6953292" y="2177913"/>
            <a:ext cx="3823940" cy="2068492"/>
            <a:chOff x="7207773" y="2781812"/>
            <a:chExt cx="3823940" cy="2068492"/>
          </a:xfrm>
        </p:grpSpPr>
        <p:pic>
          <p:nvPicPr>
            <p:cNvPr id="16" name="Picture 15">
              <a:extLst>
                <a:ext uri="{FF2B5EF4-FFF2-40B4-BE49-F238E27FC236}">
                  <a16:creationId xmlns:a16="http://schemas.microsoft.com/office/drawing/2014/main" id="{6B4BC2E1-2996-6A64-B4D8-3FC088A1FE69}"/>
                </a:ext>
              </a:extLst>
            </p:cNvPr>
            <p:cNvPicPr>
              <a:picLocks noChangeAspect="1"/>
            </p:cNvPicPr>
            <p:nvPr/>
          </p:nvPicPr>
          <p:blipFill>
            <a:blip r:embed="rId5"/>
            <a:stretch>
              <a:fillRect/>
            </a:stretch>
          </p:blipFill>
          <p:spPr>
            <a:xfrm>
              <a:off x="7270310" y="2781812"/>
              <a:ext cx="902549" cy="876300"/>
            </a:xfrm>
            <a:prstGeom prst="rect">
              <a:avLst/>
            </a:prstGeom>
          </p:spPr>
        </p:pic>
        <p:pic>
          <p:nvPicPr>
            <p:cNvPr id="18" name="Picture 17">
              <a:extLst>
                <a:ext uri="{FF2B5EF4-FFF2-40B4-BE49-F238E27FC236}">
                  <a16:creationId xmlns:a16="http://schemas.microsoft.com/office/drawing/2014/main" id="{00102678-D40E-00A4-5AE1-92D44372AEAF}"/>
                </a:ext>
              </a:extLst>
            </p:cNvPr>
            <p:cNvPicPr>
              <a:picLocks noChangeAspect="1"/>
            </p:cNvPicPr>
            <p:nvPr/>
          </p:nvPicPr>
          <p:blipFill>
            <a:blip r:embed="rId6"/>
            <a:stretch>
              <a:fillRect/>
            </a:stretch>
          </p:blipFill>
          <p:spPr>
            <a:xfrm>
              <a:off x="7207773" y="3974003"/>
              <a:ext cx="1000200" cy="876301"/>
            </a:xfrm>
            <a:prstGeom prst="rect">
              <a:avLst/>
            </a:prstGeom>
          </p:spPr>
        </p:pic>
        <p:pic>
          <p:nvPicPr>
            <p:cNvPr id="20" name="Picture 19">
              <a:extLst>
                <a:ext uri="{FF2B5EF4-FFF2-40B4-BE49-F238E27FC236}">
                  <a16:creationId xmlns:a16="http://schemas.microsoft.com/office/drawing/2014/main" id="{FBC6C523-34A8-C8DB-1E82-5666CC1328D9}"/>
                </a:ext>
              </a:extLst>
            </p:cNvPr>
            <p:cNvPicPr>
              <a:picLocks noChangeAspect="1"/>
            </p:cNvPicPr>
            <p:nvPr/>
          </p:nvPicPr>
          <p:blipFill>
            <a:blip r:embed="rId7"/>
            <a:stretch>
              <a:fillRect/>
            </a:stretch>
          </p:blipFill>
          <p:spPr>
            <a:xfrm>
              <a:off x="10146065" y="3974003"/>
              <a:ext cx="885648" cy="876301"/>
            </a:xfrm>
            <a:prstGeom prst="rect">
              <a:avLst/>
            </a:prstGeom>
          </p:spPr>
        </p:pic>
        <p:pic>
          <p:nvPicPr>
            <p:cNvPr id="24" name="Picture 23">
              <a:extLst>
                <a:ext uri="{FF2B5EF4-FFF2-40B4-BE49-F238E27FC236}">
                  <a16:creationId xmlns:a16="http://schemas.microsoft.com/office/drawing/2014/main" id="{C839B68F-6DCB-E732-3B9F-8F1B22464776}"/>
                </a:ext>
              </a:extLst>
            </p:cNvPr>
            <p:cNvPicPr>
              <a:picLocks noChangeAspect="1"/>
            </p:cNvPicPr>
            <p:nvPr/>
          </p:nvPicPr>
          <p:blipFill>
            <a:blip r:embed="rId5"/>
            <a:stretch>
              <a:fillRect/>
            </a:stretch>
          </p:blipFill>
          <p:spPr>
            <a:xfrm>
              <a:off x="10071058" y="2781812"/>
              <a:ext cx="902549" cy="876300"/>
            </a:xfrm>
            <a:prstGeom prst="rect">
              <a:avLst/>
            </a:prstGeom>
          </p:spPr>
        </p:pic>
        <p:cxnSp>
          <p:nvCxnSpPr>
            <p:cNvPr id="27" name="Straight Connector 26">
              <a:extLst>
                <a:ext uri="{FF2B5EF4-FFF2-40B4-BE49-F238E27FC236}">
                  <a16:creationId xmlns:a16="http://schemas.microsoft.com/office/drawing/2014/main" id="{FFDE5ED7-E2DD-8763-5E13-6828D41DD3BA}"/>
                </a:ext>
              </a:extLst>
            </p:cNvPr>
            <p:cNvCxnSpPr/>
            <p:nvPr/>
          </p:nvCxnSpPr>
          <p:spPr>
            <a:xfrm>
              <a:off x="8468359" y="3219962"/>
              <a:ext cx="14173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876B19C-3D2D-743C-8D15-EE09CDE6D786}"/>
                </a:ext>
              </a:extLst>
            </p:cNvPr>
            <p:cNvCxnSpPr/>
            <p:nvPr/>
          </p:nvCxnSpPr>
          <p:spPr>
            <a:xfrm>
              <a:off x="8468359" y="4392887"/>
              <a:ext cx="14173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6E32B4-62B8-0705-5B50-36AEF3419BB6}"/>
                </a:ext>
              </a:extLst>
            </p:cNvPr>
            <p:cNvCxnSpPr>
              <a:cxnSpLocks/>
            </p:cNvCxnSpPr>
            <p:nvPr/>
          </p:nvCxnSpPr>
          <p:spPr>
            <a:xfrm>
              <a:off x="9177019" y="3219962"/>
              <a:ext cx="0" cy="1192191"/>
            </a:xfrm>
            <a:prstGeom prst="line">
              <a:avLst/>
            </a:prstGeom>
            <a:ln w="28575"/>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A59C031C-FDB8-4DF1-0914-7ECD83EC486A}"/>
                </a:ext>
              </a:extLst>
            </p:cNvPr>
            <p:cNvSpPr/>
            <p:nvPr/>
          </p:nvSpPr>
          <p:spPr>
            <a:xfrm>
              <a:off x="9074535" y="3117477"/>
              <a:ext cx="204968" cy="2049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FBEEF48F-007E-4633-ECF6-9326F4A3F166}"/>
                </a:ext>
              </a:extLst>
            </p:cNvPr>
            <p:cNvSpPr/>
            <p:nvPr/>
          </p:nvSpPr>
          <p:spPr>
            <a:xfrm>
              <a:off x="9074535" y="4290403"/>
              <a:ext cx="204968" cy="20496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D267BE5A-0451-FDD5-FB9F-DB0ECC404E0D}"/>
                  </a:ext>
                </a:extLst>
              </p:cNvPr>
              <p:cNvSpPr txBox="1"/>
              <p:nvPr/>
            </p:nvSpPr>
            <p:spPr>
              <a:xfrm>
                <a:off x="4041777" y="2236145"/>
                <a:ext cx="42811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000" b="1" i="1" smtClean="0">
                              <a:solidFill>
                                <a:schemeClr val="accent1">
                                  <a:lumMod val="75000"/>
                                </a:schemeClr>
                              </a:solidFill>
                              <a:latin typeface="Cambria Math" panose="02040503050406030204" pitchFamily="18" charset="0"/>
                            </a:rPr>
                          </m:ctrlPr>
                        </m:sSubPr>
                        <m:e>
                          <m:r>
                            <a:rPr lang="en-AU" sz="2000" b="1" i="1" smtClean="0">
                              <a:solidFill>
                                <a:schemeClr val="accent1">
                                  <a:lumMod val="75000"/>
                                </a:schemeClr>
                              </a:solidFill>
                              <a:latin typeface="Cambria Math" panose="02040503050406030204" pitchFamily="18" charset="0"/>
                            </a:rPr>
                            <m:t>𝑹</m:t>
                          </m:r>
                        </m:e>
                        <m:sub>
                          <m:r>
                            <a:rPr lang="en-AU" sz="2000" b="1" i="1" smtClean="0">
                              <a:solidFill>
                                <a:schemeClr val="accent1">
                                  <a:lumMod val="75000"/>
                                </a:schemeClr>
                              </a:solidFill>
                              <a:latin typeface="Cambria Math" panose="02040503050406030204" pitchFamily="18" charset="0"/>
                            </a:rPr>
                            <m:t>𝒙</m:t>
                          </m:r>
                        </m:sub>
                      </m:sSub>
                    </m:oMath>
                  </m:oMathPara>
                </a14:m>
                <a:endParaRPr lang="en-AU" sz="2000" b="1" dirty="0">
                  <a:solidFill>
                    <a:schemeClr val="accent1">
                      <a:lumMod val="75000"/>
                    </a:schemeClr>
                  </a:solidFill>
                </a:endParaRPr>
              </a:p>
            </p:txBody>
          </p:sp>
        </mc:Choice>
        <mc:Fallback xmlns="">
          <p:sp>
            <p:nvSpPr>
              <p:cNvPr id="43" name="TextBox 42">
                <a:extLst>
                  <a:ext uri="{FF2B5EF4-FFF2-40B4-BE49-F238E27FC236}">
                    <a16:creationId xmlns:a16="http://schemas.microsoft.com/office/drawing/2014/main" id="{D267BE5A-0451-FDD5-FB9F-DB0ECC404E0D}"/>
                  </a:ext>
                </a:extLst>
              </p:cNvPr>
              <p:cNvSpPr txBox="1">
                <a:spLocks noRot="1" noChangeAspect="1" noMove="1" noResize="1" noEditPoints="1" noAdjustHandles="1" noChangeArrowheads="1" noChangeShapeType="1" noTextEdit="1"/>
              </p:cNvSpPr>
              <p:nvPr/>
            </p:nvSpPr>
            <p:spPr>
              <a:xfrm>
                <a:off x="4041777" y="2236145"/>
                <a:ext cx="428115"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9D0F496-F384-5F76-E6DA-A4A385A461D8}"/>
                  </a:ext>
                </a:extLst>
              </p:cNvPr>
              <p:cNvSpPr txBox="1"/>
              <p:nvPr/>
            </p:nvSpPr>
            <p:spPr>
              <a:xfrm>
                <a:off x="3103651" y="3890638"/>
                <a:ext cx="42811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000" b="1" i="1" smtClean="0">
                              <a:solidFill>
                                <a:schemeClr val="accent1">
                                  <a:lumMod val="75000"/>
                                </a:schemeClr>
                              </a:solidFill>
                              <a:latin typeface="Cambria Math" panose="02040503050406030204" pitchFamily="18" charset="0"/>
                            </a:rPr>
                          </m:ctrlPr>
                        </m:sSubPr>
                        <m:e>
                          <m:r>
                            <a:rPr lang="en-AU" sz="2000" b="1" i="1" smtClean="0">
                              <a:solidFill>
                                <a:schemeClr val="accent1">
                                  <a:lumMod val="75000"/>
                                </a:schemeClr>
                              </a:solidFill>
                              <a:latin typeface="Cambria Math" panose="02040503050406030204" pitchFamily="18" charset="0"/>
                            </a:rPr>
                            <m:t>𝑹</m:t>
                          </m:r>
                        </m:e>
                        <m:sub>
                          <m:r>
                            <a:rPr lang="en-AU" sz="2000" b="1" i="1" smtClean="0">
                              <a:solidFill>
                                <a:schemeClr val="accent1">
                                  <a:lumMod val="75000"/>
                                </a:schemeClr>
                              </a:solidFill>
                              <a:latin typeface="Cambria Math" panose="02040503050406030204" pitchFamily="18" charset="0"/>
                            </a:rPr>
                            <m:t>𝒛</m:t>
                          </m:r>
                        </m:sub>
                      </m:sSub>
                    </m:oMath>
                  </m:oMathPara>
                </a14:m>
                <a:endParaRPr lang="en-AU" sz="2000" b="1" dirty="0">
                  <a:solidFill>
                    <a:schemeClr val="accent1">
                      <a:lumMod val="75000"/>
                    </a:schemeClr>
                  </a:solidFill>
                </a:endParaRPr>
              </a:p>
            </p:txBody>
          </p:sp>
        </mc:Choice>
        <mc:Fallback xmlns="">
          <p:sp>
            <p:nvSpPr>
              <p:cNvPr id="46" name="TextBox 45">
                <a:extLst>
                  <a:ext uri="{FF2B5EF4-FFF2-40B4-BE49-F238E27FC236}">
                    <a16:creationId xmlns:a16="http://schemas.microsoft.com/office/drawing/2014/main" id="{B9D0F496-F384-5F76-E6DA-A4A385A461D8}"/>
                  </a:ext>
                </a:extLst>
              </p:cNvPr>
              <p:cNvSpPr txBox="1">
                <a:spLocks noRot="1" noChangeAspect="1" noMove="1" noResize="1" noEditPoints="1" noAdjustHandles="1" noChangeArrowheads="1" noChangeShapeType="1" noTextEdit="1"/>
              </p:cNvSpPr>
              <p:nvPr/>
            </p:nvSpPr>
            <p:spPr>
              <a:xfrm>
                <a:off x="3103651" y="3890638"/>
                <a:ext cx="428115"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059F3E4-B364-D33F-FF33-BDA7EBB41F3E}"/>
                  </a:ext>
                </a:extLst>
              </p:cNvPr>
              <p:cNvSpPr txBox="1"/>
              <p:nvPr/>
            </p:nvSpPr>
            <p:spPr>
              <a:xfrm>
                <a:off x="4695200" y="3123774"/>
                <a:ext cx="42811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2000" b="1" i="1" smtClean="0">
                          <a:solidFill>
                            <a:schemeClr val="accent1">
                              <a:lumMod val="75000"/>
                            </a:schemeClr>
                          </a:solidFill>
                          <a:latin typeface="Cambria Math" panose="02040503050406030204" pitchFamily="18" charset="0"/>
                        </a:rPr>
                        <m:t>𝑻</m:t>
                      </m:r>
                    </m:oMath>
                  </m:oMathPara>
                </a14:m>
                <a:endParaRPr lang="en-AU" sz="2000" b="1" dirty="0">
                  <a:solidFill>
                    <a:schemeClr val="accent1">
                      <a:lumMod val="75000"/>
                    </a:schemeClr>
                  </a:solidFill>
                </a:endParaRPr>
              </a:p>
            </p:txBody>
          </p:sp>
        </mc:Choice>
        <mc:Fallback xmlns="">
          <p:sp>
            <p:nvSpPr>
              <p:cNvPr id="47" name="TextBox 46">
                <a:extLst>
                  <a:ext uri="{FF2B5EF4-FFF2-40B4-BE49-F238E27FC236}">
                    <a16:creationId xmlns:a16="http://schemas.microsoft.com/office/drawing/2014/main" id="{3059F3E4-B364-D33F-FF33-BDA7EBB41F3E}"/>
                  </a:ext>
                </a:extLst>
              </p:cNvPr>
              <p:cNvSpPr txBox="1">
                <a:spLocks noRot="1" noChangeAspect="1" noMove="1" noResize="1" noEditPoints="1" noAdjustHandles="1" noChangeArrowheads="1" noChangeShapeType="1" noTextEdit="1"/>
              </p:cNvSpPr>
              <p:nvPr/>
            </p:nvSpPr>
            <p:spPr>
              <a:xfrm>
                <a:off x="4695200" y="3123774"/>
                <a:ext cx="428115" cy="400110"/>
              </a:xfrm>
              <a:prstGeom prst="rect">
                <a:avLst/>
              </a:prstGeom>
              <a:blipFill>
                <a:blip r:embed="rId10"/>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E5B8D64C-C159-F577-1AF8-22EF32282D7E}"/>
              </a:ext>
            </a:extLst>
          </p:cNvPr>
          <p:cNvSpPr txBox="1"/>
          <p:nvPr/>
        </p:nvSpPr>
        <p:spPr>
          <a:xfrm>
            <a:off x="3857699" y="7178161"/>
            <a:ext cx="4159408" cy="369332"/>
          </a:xfrm>
          <a:prstGeom prst="rect">
            <a:avLst/>
          </a:prstGeom>
          <a:noFill/>
        </p:spPr>
        <p:txBody>
          <a:bodyPr wrap="none" rtlCol="0">
            <a:spAutoFit/>
          </a:bodyPr>
          <a:lstStyle/>
          <a:p>
            <a:r>
              <a:rPr lang="en-AU" b="1" dirty="0"/>
              <a:t>Goal: </a:t>
            </a:r>
            <a:r>
              <a:rPr lang="en-AU" dirty="0"/>
              <a:t>Deterministic and energy-preserving</a:t>
            </a:r>
            <a:endParaRPr lang="en-AU" b="1" dirty="0"/>
          </a:p>
        </p:txBody>
      </p:sp>
      <p:pic>
        <p:nvPicPr>
          <p:cNvPr id="26" name="Picture 25" descr="A group of squares with red squares&#10;&#10;Description automatically generated">
            <a:extLst>
              <a:ext uri="{FF2B5EF4-FFF2-40B4-BE49-F238E27FC236}">
                <a16:creationId xmlns:a16="http://schemas.microsoft.com/office/drawing/2014/main" id="{62425FEE-F6E3-7444-9EEE-14101FACDD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5158" y="1846868"/>
            <a:ext cx="5116095" cy="3017895"/>
          </a:xfrm>
          <a:prstGeom prst="rect">
            <a:avLst/>
          </a:prstGeom>
        </p:spPr>
      </p:pic>
      <p:graphicFrame>
        <p:nvGraphicFramePr>
          <p:cNvPr id="30" name="Table 13">
            <a:extLst>
              <a:ext uri="{FF2B5EF4-FFF2-40B4-BE49-F238E27FC236}">
                <a16:creationId xmlns:a16="http://schemas.microsoft.com/office/drawing/2014/main" id="{567A3171-2177-3740-B630-3DC97556E5B8}"/>
              </a:ext>
            </a:extLst>
          </p:cNvPr>
          <p:cNvGraphicFramePr>
            <a:graphicFrameLocks noGrp="1"/>
          </p:cNvGraphicFramePr>
          <p:nvPr>
            <p:extLst>
              <p:ext uri="{D42A27DB-BD31-4B8C-83A1-F6EECF244321}">
                <p14:modId xmlns:p14="http://schemas.microsoft.com/office/powerpoint/2010/main" val="688669318"/>
              </p:ext>
            </p:extLst>
          </p:nvPr>
        </p:nvGraphicFramePr>
        <p:xfrm>
          <a:off x="229809" y="5969106"/>
          <a:ext cx="5455261" cy="365760"/>
        </p:xfrm>
        <a:graphic>
          <a:graphicData uri="http://schemas.openxmlformats.org/drawingml/2006/table">
            <a:tbl>
              <a:tblPr firstRow="1" bandRow="1">
                <a:tableStyleId>{0505E3EF-67EA-436B-97B2-0124C06EBD24}</a:tableStyleId>
              </a:tblPr>
              <a:tblGrid>
                <a:gridCol w="2275419">
                  <a:extLst>
                    <a:ext uri="{9D8B030D-6E8A-4147-A177-3AD203B41FA5}">
                      <a16:colId xmlns:a16="http://schemas.microsoft.com/office/drawing/2014/main" val="3471910973"/>
                    </a:ext>
                  </a:extLst>
                </a:gridCol>
                <a:gridCol w="1100942">
                  <a:extLst>
                    <a:ext uri="{9D8B030D-6E8A-4147-A177-3AD203B41FA5}">
                      <a16:colId xmlns:a16="http://schemas.microsoft.com/office/drawing/2014/main" val="156936420"/>
                    </a:ext>
                  </a:extLst>
                </a:gridCol>
                <a:gridCol w="1062841">
                  <a:extLst>
                    <a:ext uri="{9D8B030D-6E8A-4147-A177-3AD203B41FA5}">
                      <a16:colId xmlns:a16="http://schemas.microsoft.com/office/drawing/2014/main" val="4138272759"/>
                    </a:ext>
                  </a:extLst>
                </a:gridCol>
                <a:gridCol w="1016059">
                  <a:extLst>
                    <a:ext uri="{9D8B030D-6E8A-4147-A177-3AD203B41FA5}">
                      <a16:colId xmlns:a16="http://schemas.microsoft.com/office/drawing/2014/main" val="627229476"/>
                    </a:ext>
                  </a:extLst>
                </a:gridCol>
              </a:tblGrid>
              <a:tr h="207959">
                <a:tc>
                  <a:txBody>
                    <a:bodyPr/>
                    <a:lstStyle/>
                    <a:p>
                      <a:r>
                        <a:rPr lang="en-US" b="1" dirty="0"/>
                        <a:t>Average gate fidelity</a:t>
                      </a:r>
                    </a:p>
                  </a:txBody>
                  <a:tcPr/>
                </a:tc>
                <a:tc>
                  <a:txBody>
                    <a:bodyPr/>
                    <a:lstStyle/>
                    <a:p>
                      <a:pPr algn="ctr"/>
                      <a:r>
                        <a:rPr lang="en-US" b="0" dirty="0"/>
                        <a:t>0.94</a:t>
                      </a:r>
                    </a:p>
                  </a:txBody>
                  <a:tcPr/>
                </a:tc>
                <a:tc>
                  <a:txBody>
                    <a:bodyPr/>
                    <a:lstStyle/>
                    <a:p>
                      <a:pPr algn="ctr"/>
                      <a:r>
                        <a:rPr lang="en-US" b="0" dirty="0"/>
                        <a:t>0.96</a:t>
                      </a:r>
                    </a:p>
                  </a:txBody>
                  <a:tcPr/>
                </a:tc>
                <a:tc>
                  <a:txBody>
                    <a:bodyPr/>
                    <a:lstStyle/>
                    <a:p>
                      <a:pPr algn="ctr"/>
                      <a:r>
                        <a:rPr lang="en-US" b="0" dirty="0"/>
                        <a:t>0.95</a:t>
                      </a:r>
                    </a:p>
                  </a:txBody>
                  <a:tcPr/>
                </a:tc>
                <a:extLst>
                  <a:ext uri="{0D108BD9-81ED-4DB2-BD59-A6C34878D82A}">
                    <a16:rowId xmlns:a16="http://schemas.microsoft.com/office/drawing/2014/main" val="4263692735"/>
                  </a:ext>
                </a:extLst>
              </a:tr>
            </a:tbl>
          </a:graphicData>
        </a:graphic>
      </p:graphicFrame>
      <p:pic>
        <p:nvPicPr>
          <p:cNvPr id="32" name="Picture 31">
            <a:extLst>
              <a:ext uri="{FF2B5EF4-FFF2-40B4-BE49-F238E27FC236}">
                <a16:creationId xmlns:a16="http://schemas.microsoft.com/office/drawing/2014/main" id="{98362B07-A051-8245-91AF-DF2E7DE5E91D}"/>
              </a:ext>
            </a:extLst>
          </p:cNvPr>
          <p:cNvPicPr>
            <a:picLocks noChangeAspect="1"/>
          </p:cNvPicPr>
          <p:nvPr/>
        </p:nvPicPr>
        <p:blipFill rotWithShape="1">
          <a:blip r:embed="rId12">
            <a:extLst>
              <a:ext uri="{28A0092B-C50C-407E-A947-70E740481C1C}">
                <a14:useLocalDpi xmlns:a14="http://schemas.microsoft.com/office/drawing/2010/main" val="0"/>
              </a:ext>
            </a:extLst>
          </a:blip>
          <a:srcRect t="171" b="137"/>
          <a:stretch/>
        </p:blipFill>
        <p:spPr>
          <a:xfrm>
            <a:off x="7217698" y="1609811"/>
            <a:ext cx="3419040" cy="4140849"/>
          </a:xfrm>
          <a:prstGeom prst="rect">
            <a:avLst/>
          </a:prstGeom>
        </p:spPr>
      </p:pic>
      <p:graphicFrame>
        <p:nvGraphicFramePr>
          <p:cNvPr id="33" name="Table 9">
            <a:extLst>
              <a:ext uri="{FF2B5EF4-FFF2-40B4-BE49-F238E27FC236}">
                <a16:creationId xmlns:a16="http://schemas.microsoft.com/office/drawing/2014/main" id="{F5C26200-FB0D-8B41-8C62-5EFAA84D18DB}"/>
              </a:ext>
            </a:extLst>
          </p:cNvPr>
          <p:cNvGraphicFramePr>
            <a:graphicFrameLocks noGrp="1"/>
          </p:cNvGraphicFramePr>
          <p:nvPr>
            <p:extLst>
              <p:ext uri="{D42A27DB-BD31-4B8C-83A1-F6EECF244321}">
                <p14:modId xmlns:p14="http://schemas.microsoft.com/office/powerpoint/2010/main" val="1445645036"/>
              </p:ext>
            </p:extLst>
          </p:nvPr>
        </p:nvGraphicFramePr>
        <p:xfrm>
          <a:off x="6648293" y="5982049"/>
          <a:ext cx="4159409" cy="370840"/>
        </p:xfrm>
        <a:graphic>
          <a:graphicData uri="http://schemas.openxmlformats.org/drawingml/2006/table">
            <a:tbl>
              <a:tblPr firstRow="1" bandRow="1">
                <a:tableStyleId>{0505E3EF-67EA-436B-97B2-0124C06EBD24}</a:tableStyleId>
              </a:tblPr>
              <a:tblGrid>
                <a:gridCol w="2315161">
                  <a:extLst>
                    <a:ext uri="{9D8B030D-6E8A-4147-A177-3AD203B41FA5}">
                      <a16:colId xmlns:a16="http://schemas.microsoft.com/office/drawing/2014/main" val="2124221465"/>
                    </a:ext>
                  </a:extLst>
                </a:gridCol>
                <a:gridCol w="1844248">
                  <a:extLst>
                    <a:ext uri="{9D8B030D-6E8A-4147-A177-3AD203B41FA5}">
                      <a16:colId xmlns:a16="http://schemas.microsoft.com/office/drawing/2014/main" val="2831963025"/>
                    </a:ext>
                  </a:extLst>
                </a:gridCol>
              </a:tblGrid>
              <a:tr h="370840">
                <a:tc>
                  <a:txBody>
                    <a:bodyPr/>
                    <a:lstStyle/>
                    <a:p>
                      <a:r>
                        <a:rPr lang="en-US" dirty="0" err="1"/>
                        <a:t>Avergae</a:t>
                      </a:r>
                      <a:r>
                        <a:rPr lang="en-US" dirty="0"/>
                        <a:t> gate fidelity</a:t>
                      </a:r>
                    </a:p>
                  </a:txBody>
                  <a:tcPr/>
                </a:tc>
                <a:tc>
                  <a:txBody>
                    <a:bodyPr/>
                    <a:lstStyle/>
                    <a:p>
                      <a:pPr algn="ctr"/>
                      <a:r>
                        <a:rPr lang="en-US" b="0" dirty="0"/>
                        <a:t>0.73</a:t>
                      </a:r>
                    </a:p>
                  </a:txBody>
                  <a:tcPr/>
                </a:tc>
                <a:extLst>
                  <a:ext uri="{0D108BD9-81ED-4DB2-BD59-A6C34878D82A}">
                    <a16:rowId xmlns:a16="http://schemas.microsoft.com/office/drawing/2014/main" val="3013118343"/>
                  </a:ext>
                </a:extLst>
              </a:tr>
            </a:tbl>
          </a:graphicData>
        </a:graphic>
      </p:graphicFrame>
      <p:sp>
        <p:nvSpPr>
          <p:cNvPr id="34" name="Rectangle 33">
            <a:extLst>
              <a:ext uri="{FF2B5EF4-FFF2-40B4-BE49-F238E27FC236}">
                <a16:creationId xmlns:a16="http://schemas.microsoft.com/office/drawing/2014/main" id="{3698F025-3C67-BC4D-B875-25A9B5B54DFE}"/>
              </a:ext>
            </a:extLst>
          </p:cNvPr>
          <p:cNvSpPr/>
          <p:nvPr/>
        </p:nvSpPr>
        <p:spPr>
          <a:xfrm>
            <a:off x="12480137" y="754842"/>
            <a:ext cx="12095453" cy="5538084"/>
          </a:xfrm>
          <a:prstGeom prst="rect">
            <a:avLst/>
          </a:prstGeom>
          <a:solidFill>
            <a:schemeClr val="bg1">
              <a:alpha val="830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diagram of a measurement operator&#10;&#10;Description automatically generated">
            <a:extLst>
              <a:ext uri="{FF2B5EF4-FFF2-40B4-BE49-F238E27FC236}">
                <a16:creationId xmlns:a16="http://schemas.microsoft.com/office/drawing/2014/main" id="{897AAC6A-FBBB-0C4E-BA54-1E3A61850B5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0597" y="2005227"/>
            <a:ext cx="4940293" cy="2869136"/>
          </a:xfrm>
          <a:prstGeom prst="rect">
            <a:avLst/>
          </a:prstGeom>
        </p:spPr>
      </p:pic>
      <p:graphicFrame>
        <p:nvGraphicFramePr>
          <p:cNvPr id="36" name="Table 9">
            <a:extLst>
              <a:ext uri="{FF2B5EF4-FFF2-40B4-BE49-F238E27FC236}">
                <a16:creationId xmlns:a16="http://schemas.microsoft.com/office/drawing/2014/main" id="{2674F83F-907C-AF4D-8515-46C7CD9D0B09}"/>
              </a:ext>
            </a:extLst>
          </p:cNvPr>
          <p:cNvGraphicFramePr>
            <a:graphicFrameLocks noGrp="1"/>
          </p:cNvGraphicFramePr>
          <p:nvPr>
            <p:extLst>
              <p:ext uri="{D42A27DB-BD31-4B8C-83A1-F6EECF244321}">
                <p14:modId xmlns:p14="http://schemas.microsoft.com/office/powerpoint/2010/main" val="220122583"/>
              </p:ext>
            </p:extLst>
          </p:nvPr>
        </p:nvGraphicFramePr>
        <p:xfrm>
          <a:off x="1480685" y="5966566"/>
          <a:ext cx="4064000" cy="370840"/>
        </p:xfrm>
        <a:graphic>
          <a:graphicData uri="http://schemas.openxmlformats.org/drawingml/2006/table">
            <a:tbl>
              <a:tblPr firstRow="1" bandRow="1">
                <a:tableStyleId>{0505E3EF-67EA-436B-97B2-0124C06EBD24}</a:tableStyleId>
              </a:tblPr>
              <a:tblGrid>
                <a:gridCol w="2032000">
                  <a:extLst>
                    <a:ext uri="{9D8B030D-6E8A-4147-A177-3AD203B41FA5}">
                      <a16:colId xmlns:a16="http://schemas.microsoft.com/office/drawing/2014/main" val="2124221465"/>
                    </a:ext>
                  </a:extLst>
                </a:gridCol>
                <a:gridCol w="2032000">
                  <a:extLst>
                    <a:ext uri="{9D8B030D-6E8A-4147-A177-3AD203B41FA5}">
                      <a16:colId xmlns:a16="http://schemas.microsoft.com/office/drawing/2014/main" val="2831963025"/>
                    </a:ext>
                  </a:extLst>
                </a:gridCol>
              </a:tblGrid>
              <a:tr h="370840">
                <a:tc>
                  <a:txBody>
                    <a:bodyPr/>
                    <a:lstStyle/>
                    <a:p>
                      <a:r>
                        <a:rPr lang="en-US" dirty="0"/>
                        <a:t>Logical fidelity</a:t>
                      </a:r>
                    </a:p>
                  </a:txBody>
                  <a:tcPr/>
                </a:tc>
                <a:tc>
                  <a:txBody>
                    <a:bodyPr/>
                    <a:lstStyle/>
                    <a:p>
                      <a:pPr algn="ctr"/>
                      <a:r>
                        <a:rPr lang="en-US" b="0" dirty="0"/>
                        <a:t>0.842</a:t>
                      </a:r>
                    </a:p>
                  </a:txBody>
                  <a:tcPr/>
                </a:tc>
                <a:extLst>
                  <a:ext uri="{0D108BD9-81ED-4DB2-BD59-A6C34878D82A}">
                    <a16:rowId xmlns:a16="http://schemas.microsoft.com/office/drawing/2014/main" val="3013118343"/>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AFD233A-C359-D84B-A5D2-D8DE9CFE7CBF}"/>
                  </a:ext>
                </a:extLst>
              </p:cNvPr>
              <p:cNvSpPr txBox="1"/>
              <p:nvPr/>
            </p:nvSpPr>
            <p:spPr>
              <a:xfrm>
                <a:off x="1101969" y="979678"/>
                <a:ext cx="4840464" cy="707886"/>
              </a:xfrm>
              <a:prstGeom prst="rect">
                <a:avLst/>
              </a:prstGeom>
              <a:noFill/>
            </p:spPr>
            <p:txBody>
              <a:bodyPr wrap="square" rtlCol="0">
                <a:spAutoFit/>
              </a:bodyPr>
              <a:lstStyle/>
              <a:p>
                <a:pPr algn="ctr"/>
                <a:r>
                  <a:rPr lang="en-AU" sz="2000" b="1" dirty="0">
                    <a:solidFill>
                      <a:schemeClr val="accent1">
                        <a:lumMod val="50000"/>
                      </a:schemeClr>
                    </a:solidFill>
                  </a:rPr>
                  <a:t>Bonus result: </a:t>
                </a:r>
                <a:r>
                  <a:rPr lang="en-AU" sz="2000" b="1" i="1" dirty="0">
                    <a:solidFill>
                      <a:schemeClr val="tx1">
                        <a:lumMod val="75000"/>
                        <a:lumOff val="25000"/>
                      </a:schemeClr>
                    </a:solidFill>
                  </a:rPr>
                  <a:t>State tomography on the </a:t>
                </a:r>
                <a14:m>
                  <m:oMath xmlns:m="http://schemas.openxmlformats.org/officeDocument/2006/math">
                    <m:sSub>
                      <m:sSubPr>
                        <m:ctrlPr>
                          <a:rPr lang="en-AU" sz="2000" b="1" i="1" smtClean="0">
                            <a:solidFill>
                              <a:schemeClr val="tx1">
                                <a:lumMod val="75000"/>
                                <a:lumOff val="25000"/>
                              </a:schemeClr>
                            </a:solidFill>
                            <a:latin typeface="Cambria Math" panose="02040503050406030204" pitchFamily="18" charset="0"/>
                          </a:rPr>
                        </m:ctrlPr>
                      </m:sSubPr>
                      <m:e>
                        <m:d>
                          <m:dPr>
                            <m:begChr m:val=""/>
                            <m:endChr m:val="⟩"/>
                            <m:ctrlPr>
                              <a:rPr lang="en-AU" sz="2000" b="1" i="1" smtClean="0">
                                <a:solidFill>
                                  <a:schemeClr val="tx1">
                                    <a:lumMod val="75000"/>
                                    <a:lumOff val="25000"/>
                                  </a:schemeClr>
                                </a:solidFill>
                                <a:latin typeface="Cambria Math" panose="02040503050406030204" pitchFamily="18" charset="0"/>
                              </a:rPr>
                            </m:ctrlPr>
                          </m:dPr>
                          <m:e>
                            <m:r>
                              <a:rPr lang="en-AU" sz="2000" b="1" i="1" smtClean="0">
                                <a:solidFill>
                                  <a:schemeClr val="tx1">
                                    <a:lumMod val="75000"/>
                                    <a:lumOff val="25000"/>
                                  </a:schemeClr>
                                </a:solidFill>
                                <a:latin typeface="Cambria Math" panose="02040503050406030204" pitchFamily="18" charset="0"/>
                              </a:rPr>
                              <m:t>|+</m:t>
                            </m:r>
                            <m:r>
                              <a:rPr lang="en-AU" sz="2000" b="1" i="1" smtClean="0">
                                <a:solidFill>
                                  <a:schemeClr val="tx1">
                                    <a:lumMod val="75000"/>
                                    <a:lumOff val="25000"/>
                                  </a:schemeClr>
                                </a:solidFill>
                                <a:latin typeface="Cambria Math" panose="02040503050406030204" pitchFamily="18" charset="0"/>
                              </a:rPr>
                              <m:t>𝒁</m:t>
                            </m:r>
                            <m:r>
                              <a:rPr lang="en-AU" sz="2000" b="1" i="1" smtClean="0">
                                <a:solidFill>
                                  <a:schemeClr val="tx1">
                                    <a:lumMod val="75000"/>
                                    <a:lumOff val="25000"/>
                                  </a:schemeClr>
                                </a:solidFill>
                                <a:latin typeface="Cambria Math" panose="02040503050406030204" pitchFamily="18" charset="0"/>
                              </a:rPr>
                              <m:t>+</m:t>
                            </m:r>
                            <m:r>
                              <a:rPr lang="en-AU" sz="2000" b="1" i="1" smtClean="0">
                                <a:solidFill>
                                  <a:schemeClr val="tx1">
                                    <a:lumMod val="75000"/>
                                    <a:lumOff val="25000"/>
                                  </a:schemeClr>
                                </a:solidFill>
                                <a:latin typeface="Cambria Math" panose="02040503050406030204" pitchFamily="18" charset="0"/>
                              </a:rPr>
                              <m:t>𝒁</m:t>
                            </m:r>
                          </m:e>
                        </m:d>
                      </m:e>
                      <m:sub>
                        <m:r>
                          <a:rPr lang="en-AU" sz="2000" b="1" i="1" smtClean="0">
                            <a:solidFill>
                              <a:schemeClr val="tx1">
                                <a:lumMod val="75000"/>
                                <a:lumOff val="25000"/>
                              </a:schemeClr>
                            </a:solidFill>
                            <a:latin typeface="Cambria Math" panose="02040503050406030204" pitchFamily="18" charset="0"/>
                          </a:rPr>
                          <m:t>𝑳</m:t>
                        </m:r>
                      </m:sub>
                    </m:sSub>
                    <m:r>
                      <a:rPr lang="en-AU" sz="2000" b="1" i="1" smtClean="0">
                        <a:solidFill>
                          <a:schemeClr val="tx1">
                            <a:lumMod val="75000"/>
                            <a:lumOff val="25000"/>
                          </a:schemeClr>
                        </a:solidFill>
                        <a:latin typeface="Cambria Math" panose="02040503050406030204" pitchFamily="18" charset="0"/>
                      </a:rPr>
                      <m:t>+</m:t>
                    </m:r>
                    <m:sSub>
                      <m:sSubPr>
                        <m:ctrlPr>
                          <a:rPr lang="en-AU" sz="2000" b="1" i="1" smtClean="0">
                            <a:solidFill>
                              <a:schemeClr val="tx1">
                                <a:lumMod val="75000"/>
                                <a:lumOff val="25000"/>
                              </a:schemeClr>
                            </a:solidFill>
                            <a:latin typeface="Cambria Math" panose="02040503050406030204" pitchFamily="18" charset="0"/>
                          </a:rPr>
                        </m:ctrlPr>
                      </m:sSubPr>
                      <m:e>
                        <m:r>
                          <a:rPr lang="en-AU" sz="2000" b="1" i="1" smtClean="0">
                            <a:solidFill>
                              <a:schemeClr val="tx1">
                                <a:lumMod val="75000"/>
                                <a:lumOff val="25000"/>
                              </a:schemeClr>
                            </a:solidFill>
                            <a:latin typeface="Cambria Math" panose="02040503050406030204" pitchFamily="18" charset="0"/>
                          </a:rPr>
                          <m:t>|</m:t>
                        </m:r>
                        <m:d>
                          <m:dPr>
                            <m:begChr m:val=""/>
                            <m:endChr m:val="⟩"/>
                            <m:ctrlPr>
                              <a:rPr lang="en-AU" sz="2000" b="1" i="1" smtClean="0">
                                <a:solidFill>
                                  <a:schemeClr val="tx1">
                                    <a:lumMod val="75000"/>
                                    <a:lumOff val="25000"/>
                                  </a:schemeClr>
                                </a:solidFill>
                                <a:latin typeface="Cambria Math" panose="02040503050406030204" pitchFamily="18" charset="0"/>
                              </a:rPr>
                            </m:ctrlPr>
                          </m:dPr>
                          <m:e>
                            <m:r>
                              <a:rPr lang="en-AU" sz="2000" b="1" i="1" smtClean="0">
                                <a:solidFill>
                                  <a:schemeClr val="tx1">
                                    <a:lumMod val="75000"/>
                                    <a:lumOff val="25000"/>
                                  </a:schemeClr>
                                </a:solidFill>
                                <a:latin typeface="Cambria Math" panose="02040503050406030204" pitchFamily="18" charset="0"/>
                              </a:rPr>
                              <m:t>−</m:t>
                            </m:r>
                            <m:r>
                              <a:rPr lang="en-AU" sz="2000" b="1" i="1" smtClean="0">
                                <a:solidFill>
                                  <a:schemeClr val="tx1">
                                    <a:lumMod val="75000"/>
                                    <a:lumOff val="25000"/>
                                  </a:schemeClr>
                                </a:solidFill>
                                <a:latin typeface="Cambria Math" panose="02040503050406030204" pitchFamily="18" charset="0"/>
                              </a:rPr>
                              <m:t>𝒁</m:t>
                            </m:r>
                            <m:r>
                              <a:rPr lang="en-AU" sz="2000" b="1" i="1" smtClean="0">
                                <a:solidFill>
                                  <a:schemeClr val="tx1">
                                    <a:lumMod val="75000"/>
                                    <a:lumOff val="25000"/>
                                  </a:schemeClr>
                                </a:solidFill>
                                <a:latin typeface="Cambria Math" panose="02040503050406030204" pitchFamily="18" charset="0"/>
                              </a:rPr>
                              <m:t>−</m:t>
                            </m:r>
                            <m:r>
                              <a:rPr lang="en-AU" sz="2000" b="1" i="1" smtClean="0">
                                <a:solidFill>
                                  <a:schemeClr val="tx1">
                                    <a:lumMod val="75000"/>
                                    <a:lumOff val="25000"/>
                                  </a:schemeClr>
                                </a:solidFill>
                                <a:latin typeface="Cambria Math" panose="02040503050406030204" pitchFamily="18" charset="0"/>
                              </a:rPr>
                              <m:t>𝒁</m:t>
                            </m:r>
                          </m:e>
                        </m:d>
                      </m:e>
                      <m:sub>
                        <m:r>
                          <a:rPr lang="en-AU" sz="2000" b="1" i="1" smtClean="0">
                            <a:solidFill>
                              <a:schemeClr val="tx1">
                                <a:lumMod val="75000"/>
                                <a:lumOff val="25000"/>
                              </a:schemeClr>
                            </a:solidFill>
                            <a:latin typeface="Cambria Math" panose="02040503050406030204" pitchFamily="18" charset="0"/>
                          </a:rPr>
                          <m:t>𝑳</m:t>
                        </m:r>
                      </m:sub>
                    </m:sSub>
                    <m:r>
                      <a:rPr lang="en-AU" sz="2000" b="1" i="1" smtClean="0">
                        <a:solidFill>
                          <a:schemeClr val="tx1">
                            <a:lumMod val="75000"/>
                            <a:lumOff val="25000"/>
                          </a:schemeClr>
                        </a:solidFill>
                        <a:latin typeface="Cambria Math" panose="02040503050406030204" pitchFamily="18" charset="0"/>
                      </a:rPr>
                      <m:t> </m:t>
                    </m:r>
                  </m:oMath>
                </a14:m>
                <a:r>
                  <a:rPr lang="en-AU" sz="2000" b="1" i="1" dirty="0">
                    <a:solidFill>
                      <a:schemeClr val="tx1">
                        <a:lumMod val="75000"/>
                        <a:lumOff val="25000"/>
                      </a:schemeClr>
                    </a:solidFill>
                  </a:rPr>
                  <a:t>GKP Bell state </a:t>
                </a:r>
              </a:p>
            </p:txBody>
          </p:sp>
        </mc:Choice>
        <mc:Fallback xmlns="">
          <p:sp>
            <p:nvSpPr>
              <p:cNvPr id="39" name="TextBox 38">
                <a:extLst>
                  <a:ext uri="{FF2B5EF4-FFF2-40B4-BE49-F238E27FC236}">
                    <a16:creationId xmlns:a16="http://schemas.microsoft.com/office/drawing/2014/main" id="{5AFD233A-C359-D84B-A5D2-D8DE9CFE7CBF}"/>
                  </a:ext>
                </a:extLst>
              </p:cNvPr>
              <p:cNvSpPr txBox="1">
                <a:spLocks noRot="1" noChangeAspect="1" noMove="1" noResize="1" noEditPoints="1" noAdjustHandles="1" noChangeArrowheads="1" noChangeShapeType="1" noTextEdit="1"/>
              </p:cNvSpPr>
              <p:nvPr/>
            </p:nvSpPr>
            <p:spPr>
              <a:xfrm>
                <a:off x="1101969" y="979678"/>
                <a:ext cx="4840464" cy="707886"/>
              </a:xfrm>
              <a:prstGeom prst="rect">
                <a:avLst/>
              </a:prstGeom>
              <a:blipFill>
                <a:blip r:embed="rId14"/>
                <a:stretch>
                  <a:fillRect t="-25000" b="-103571"/>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65D88F16-9760-1E4F-A08B-1BBFE50B85DD}"/>
              </a:ext>
            </a:extLst>
          </p:cNvPr>
          <p:cNvSpPr txBox="1"/>
          <p:nvPr/>
        </p:nvSpPr>
        <p:spPr>
          <a:xfrm>
            <a:off x="103460" y="6470943"/>
            <a:ext cx="3285323" cy="276999"/>
          </a:xfrm>
          <a:prstGeom prst="rect">
            <a:avLst/>
          </a:prstGeom>
          <a:noFill/>
        </p:spPr>
        <p:txBody>
          <a:bodyPr wrap="none" rtlCol="0">
            <a:spAutoFit/>
          </a:bodyPr>
          <a:lstStyle/>
          <a:p>
            <a:r>
              <a:rPr lang="en-AU" sz="1200" u="sng" dirty="0"/>
              <a:t>V. Matsos</a:t>
            </a:r>
            <a:r>
              <a:rPr lang="en-AU" sz="1200" dirty="0"/>
              <a:t> et al., </a:t>
            </a:r>
            <a:r>
              <a:rPr lang="en-AU" sz="1200" i="1" dirty="0"/>
              <a:t>Nat. Phys., </a:t>
            </a:r>
            <a:r>
              <a:rPr lang="en-AU" sz="1200" b="1" i="0" dirty="0">
                <a:solidFill>
                  <a:srgbClr val="222222"/>
                </a:solidFill>
                <a:effectLst/>
                <a:latin typeface="-apple-system"/>
              </a:rPr>
              <a:t>21</a:t>
            </a:r>
            <a:r>
              <a:rPr lang="en-AU" sz="1200" b="0" i="0" dirty="0">
                <a:solidFill>
                  <a:srgbClr val="222222"/>
                </a:solidFill>
                <a:effectLst/>
                <a:latin typeface="-apple-system"/>
              </a:rPr>
              <a:t>, 1664–1669 (2025)</a:t>
            </a:r>
            <a:endParaRPr lang="en-AU" sz="1200" dirty="0"/>
          </a:p>
        </p:txBody>
      </p:sp>
    </p:spTree>
    <p:extLst>
      <p:ext uri="{BB962C8B-B14F-4D97-AF65-F5344CB8AC3E}">
        <p14:creationId xmlns:p14="http://schemas.microsoft.com/office/powerpoint/2010/main" val="41889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43" grpId="0"/>
      <p:bldP spid="46" grpId="0"/>
      <p:bldP spid="47" grpId="0"/>
      <p:bldP spid="34" grpId="0" animBg="1"/>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4BA8D1B-B0B9-FD4F-8002-AAEBBB7A1347}"/>
              </a:ext>
            </a:extLst>
          </p:cNvPr>
          <p:cNvGrpSpPr/>
          <p:nvPr/>
        </p:nvGrpSpPr>
        <p:grpSpPr>
          <a:xfrm>
            <a:off x="3638396" y="1079487"/>
            <a:ext cx="4781711" cy="3738083"/>
            <a:chOff x="7635027" y="-1211305"/>
            <a:chExt cx="6333922" cy="4951518"/>
          </a:xfrm>
        </p:grpSpPr>
        <p:pic>
          <p:nvPicPr>
            <p:cNvPr id="8" name="Picture 7" descr="A diagram of a sphere with lines and arrows&#10;&#10;Description automatically generated">
              <a:extLst>
                <a:ext uri="{FF2B5EF4-FFF2-40B4-BE49-F238E27FC236}">
                  <a16:creationId xmlns:a16="http://schemas.microsoft.com/office/drawing/2014/main" id="{12C91ABE-4D6B-D044-99CB-C3EA5397A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027" y="-1211305"/>
              <a:ext cx="6333922" cy="4951518"/>
            </a:xfrm>
            <a:prstGeom prst="rect">
              <a:avLst/>
            </a:prstGeom>
          </p:spPr>
        </p:pic>
        <p:sp>
          <p:nvSpPr>
            <p:cNvPr id="9" name="Rectangle 8">
              <a:extLst>
                <a:ext uri="{FF2B5EF4-FFF2-40B4-BE49-F238E27FC236}">
                  <a16:creationId xmlns:a16="http://schemas.microsoft.com/office/drawing/2014/main" id="{0ABB25ED-63CF-D942-A6F9-5A13EBEEB3F1}"/>
                </a:ext>
              </a:extLst>
            </p:cNvPr>
            <p:cNvSpPr/>
            <p:nvPr/>
          </p:nvSpPr>
          <p:spPr>
            <a:xfrm>
              <a:off x="9829800" y="2734086"/>
              <a:ext cx="1819581" cy="951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70A1C33-FAF8-7643-977F-6E8D21F256F9}"/>
                </a:ext>
              </a:extLst>
            </p:cNvPr>
            <p:cNvSpPr/>
            <p:nvPr/>
          </p:nvSpPr>
          <p:spPr>
            <a:xfrm>
              <a:off x="7766535" y="2173363"/>
              <a:ext cx="1930688" cy="62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C8222A1-098D-7248-8449-42EDD58AAFC8}"/>
                </a:ext>
              </a:extLst>
            </p:cNvPr>
            <p:cNvSpPr/>
            <p:nvPr/>
          </p:nvSpPr>
          <p:spPr>
            <a:xfrm>
              <a:off x="8119854" y="1563536"/>
              <a:ext cx="1202922" cy="62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8FD906D-78CE-2446-BC89-D0F2F0FD487E}"/>
                </a:ext>
              </a:extLst>
            </p:cNvPr>
            <p:cNvSpPr/>
            <p:nvPr/>
          </p:nvSpPr>
          <p:spPr>
            <a:xfrm>
              <a:off x="12192000" y="543567"/>
              <a:ext cx="1096315" cy="954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80B6DAA-F51D-FC41-9F08-E13E05D0ECF4}"/>
                </a:ext>
              </a:extLst>
            </p:cNvPr>
            <p:cNvSpPr/>
            <p:nvPr/>
          </p:nvSpPr>
          <p:spPr>
            <a:xfrm>
              <a:off x="11789746" y="20703"/>
              <a:ext cx="1930688" cy="629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25C49C-8E97-3A43-88C9-A6DD5D8F9C63}"/>
                </a:ext>
              </a:extLst>
            </p:cNvPr>
            <p:cNvSpPr/>
            <p:nvPr/>
          </p:nvSpPr>
          <p:spPr>
            <a:xfrm>
              <a:off x="9829799" y="-1176009"/>
              <a:ext cx="1819581" cy="951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C670045-94C7-8538-298F-5AE65CBC5C92}"/>
              </a:ext>
            </a:extLst>
          </p:cNvPr>
          <p:cNvSpPr txBox="1"/>
          <p:nvPr/>
        </p:nvSpPr>
        <p:spPr>
          <a:xfrm>
            <a:off x="2380919" y="241844"/>
            <a:ext cx="7202449" cy="584775"/>
          </a:xfrm>
          <a:prstGeom prst="rect">
            <a:avLst/>
          </a:prstGeom>
          <a:noFill/>
        </p:spPr>
        <p:txBody>
          <a:bodyPr wrap="square" rtlCol="0">
            <a:spAutoFit/>
          </a:bodyPr>
          <a:lstStyle/>
          <a:p>
            <a:pPr algn="ctr"/>
            <a:r>
              <a:rPr lang="en-AU" sz="3200" b="1" dirty="0">
                <a:solidFill>
                  <a:srgbClr val="DC5F12"/>
                </a:solidFill>
              </a:rPr>
              <a:t>Logical Qubits in an </a:t>
            </a:r>
            <a:r>
              <a:rPr lang="en-AU" sz="3200" b="1" dirty="0">
                <a:solidFill>
                  <a:srgbClr val="EF5C30"/>
                </a:solidFill>
              </a:rPr>
              <a:t>Oscillator</a:t>
            </a:r>
          </a:p>
        </p:txBody>
      </p:sp>
      <p:sp>
        <p:nvSpPr>
          <p:cNvPr id="39" name="Footer Placeholder 38">
            <a:extLst>
              <a:ext uri="{FF2B5EF4-FFF2-40B4-BE49-F238E27FC236}">
                <a16:creationId xmlns:a16="http://schemas.microsoft.com/office/drawing/2014/main" id="{EAA89142-D9FE-B1E7-30D3-78F48A2E69CF}"/>
              </a:ext>
            </a:extLst>
          </p:cNvPr>
          <p:cNvSpPr>
            <a:spLocks noGrp="1"/>
          </p:cNvSpPr>
          <p:nvPr>
            <p:ph type="ftr" sz="quarter" idx="11"/>
          </p:nvPr>
        </p:nvSpPr>
        <p:spPr>
          <a:xfrm>
            <a:off x="4305307" y="9016156"/>
            <a:ext cx="4114800" cy="365125"/>
          </a:xfrm>
        </p:spPr>
        <p:txBody>
          <a:bodyPr/>
          <a:lstStyle/>
          <a:p>
            <a:r>
              <a:rPr lang="en-US" dirty="0"/>
              <a:t>EQUS Workshop, Perth, November 2023</a:t>
            </a:r>
            <a:endParaRPr lang="en-AU" dirty="0"/>
          </a:p>
        </p:txBody>
      </p:sp>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401701" y="6390983"/>
            <a:ext cx="2743200" cy="365125"/>
          </a:xfrm>
        </p:spPr>
        <p:txBody>
          <a:bodyPr/>
          <a:lstStyle/>
          <a:p>
            <a:fld id="{C44C5D30-ECD5-4831-810F-5953C650C6B2}" type="slidenum">
              <a:rPr lang="en-AU" smtClean="0"/>
              <a:t>2</a:t>
            </a:fld>
            <a:endParaRPr lang="en-AU"/>
          </a:p>
        </p:txBody>
      </p:sp>
      <p:sp>
        <p:nvSpPr>
          <p:cNvPr id="30" name="TextBox 29">
            <a:extLst>
              <a:ext uri="{FF2B5EF4-FFF2-40B4-BE49-F238E27FC236}">
                <a16:creationId xmlns:a16="http://schemas.microsoft.com/office/drawing/2014/main" id="{2B50BFC0-C5F9-0744-BD18-3BB6373F72F0}"/>
              </a:ext>
            </a:extLst>
          </p:cNvPr>
          <p:cNvSpPr txBox="1"/>
          <p:nvPr/>
        </p:nvSpPr>
        <p:spPr>
          <a:xfrm>
            <a:off x="6664890" y="2507132"/>
            <a:ext cx="2879910" cy="400110"/>
          </a:xfrm>
          <a:prstGeom prst="rect">
            <a:avLst/>
          </a:prstGeom>
          <a:noFill/>
        </p:spPr>
        <p:txBody>
          <a:bodyPr wrap="square" rtlCol="0">
            <a:spAutoFit/>
          </a:bodyPr>
          <a:lstStyle/>
          <a:p>
            <a:pPr algn="ctr"/>
            <a:r>
              <a:rPr lang="en-AU" sz="2000" b="1" dirty="0">
                <a:solidFill>
                  <a:schemeClr val="accent1">
                    <a:lumMod val="50000"/>
                  </a:schemeClr>
                </a:solidFill>
              </a:rPr>
              <a:t>Bosonic encoding</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609A667A-AF84-5648-B54E-172F379F7B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2246" y="-585207"/>
            <a:ext cx="2182246" cy="2472076"/>
          </a:xfrm>
          <a:prstGeom prst="rect">
            <a:avLst/>
          </a:prstGeom>
        </p:spPr>
      </p:pic>
      <p:pic>
        <p:nvPicPr>
          <p:cNvPr id="11" name="Picture 10" descr="A black and white line drawing&#10;&#10;Description automatically generated">
            <a:extLst>
              <a:ext uri="{FF2B5EF4-FFF2-40B4-BE49-F238E27FC236}">
                <a16:creationId xmlns:a16="http://schemas.microsoft.com/office/drawing/2014/main" id="{6C1A0070-9AF0-A64E-A244-8D0615276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1553" y="2057737"/>
            <a:ext cx="2497811" cy="2134280"/>
          </a:xfrm>
          <a:prstGeom prst="rect">
            <a:avLst/>
          </a:prstGeom>
        </p:spPr>
      </p:pic>
      <p:sp>
        <p:nvSpPr>
          <p:cNvPr id="90" name="TextBox 89">
            <a:extLst>
              <a:ext uri="{FF2B5EF4-FFF2-40B4-BE49-F238E27FC236}">
                <a16:creationId xmlns:a16="http://schemas.microsoft.com/office/drawing/2014/main" id="{0746BF59-E554-834E-A103-87C472F265D1}"/>
              </a:ext>
            </a:extLst>
          </p:cNvPr>
          <p:cNvSpPr txBox="1"/>
          <p:nvPr/>
        </p:nvSpPr>
        <p:spPr>
          <a:xfrm>
            <a:off x="4505965" y="1096766"/>
            <a:ext cx="2879910" cy="400110"/>
          </a:xfrm>
          <a:prstGeom prst="rect">
            <a:avLst/>
          </a:prstGeom>
          <a:noFill/>
        </p:spPr>
        <p:txBody>
          <a:bodyPr wrap="square" rtlCol="0">
            <a:spAutoFit/>
          </a:bodyPr>
          <a:lstStyle/>
          <a:p>
            <a:pPr algn="ctr"/>
            <a:r>
              <a:rPr lang="en-AU" sz="2000" b="1" dirty="0">
                <a:solidFill>
                  <a:schemeClr val="accent1">
                    <a:lumMod val="50000"/>
                  </a:schemeClr>
                </a:solidFill>
              </a:rPr>
              <a:t>Logical Qubit</a:t>
            </a:r>
          </a:p>
        </p:txBody>
      </p:sp>
      <p:sp>
        <p:nvSpPr>
          <p:cNvPr id="93" name="TextBox 92">
            <a:extLst>
              <a:ext uri="{FF2B5EF4-FFF2-40B4-BE49-F238E27FC236}">
                <a16:creationId xmlns:a16="http://schemas.microsoft.com/office/drawing/2014/main" id="{06AA8AA2-900A-6A41-A61D-BFFBD21AA901}"/>
              </a:ext>
            </a:extLst>
          </p:cNvPr>
          <p:cNvSpPr txBox="1"/>
          <p:nvPr/>
        </p:nvSpPr>
        <p:spPr>
          <a:xfrm>
            <a:off x="9008685" y="1525992"/>
            <a:ext cx="2879910" cy="400110"/>
          </a:xfrm>
          <a:prstGeom prst="rect">
            <a:avLst/>
          </a:prstGeom>
          <a:noFill/>
        </p:spPr>
        <p:txBody>
          <a:bodyPr wrap="square" rtlCol="0">
            <a:spAutoFit/>
          </a:bodyPr>
          <a:lstStyle/>
          <a:p>
            <a:pPr algn="ctr"/>
            <a:r>
              <a:rPr lang="en-AU" sz="2000" b="1" dirty="0">
                <a:solidFill>
                  <a:schemeClr val="accent1">
                    <a:lumMod val="50000"/>
                  </a:schemeClr>
                </a:solidFill>
              </a:rPr>
              <a:t>Harmonic Oscillator</a:t>
            </a:r>
          </a:p>
        </p:txBody>
      </p:sp>
      <p:cxnSp>
        <p:nvCxnSpPr>
          <p:cNvPr id="15" name="Straight Arrow Connector 14">
            <a:extLst>
              <a:ext uri="{FF2B5EF4-FFF2-40B4-BE49-F238E27FC236}">
                <a16:creationId xmlns:a16="http://schemas.microsoft.com/office/drawing/2014/main" id="{E9460BE3-E01F-7B4F-9756-335D13F11E67}"/>
              </a:ext>
            </a:extLst>
          </p:cNvPr>
          <p:cNvCxnSpPr>
            <a:cxnSpLocks/>
          </p:cNvCxnSpPr>
          <p:nvPr/>
        </p:nvCxnSpPr>
        <p:spPr>
          <a:xfrm flipH="1">
            <a:off x="3223647" y="3027157"/>
            <a:ext cx="12428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769AF58-97FE-5C4C-AAEB-17E6258A7841}"/>
              </a:ext>
            </a:extLst>
          </p:cNvPr>
          <p:cNvGrpSpPr/>
          <p:nvPr/>
        </p:nvGrpSpPr>
        <p:grpSpPr>
          <a:xfrm>
            <a:off x="-787980" y="5781104"/>
            <a:ext cx="482600" cy="304902"/>
            <a:chOff x="762000" y="4170179"/>
            <a:chExt cx="482600" cy="304902"/>
          </a:xfrm>
        </p:grpSpPr>
        <p:cxnSp>
          <p:nvCxnSpPr>
            <p:cNvPr id="22" name="Straight Connector 21">
              <a:extLst>
                <a:ext uri="{FF2B5EF4-FFF2-40B4-BE49-F238E27FC236}">
                  <a16:creationId xmlns:a16="http://schemas.microsoft.com/office/drawing/2014/main" id="{13BA9506-6B75-7745-95A3-1B14F806016B}"/>
                </a:ext>
              </a:extLst>
            </p:cNvPr>
            <p:cNvCxnSpPr/>
            <p:nvPr/>
          </p:nvCxnSpPr>
          <p:spPr>
            <a:xfrm>
              <a:off x="762000" y="4170179"/>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3C271B6-FBD1-1B42-8658-2CCD097645B9}"/>
                </a:ext>
              </a:extLst>
            </p:cNvPr>
            <p:cNvCxnSpPr/>
            <p:nvPr/>
          </p:nvCxnSpPr>
          <p:spPr>
            <a:xfrm>
              <a:off x="762000" y="4475081"/>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48A56D0-7089-004E-A267-6B88186C5748}"/>
                  </a:ext>
                </a:extLst>
              </p:cNvPr>
              <p:cNvSpPr txBox="1"/>
              <p:nvPr/>
            </p:nvSpPr>
            <p:spPr>
              <a:xfrm>
                <a:off x="5542500" y="1576335"/>
                <a:ext cx="97350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37" name="TextBox 36">
                <a:extLst>
                  <a:ext uri="{FF2B5EF4-FFF2-40B4-BE49-F238E27FC236}">
                    <a16:creationId xmlns:a16="http://schemas.microsoft.com/office/drawing/2014/main" id="{848A56D0-7089-004E-A267-6B88186C5748}"/>
                  </a:ext>
                </a:extLst>
              </p:cNvPr>
              <p:cNvSpPr txBox="1">
                <a:spLocks noRot="1" noChangeAspect="1" noMove="1" noResize="1" noEditPoints="1" noAdjustHandles="1" noChangeArrowheads="1" noChangeShapeType="1" noTextEdit="1"/>
              </p:cNvSpPr>
              <p:nvPr/>
            </p:nvSpPr>
            <p:spPr>
              <a:xfrm>
                <a:off x="5542500" y="1576335"/>
                <a:ext cx="973502" cy="338554"/>
              </a:xfrm>
              <a:prstGeom prst="rect">
                <a:avLst/>
              </a:prstGeom>
              <a:blipFill>
                <a:blip r:embed="rId7"/>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2F96562-3B0F-CA49-BA37-50E37C047CDF}"/>
                  </a:ext>
                </a:extLst>
              </p:cNvPr>
              <p:cNvSpPr txBox="1"/>
              <p:nvPr/>
            </p:nvSpPr>
            <p:spPr>
              <a:xfrm>
                <a:off x="5535421" y="3961320"/>
                <a:ext cx="97350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rPr>
                          </m:ctrlPr>
                        </m:sSubPr>
                        <m:e>
                          <m:d>
                            <m:dPr>
                              <m:begChr m:val="|"/>
                              <m:endChr m:val="⟩"/>
                              <m:ctrlPr>
                                <a:rPr lang="en-AU" sz="1600" b="0" i="1" smtClean="0">
                                  <a:latin typeface="Cambria Math" panose="02040503050406030204" pitchFamily="18" charset="0"/>
                                </a:rPr>
                              </m:ctrlPr>
                            </m:dPr>
                            <m:e>
                              <m:r>
                                <a:rPr lang="en-AU" sz="1600" b="0" i="1" smtClean="0">
                                  <a:latin typeface="Cambria Math" panose="02040503050406030204" pitchFamily="18" charset="0"/>
                                </a:rPr>
                                <m:t>−</m:t>
                              </m:r>
                              <m:r>
                                <a:rPr lang="en-AU" sz="1600" b="0" i="1" smtClean="0">
                                  <a:latin typeface="Cambria Math" panose="02040503050406030204" pitchFamily="18" charset="0"/>
                                </a:rPr>
                                <m:t>𝑍</m:t>
                              </m:r>
                              <m:r>
                                <a:rPr lang="en-AU" sz="1600" b="0" i="1" smtClean="0">
                                  <a:latin typeface="Cambria Math" panose="02040503050406030204" pitchFamily="18" charset="0"/>
                                </a:rPr>
                                <m:t> </m:t>
                              </m:r>
                            </m:e>
                          </m:d>
                        </m:e>
                        <m:sub>
                          <m:r>
                            <a:rPr lang="en-AU" sz="1600" b="0" i="1" smtClean="0">
                              <a:latin typeface="Cambria Math" panose="02040503050406030204" pitchFamily="18" charset="0"/>
                            </a:rPr>
                            <m:t>𝐿</m:t>
                          </m:r>
                        </m:sub>
                      </m:sSub>
                    </m:oMath>
                  </m:oMathPara>
                </a14:m>
                <a:endParaRPr lang="en-AU" sz="1600" dirty="0"/>
              </a:p>
            </p:txBody>
          </p:sp>
        </mc:Choice>
        <mc:Fallback xmlns="">
          <p:sp>
            <p:nvSpPr>
              <p:cNvPr id="46" name="TextBox 45">
                <a:extLst>
                  <a:ext uri="{FF2B5EF4-FFF2-40B4-BE49-F238E27FC236}">
                    <a16:creationId xmlns:a16="http://schemas.microsoft.com/office/drawing/2014/main" id="{A2F96562-3B0F-CA49-BA37-50E37C047CDF}"/>
                  </a:ext>
                </a:extLst>
              </p:cNvPr>
              <p:cNvSpPr txBox="1">
                <a:spLocks noRot="1" noChangeAspect="1" noMove="1" noResize="1" noEditPoints="1" noAdjustHandles="1" noChangeArrowheads="1" noChangeShapeType="1" noTextEdit="1"/>
              </p:cNvSpPr>
              <p:nvPr/>
            </p:nvSpPr>
            <p:spPr>
              <a:xfrm>
                <a:off x="5535421" y="3961320"/>
                <a:ext cx="973502" cy="338554"/>
              </a:xfrm>
              <a:prstGeom prst="rect">
                <a:avLst/>
              </a:prstGeom>
              <a:blipFill>
                <a:blip r:embed="rId8"/>
                <a:stretch>
                  <a:fillRect b="-14815"/>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D1A64A1C-CC47-144A-B987-617F7E5F9CE4}"/>
              </a:ext>
            </a:extLst>
          </p:cNvPr>
          <p:cNvGrpSpPr/>
          <p:nvPr/>
        </p:nvGrpSpPr>
        <p:grpSpPr>
          <a:xfrm>
            <a:off x="-2867542" y="5559759"/>
            <a:ext cx="1425684" cy="743872"/>
            <a:chOff x="263786" y="4043580"/>
            <a:chExt cx="1425684" cy="743872"/>
          </a:xfrm>
        </p:grpSpPr>
        <p:cxnSp>
          <p:nvCxnSpPr>
            <p:cNvPr id="3" name="Straight Connector 2">
              <a:extLst>
                <a:ext uri="{FF2B5EF4-FFF2-40B4-BE49-F238E27FC236}">
                  <a16:creationId xmlns:a16="http://schemas.microsoft.com/office/drawing/2014/main" id="{5621925F-9FD3-F049-B0CB-2031695661ED}"/>
                </a:ext>
              </a:extLst>
            </p:cNvPr>
            <p:cNvCxnSpPr/>
            <p:nvPr/>
          </p:nvCxnSpPr>
          <p:spPr>
            <a:xfrm>
              <a:off x="394422" y="4270329"/>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B4C14FE-CF53-5844-9CD6-4C16CE326141}"/>
                </a:ext>
              </a:extLst>
            </p:cNvPr>
            <p:cNvCxnSpPr/>
            <p:nvPr/>
          </p:nvCxnSpPr>
          <p:spPr>
            <a:xfrm>
              <a:off x="394422" y="4575231"/>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403D0AC-9CB5-6B44-B8D6-3B6989A72F9C}"/>
                    </a:ext>
                  </a:extLst>
                </p:cNvPr>
                <p:cNvSpPr txBox="1"/>
                <p:nvPr/>
              </p:nvSpPr>
              <p:spPr>
                <a:xfrm>
                  <a:off x="715968" y="4147218"/>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47" name="TextBox 46">
                  <a:extLst>
                    <a:ext uri="{FF2B5EF4-FFF2-40B4-BE49-F238E27FC236}">
                      <a16:creationId xmlns:a16="http://schemas.microsoft.com/office/drawing/2014/main" id="{1403D0AC-9CB5-6B44-B8D6-3B6989A72F9C}"/>
                    </a:ext>
                  </a:extLst>
                </p:cNvPr>
                <p:cNvSpPr txBox="1">
                  <a:spLocks noRot="1" noChangeAspect="1" noMove="1" noResize="1" noEditPoints="1" noAdjustHandles="1" noChangeArrowheads="1" noChangeShapeType="1" noTextEdit="1"/>
                </p:cNvSpPr>
                <p:nvPr/>
              </p:nvSpPr>
              <p:spPr>
                <a:xfrm>
                  <a:off x="715968" y="4147218"/>
                  <a:ext cx="973502" cy="246221"/>
                </a:xfrm>
                <a:prstGeom prst="rect">
                  <a:avLst/>
                </a:prstGeom>
                <a:blipFill>
                  <a:blip r:embed="rId9"/>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E5E67E5-50A6-634C-A536-392348621274}"/>
                    </a:ext>
                  </a:extLst>
                </p:cNvPr>
                <p:cNvSpPr txBox="1"/>
                <p:nvPr/>
              </p:nvSpPr>
              <p:spPr>
                <a:xfrm>
                  <a:off x="715968" y="4437593"/>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48" name="TextBox 47">
                  <a:extLst>
                    <a:ext uri="{FF2B5EF4-FFF2-40B4-BE49-F238E27FC236}">
                      <a16:creationId xmlns:a16="http://schemas.microsoft.com/office/drawing/2014/main" id="{CE5E67E5-50A6-634C-A536-392348621274}"/>
                    </a:ext>
                  </a:extLst>
                </p:cNvPr>
                <p:cNvSpPr txBox="1">
                  <a:spLocks noRot="1" noChangeAspect="1" noMove="1" noResize="1" noEditPoints="1" noAdjustHandles="1" noChangeArrowheads="1" noChangeShapeType="1" noTextEdit="1"/>
                </p:cNvSpPr>
                <p:nvPr/>
              </p:nvSpPr>
              <p:spPr>
                <a:xfrm>
                  <a:off x="715968" y="4437593"/>
                  <a:ext cx="973502" cy="246221"/>
                </a:xfrm>
                <a:prstGeom prst="rect">
                  <a:avLst/>
                </a:prstGeom>
                <a:blipFill>
                  <a:blip r:embed="rId10"/>
                  <a:stretch>
                    <a:fillRect/>
                  </a:stretch>
                </a:blipFill>
              </p:spPr>
              <p:txBody>
                <a:bodyPr/>
                <a:lstStyle/>
                <a:p>
                  <a:r>
                    <a:rPr lang="en-US">
                      <a:noFill/>
                    </a:rPr>
                    <a:t> </a:t>
                  </a:r>
                </a:p>
              </p:txBody>
            </p:sp>
          </mc:Fallback>
        </mc:AlternateContent>
        <p:sp>
          <p:nvSpPr>
            <p:cNvPr id="57" name="Oval 56">
              <a:extLst>
                <a:ext uri="{FF2B5EF4-FFF2-40B4-BE49-F238E27FC236}">
                  <a16:creationId xmlns:a16="http://schemas.microsoft.com/office/drawing/2014/main" id="{330737D8-5FDE-654D-B1BF-F771A21707A7}"/>
                </a:ext>
              </a:extLst>
            </p:cNvPr>
            <p:cNvSpPr/>
            <p:nvPr/>
          </p:nvSpPr>
          <p:spPr>
            <a:xfrm>
              <a:off x="263786" y="4043580"/>
              <a:ext cx="743872" cy="7438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C3418DB1-43DE-D242-8945-01B196BFCC60}"/>
              </a:ext>
            </a:extLst>
          </p:cNvPr>
          <p:cNvGrpSpPr/>
          <p:nvPr/>
        </p:nvGrpSpPr>
        <p:grpSpPr>
          <a:xfrm>
            <a:off x="-1550103" y="5508028"/>
            <a:ext cx="1425684" cy="743872"/>
            <a:chOff x="263786" y="4043580"/>
            <a:chExt cx="1425684" cy="743872"/>
          </a:xfrm>
        </p:grpSpPr>
        <p:cxnSp>
          <p:nvCxnSpPr>
            <p:cNvPr id="62" name="Straight Connector 61">
              <a:extLst>
                <a:ext uri="{FF2B5EF4-FFF2-40B4-BE49-F238E27FC236}">
                  <a16:creationId xmlns:a16="http://schemas.microsoft.com/office/drawing/2014/main" id="{8C0F8F10-562E-9147-8197-63C5CA185A83}"/>
                </a:ext>
              </a:extLst>
            </p:cNvPr>
            <p:cNvCxnSpPr/>
            <p:nvPr/>
          </p:nvCxnSpPr>
          <p:spPr>
            <a:xfrm>
              <a:off x="394422" y="4270329"/>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395CC9-F694-7149-B5C5-5C49BD2791B8}"/>
                </a:ext>
              </a:extLst>
            </p:cNvPr>
            <p:cNvCxnSpPr/>
            <p:nvPr/>
          </p:nvCxnSpPr>
          <p:spPr>
            <a:xfrm>
              <a:off x="394422" y="4575231"/>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573D8AC-C651-6541-B820-E6453B3962C0}"/>
                    </a:ext>
                  </a:extLst>
                </p:cNvPr>
                <p:cNvSpPr txBox="1"/>
                <p:nvPr/>
              </p:nvSpPr>
              <p:spPr>
                <a:xfrm>
                  <a:off x="715968" y="4147218"/>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64" name="TextBox 63">
                  <a:extLst>
                    <a:ext uri="{FF2B5EF4-FFF2-40B4-BE49-F238E27FC236}">
                      <a16:creationId xmlns:a16="http://schemas.microsoft.com/office/drawing/2014/main" id="{B573D8AC-C651-6541-B820-E6453B3962C0}"/>
                    </a:ext>
                  </a:extLst>
                </p:cNvPr>
                <p:cNvSpPr txBox="1">
                  <a:spLocks noRot="1" noChangeAspect="1" noMove="1" noResize="1" noEditPoints="1" noAdjustHandles="1" noChangeArrowheads="1" noChangeShapeType="1" noTextEdit="1"/>
                </p:cNvSpPr>
                <p:nvPr/>
              </p:nvSpPr>
              <p:spPr>
                <a:xfrm>
                  <a:off x="715968" y="4147218"/>
                  <a:ext cx="973502" cy="24622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F1427CD0-C1B9-A347-8531-FDC15F577480}"/>
                    </a:ext>
                  </a:extLst>
                </p:cNvPr>
                <p:cNvSpPr txBox="1"/>
                <p:nvPr/>
              </p:nvSpPr>
              <p:spPr>
                <a:xfrm>
                  <a:off x="715968" y="4437593"/>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65" name="TextBox 64">
                  <a:extLst>
                    <a:ext uri="{FF2B5EF4-FFF2-40B4-BE49-F238E27FC236}">
                      <a16:creationId xmlns:a16="http://schemas.microsoft.com/office/drawing/2014/main" id="{F1427CD0-C1B9-A347-8531-FDC15F577480}"/>
                    </a:ext>
                  </a:extLst>
                </p:cNvPr>
                <p:cNvSpPr txBox="1">
                  <a:spLocks noRot="1" noChangeAspect="1" noMove="1" noResize="1" noEditPoints="1" noAdjustHandles="1" noChangeArrowheads="1" noChangeShapeType="1" noTextEdit="1"/>
                </p:cNvSpPr>
                <p:nvPr/>
              </p:nvSpPr>
              <p:spPr>
                <a:xfrm>
                  <a:off x="715968" y="4437593"/>
                  <a:ext cx="973502" cy="246221"/>
                </a:xfrm>
                <a:prstGeom prst="rect">
                  <a:avLst/>
                </a:prstGeom>
                <a:blipFill>
                  <a:blip r:embed="rId12"/>
                  <a:stretch>
                    <a:fillRect/>
                  </a:stretch>
                </a:blipFill>
              </p:spPr>
              <p:txBody>
                <a:bodyPr/>
                <a:lstStyle/>
                <a:p>
                  <a:r>
                    <a:rPr lang="en-US">
                      <a:noFill/>
                    </a:rPr>
                    <a:t> </a:t>
                  </a:r>
                </a:p>
              </p:txBody>
            </p:sp>
          </mc:Fallback>
        </mc:AlternateContent>
        <p:sp>
          <p:nvSpPr>
            <p:cNvPr id="66" name="Oval 65">
              <a:extLst>
                <a:ext uri="{FF2B5EF4-FFF2-40B4-BE49-F238E27FC236}">
                  <a16:creationId xmlns:a16="http://schemas.microsoft.com/office/drawing/2014/main" id="{5A0708CC-62A4-224B-9EC7-EFDC07DB17BF}"/>
                </a:ext>
              </a:extLst>
            </p:cNvPr>
            <p:cNvSpPr/>
            <p:nvPr/>
          </p:nvSpPr>
          <p:spPr>
            <a:xfrm>
              <a:off x="263786" y="4043580"/>
              <a:ext cx="743872" cy="7438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CAF9AEC3-9F6F-FE42-9E1A-0B826B579F6A}"/>
              </a:ext>
            </a:extLst>
          </p:cNvPr>
          <p:cNvGrpSpPr/>
          <p:nvPr/>
        </p:nvGrpSpPr>
        <p:grpSpPr>
          <a:xfrm>
            <a:off x="-1859605" y="6434013"/>
            <a:ext cx="1425684" cy="743872"/>
            <a:chOff x="263786" y="4043580"/>
            <a:chExt cx="1425684" cy="743872"/>
          </a:xfrm>
        </p:grpSpPr>
        <p:cxnSp>
          <p:nvCxnSpPr>
            <p:cNvPr id="68" name="Straight Connector 67">
              <a:extLst>
                <a:ext uri="{FF2B5EF4-FFF2-40B4-BE49-F238E27FC236}">
                  <a16:creationId xmlns:a16="http://schemas.microsoft.com/office/drawing/2014/main" id="{912FE797-C40C-7145-BA20-421DE8FE8B24}"/>
                </a:ext>
              </a:extLst>
            </p:cNvPr>
            <p:cNvCxnSpPr/>
            <p:nvPr/>
          </p:nvCxnSpPr>
          <p:spPr>
            <a:xfrm>
              <a:off x="394422" y="4270329"/>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CF8C2A6-5FDD-FC44-AE4C-A8E8EDFB703D}"/>
                </a:ext>
              </a:extLst>
            </p:cNvPr>
            <p:cNvCxnSpPr/>
            <p:nvPr/>
          </p:nvCxnSpPr>
          <p:spPr>
            <a:xfrm>
              <a:off x="394422" y="4575231"/>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EFA1DEDE-56E5-2543-B24C-94AF4D0FA1E0}"/>
                    </a:ext>
                  </a:extLst>
                </p:cNvPr>
                <p:cNvSpPr txBox="1"/>
                <p:nvPr/>
              </p:nvSpPr>
              <p:spPr>
                <a:xfrm>
                  <a:off x="715968" y="4147218"/>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70" name="TextBox 69">
                  <a:extLst>
                    <a:ext uri="{FF2B5EF4-FFF2-40B4-BE49-F238E27FC236}">
                      <a16:creationId xmlns:a16="http://schemas.microsoft.com/office/drawing/2014/main" id="{EFA1DEDE-56E5-2543-B24C-94AF4D0FA1E0}"/>
                    </a:ext>
                  </a:extLst>
                </p:cNvPr>
                <p:cNvSpPr txBox="1">
                  <a:spLocks noRot="1" noChangeAspect="1" noMove="1" noResize="1" noEditPoints="1" noAdjustHandles="1" noChangeArrowheads="1" noChangeShapeType="1" noTextEdit="1"/>
                </p:cNvSpPr>
                <p:nvPr/>
              </p:nvSpPr>
              <p:spPr>
                <a:xfrm>
                  <a:off x="715968" y="4147218"/>
                  <a:ext cx="973502" cy="24622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49B61FF-6484-BF4B-9025-0491C4D73AE6}"/>
                    </a:ext>
                  </a:extLst>
                </p:cNvPr>
                <p:cNvSpPr txBox="1"/>
                <p:nvPr/>
              </p:nvSpPr>
              <p:spPr>
                <a:xfrm>
                  <a:off x="715968" y="4437593"/>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71" name="TextBox 70">
                  <a:extLst>
                    <a:ext uri="{FF2B5EF4-FFF2-40B4-BE49-F238E27FC236}">
                      <a16:creationId xmlns:a16="http://schemas.microsoft.com/office/drawing/2014/main" id="{C49B61FF-6484-BF4B-9025-0491C4D73AE6}"/>
                    </a:ext>
                  </a:extLst>
                </p:cNvPr>
                <p:cNvSpPr txBox="1">
                  <a:spLocks noRot="1" noChangeAspect="1" noMove="1" noResize="1" noEditPoints="1" noAdjustHandles="1" noChangeArrowheads="1" noChangeShapeType="1" noTextEdit="1"/>
                </p:cNvSpPr>
                <p:nvPr/>
              </p:nvSpPr>
              <p:spPr>
                <a:xfrm>
                  <a:off x="715968" y="4437593"/>
                  <a:ext cx="973502" cy="246221"/>
                </a:xfrm>
                <a:prstGeom prst="rect">
                  <a:avLst/>
                </a:prstGeom>
                <a:blipFill>
                  <a:blip r:embed="rId14"/>
                  <a:stretch>
                    <a:fillRect b="-5000"/>
                  </a:stretch>
                </a:blipFill>
              </p:spPr>
              <p:txBody>
                <a:bodyPr/>
                <a:lstStyle/>
                <a:p>
                  <a:r>
                    <a:rPr lang="en-US">
                      <a:noFill/>
                    </a:rPr>
                    <a:t> </a:t>
                  </a:r>
                </a:p>
              </p:txBody>
            </p:sp>
          </mc:Fallback>
        </mc:AlternateContent>
        <p:sp>
          <p:nvSpPr>
            <p:cNvPr id="72" name="Oval 71">
              <a:extLst>
                <a:ext uri="{FF2B5EF4-FFF2-40B4-BE49-F238E27FC236}">
                  <a16:creationId xmlns:a16="http://schemas.microsoft.com/office/drawing/2014/main" id="{9313BC3F-69C1-A948-9A82-8249FF3B983B}"/>
                </a:ext>
              </a:extLst>
            </p:cNvPr>
            <p:cNvSpPr/>
            <p:nvPr/>
          </p:nvSpPr>
          <p:spPr>
            <a:xfrm>
              <a:off x="263786" y="4043580"/>
              <a:ext cx="743872" cy="7438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3C28F332-C1BB-794B-9361-3DF4454788E4}"/>
              </a:ext>
            </a:extLst>
          </p:cNvPr>
          <p:cNvGrpSpPr/>
          <p:nvPr/>
        </p:nvGrpSpPr>
        <p:grpSpPr>
          <a:xfrm>
            <a:off x="-883065" y="7283284"/>
            <a:ext cx="1425684" cy="743872"/>
            <a:chOff x="263786" y="4043580"/>
            <a:chExt cx="1425684" cy="743872"/>
          </a:xfrm>
        </p:grpSpPr>
        <p:cxnSp>
          <p:nvCxnSpPr>
            <p:cNvPr id="74" name="Straight Connector 73">
              <a:extLst>
                <a:ext uri="{FF2B5EF4-FFF2-40B4-BE49-F238E27FC236}">
                  <a16:creationId xmlns:a16="http://schemas.microsoft.com/office/drawing/2014/main" id="{035D10DE-86C8-A248-8E6D-570BEB47951E}"/>
                </a:ext>
              </a:extLst>
            </p:cNvPr>
            <p:cNvCxnSpPr/>
            <p:nvPr/>
          </p:nvCxnSpPr>
          <p:spPr>
            <a:xfrm>
              <a:off x="394422" y="4270329"/>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351F012-C869-9F4C-A91C-1D5114CC3463}"/>
                </a:ext>
              </a:extLst>
            </p:cNvPr>
            <p:cNvCxnSpPr/>
            <p:nvPr/>
          </p:nvCxnSpPr>
          <p:spPr>
            <a:xfrm>
              <a:off x="394422" y="4575231"/>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BF72548F-C83F-2F48-AA10-324F9F8CDE20}"/>
                    </a:ext>
                  </a:extLst>
                </p:cNvPr>
                <p:cNvSpPr txBox="1"/>
                <p:nvPr/>
              </p:nvSpPr>
              <p:spPr>
                <a:xfrm>
                  <a:off x="715968" y="4147218"/>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76" name="TextBox 75">
                  <a:extLst>
                    <a:ext uri="{FF2B5EF4-FFF2-40B4-BE49-F238E27FC236}">
                      <a16:creationId xmlns:a16="http://schemas.microsoft.com/office/drawing/2014/main" id="{BF72548F-C83F-2F48-AA10-324F9F8CDE20}"/>
                    </a:ext>
                  </a:extLst>
                </p:cNvPr>
                <p:cNvSpPr txBox="1">
                  <a:spLocks noRot="1" noChangeAspect="1" noMove="1" noResize="1" noEditPoints="1" noAdjustHandles="1" noChangeArrowheads="1" noChangeShapeType="1" noTextEdit="1"/>
                </p:cNvSpPr>
                <p:nvPr/>
              </p:nvSpPr>
              <p:spPr>
                <a:xfrm>
                  <a:off x="715968" y="4147218"/>
                  <a:ext cx="973502" cy="246221"/>
                </a:xfrm>
                <a:prstGeom prst="rect">
                  <a:avLst/>
                </a:prstGeom>
                <a:blipFill>
                  <a:blip r:embed="rId15"/>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3E8918-9362-9A42-8891-5862FB4EE76D}"/>
                    </a:ext>
                  </a:extLst>
                </p:cNvPr>
                <p:cNvSpPr txBox="1"/>
                <p:nvPr/>
              </p:nvSpPr>
              <p:spPr>
                <a:xfrm>
                  <a:off x="715968" y="4437593"/>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77" name="TextBox 76">
                  <a:extLst>
                    <a:ext uri="{FF2B5EF4-FFF2-40B4-BE49-F238E27FC236}">
                      <a16:creationId xmlns:a16="http://schemas.microsoft.com/office/drawing/2014/main" id="{103E8918-9362-9A42-8891-5862FB4EE76D}"/>
                    </a:ext>
                  </a:extLst>
                </p:cNvPr>
                <p:cNvSpPr txBox="1">
                  <a:spLocks noRot="1" noChangeAspect="1" noMove="1" noResize="1" noEditPoints="1" noAdjustHandles="1" noChangeArrowheads="1" noChangeShapeType="1" noTextEdit="1"/>
                </p:cNvSpPr>
                <p:nvPr/>
              </p:nvSpPr>
              <p:spPr>
                <a:xfrm>
                  <a:off x="715968" y="4437593"/>
                  <a:ext cx="973502" cy="246221"/>
                </a:xfrm>
                <a:prstGeom prst="rect">
                  <a:avLst/>
                </a:prstGeom>
                <a:blipFill>
                  <a:blip r:embed="rId16"/>
                  <a:stretch>
                    <a:fillRect b="-5000"/>
                  </a:stretch>
                </a:blipFill>
              </p:spPr>
              <p:txBody>
                <a:bodyPr/>
                <a:lstStyle/>
                <a:p>
                  <a:r>
                    <a:rPr lang="en-US">
                      <a:noFill/>
                    </a:rPr>
                    <a:t> </a:t>
                  </a:r>
                </a:p>
              </p:txBody>
            </p:sp>
          </mc:Fallback>
        </mc:AlternateContent>
        <p:sp>
          <p:nvSpPr>
            <p:cNvPr id="78" name="Oval 77">
              <a:extLst>
                <a:ext uri="{FF2B5EF4-FFF2-40B4-BE49-F238E27FC236}">
                  <a16:creationId xmlns:a16="http://schemas.microsoft.com/office/drawing/2014/main" id="{EEBF4F53-5A31-AA4A-ADF4-F7B940B2C62F}"/>
                </a:ext>
              </a:extLst>
            </p:cNvPr>
            <p:cNvSpPr/>
            <p:nvPr/>
          </p:nvSpPr>
          <p:spPr>
            <a:xfrm>
              <a:off x="263786" y="4043580"/>
              <a:ext cx="743872" cy="7438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FE4BAA12-89F7-9843-B827-9E08F31208A5}"/>
              </a:ext>
            </a:extLst>
          </p:cNvPr>
          <p:cNvGrpSpPr/>
          <p:nvPr/>
        </p:nvGrpSpPr>
        <p:grpSpPr>
          <a:xfrm>
            <a:off x="-2910857" y="7248607"/>
            <a:ext cx="1425684" cy="743872"/>
            <a:chOff x="263786" y="4043580"/>
            <a:chExt cx="1425684" cy="743872"/>
          </a:xfrm>
        </p:grpSpPr>
        <p:cxnSp>
          <p:nvCxnSpPr>
            <p:cNvPr id="80" name="Straight Connector 79">
              <a:extLst>
                <a:ext uri="{FF2B5EF4-FFF2-40B4-BE49-F238E27FC236}">
                  <a16:creationId xmlns:a16="http://schemas.microsoft.com/office/drawing/2014/main" id="{7D1A2208-796E-B545-B54E-DD2A21021ECC}"/>
                </a:ext>
              </a:extLst>
            </p:cNvPr>
            <p:cNvCxnSpPr/>
            <p:nvPr/>
          </p:nvCxnSpPr>
          <p:spPr>
            <a:xfrm>
              <a:off x="394422" y="4270329"/>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D75D470-A938-754E-B7CF-40240492C410}"/>
                </a:ext>
              </a:extLst>
            </p:cNvPr>
            <p:cNvCxnSpPr/>
            <p:nvPr/>
          </p:nvCxnSpPr>
          <p:spPr>
            <a:xfrm>
              <a:off x="394422" y="4575231"/>
              <a:ext cx="4826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EBEA109-05E3-394B-BBC5-9FECA07206B2}"/>
                    </a:ext>
                  </a:extLst>
                </p:cNvPr>
                <p:cNvSpPr txBox="1"/>
                <p:nvPr/>
              </p:nvSpPr>
              <p:spPr>
                <a:xfrm>
                  <a:off x="715968" y="4147218"/>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82" name="TextBox 81">
                  <a:extLst>
                    <a:ext uri="{FF2B5EF4-FFF2-40B4-BE49-F238E27FC236}">
                      <a16:creationId xmlns:a16="http://schemas.microsoft.com/office/drawing/2014/main" id="{AEBEA109-05E3-394B-BBC5-9FECA07206B2}"/>
                    </a:ext>
                  </a:extLst>
                </p:cNvPr>
                <p:cNvSpPr txBox="1">
                  <a:spLocks noRot="1" noChangeAspect="1" noMove="1" noResize="1" noEditPoints="1" noAdjustHandles="1" noChangeArrowheads="1" noChangeShapeType="1" noTextEdit="1"/>
                </p:cNvSpPr>
                <p:nvPr/>
              </p:nvSpPr>
              <p:spPr>
                <a:xfrm>
                  <a:off x="715968" y="4147218"/>
                  <a:ext cx="973502" cy="246221"/>
                </a:xfrm>
                <a:prstGeom prst="rect">
                  <a:avLst/>
                </a:prstGeom>
                <a:blipFill>
                  <a:blip r:embed="rId17"/>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605AAEB-0064-9446-8506-B2E57734A350}"/>
                    </a:ext>
                  </a:extLst>
                </p:cNvPr>
                <p:cNvSpPr txBox="1"/>
                <p:nvPr/>
              </p:nvSpPr>
              <p:spPr>
                <a:xfrm>
                  <a:off x="715968" y="4437593"/>
                  <a:ext cx="973502"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1000" b="0" i="1" smtClean="0">
                                <a:latin typeface="Cambria Math" panose="02040503050406030204" pitchFamily="18" charset="0"/>
                              </a:rPr>
                            </m:ctrlPr>
                          </m:sSubPr>
                          <m:e>
                            <m:d>
                              <m:dPr>
                                <m:begChr m:val="|"/>
                                <m:endChr m:val="⟩"/>
                                <m:ctrlPr>
                                  <a:rPr lang="en-AU" sz="1000" b="0" i="1" smtClean="0">
                                    <a:latin typeface="Cambria Math" panose="02040503050406030204" pitchFamily="18" charset="0"/>
                                  </a:rPr>
                                </m:ctrlPr>
                              </m:dPr>
                              <m:e>
                                <m:r>
                                  <a:rPr lang="en-AU" sz="1000" b="0" i="1" smtClean="0">
                                    <a:latin typeface="Cambria Math" panose="02040503050406030204" pitchFamily="18" charset="0"/>
                                  </a:rPr>
                                  <m:t>−</m:t>
                                </m:r>
                                <m:r>
                                  <a:rPr lang="en-AU" sz="1000" b="0" i="1" smtClean="0">
                                    <a:latin typeface="Cambria Math" panose="02040503050406030204" pitchFamily="18" charset="0"/>
                                  </a:rPr>
                                  <m:t>𝑍</m:t>
                                </m:r>
                                <m:r>
                                  <a:rPr lang="en-AU" sz="1000" b="0" i="1" smtClean="0">
                                    <a:latin typeface="Cambria Math" panose="02040503050406030204" pitchFamily="18" charset="0"/>
                                  </a:rPr>
                                  <m:t> </m:t>
                                </m:r>
                              </m:e>
                            </m:d>
                          </m:e>
                          <m:sub/>
                        </m:sSub>
                      </m:oMath>
                    </m:oMathPara>
                  </a14:m>
                  <a:endParaRPr lang="en-AU" sz="1000" dirty="0"/>
                </a:p>
              </p:txBody>
            </p:sp>
          </mc:Choice>
          <mc:Fallback xmlns="">
            <p:sp>
              <p:nvSpPr>
                <p:cNvPr id="83" name="TextBox 82">
                  <a:extLst>
                    <a:ext uri="{FF2B5EF4-FFF2-40B4-BE49-F238E27FC236}">
                      <a16:creationId xmlns:a16="http://schemas.microsoft.com/office/drawing/2014/main" id="{4605AAEB-0064-9446-8506-B2E57734A350}"/>
                    </a:ext>
                  </a:extLst>
                </p:cNvPr>
                <p:cNvSpPr txBox="1">
                  <a:spLocks noRot="1" noChangeAspect="1" noMove="1" noResize="1" noEditPoints="1" noAdjustHandles="1" noChangeArrowheads="1" noChangeShapeType="1" noTextEdit="1"/>
                </p:cNvSpPr>
                <p:nvPr/>
              </p:nvSpPr>
              <p:spPr>
                <a:xfrm>
                  <a:off x="715968" y="4437593"/>
                  <a:ext cx="973502" cy="246221"/>
                </a:xfrm>
                <a:prstGeom prst="rect">
                  <a:avLst/>
                </a:prstGeom>
                <a:blipFill>
                  <a:blip r:embed="rId18"/>
                  <a:stretch>
                    <a:fillRect b="-4762"/>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3E357BD3-8E95-9B4B-8DA2-D5BE96C4BA81}"/>
                </a:ext>
              </a:extLst>
            </p:cNvPr>
            <p:cNvSpPr/>
            <p:nvPr/>
          </p:nvSpPr>
          <p:spPr>
            <a:xfrm>
              <a:off x="263786" y="4043580"/>
              <a:ext cx="743872" cy="74387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6" name="Picture 85" descr="A close-up of a network&#10;&#10;Description automatically generated">
            <a:extLst>
              <a:ext uri="{FF2B5EF4-FFF2-40B4-BE49-F238E27FC236}">
                <a16:creationId xmlns:a16="http://schemas.microsoft.com/office/drawing/2014/main" id="{FEB3BB1F-5CCD-6C4C-89F7-AA3CD313CF0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2963" y="1637288"/>
            <a:ext cx="2916855" cy="2779738"/>
          </a:xfrm>
          <a:prstGeom prst="rect">
            <a:avLst/>
          </a:prstGeom>
        </p:spPr>
      </p:pic>
      <p:sp>
        <p:nvSpPr>
          <p:cNvPr id="89" name="TextBox 88">
            <a:extLst>
              <a:ext uri="{FF2B5EF4-FFF2-40B4-BE49-F238E27FC236}">
                <a16:creationId xmlns:a16="http://schemas.microsoft.com/office/drawing/2014/main" id="{43F4ED93-46A7-CF4A-B05F-4DA20784A8F3}"/>
              </a:ext>
            </a:extLst>
          </p:cNvPr>
          <p:cNvSpPr txBox="1"/>
          <p:nvPr/>
        </p:nvSpPr>
        <p:spPr>
          <a:xfrm>
            <a:off x="0" y="6503895"/>
            <a:ext cx="3935757" cy="307777"/>
          </a:xfrm>
          <a:prstGeom prst="rect">
            <a:avLst/>
          </a:prstGeom>
          <a:noFill/>
        </p:spPr>
        <p:txBody>
          <a:bodyPr wrap="none" rtlCol="0">
            <a:spAutoFit/>
          </a:bodyPr>
          <a:lstStyle/>
          <a:p>
            <a:r>
              <a:rPr lang="en-AU" sz="1400" dirty="0"/>
              <a:t>Illustration: Y. Hong, et al., PRL, 133, 180601 (2024)</a:t>
            </a:r>
          </a:p>
        </p:txBody>
      </p:sp>
      <p:pic>
        <p:nvPicPr>
          <p:cNvPr id="95" name="Picture 94">
            <a:extLst>
              <a:ext uri="{FF2B5EF4-FFF2-40B4-BE49-F238E27FC236}">
                <a16:creationId xmlns:a16="http://schemas.microsoft.com/office/drawing/2014/main" id="{58958ECD-4ACE-A447-ADCE-3509317FA02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97621" y="-63042"/>
            <a:ext cx="1980171" cy="1687568"/>
          </a:xfrm>
          <a:prstGeom prst="rect">
            <a:avLst/>
          </a:prstGeom>
        </p:spPr>
      </p:pic>
      <p:cxnSp>
        <p:nvCxnSpPr>
          <p:cNvPr id="99" name="Straight Arrow Connector 98">
            <a:extLst>
              <a:ext uri="{FF2B5EF4-FFF2-40B4-BE49-F238E27FC236}">
                <a16:creationId xmlns:a16="http://schemas.microsoft.com/office/drawing/2014/main" id="{E1FBCA9E-0557-CB49-B25F-8DE41DB727C3}"/>
              </a:ext>
            </a:extLst>
          </p:cNvPr>
          <p:cNvCxnSpPr>
            <a:cxnSpLocks/>
          </p:cNvCxnSpPr>
          <p:nvPr/>
        </p:nvCxnSpPr>
        <p:spPr>
          <a:xfrm>
            <a:off x="7486159" y="3025388"/>
            <a:ext cx="1237373" cy="16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62CD8B3-CFAA-1043-957E-D106D6E08764}"/>
              </a:ext>
            </a:extLst>
          </p:cNvPr>
          <p:cNvSpPr txBox="1"/>
          <p:nvPr/>
        </p:nvSpPr>
        <p:spPr>
          <a:xfrm>
            <a:off x="2461241" y="2508715"/>
            <a:ext cx="2879910" cy="400110"/>
          </a:xfrm>
          <a:prstGeom prst="rect">
            <a:avLst/>
          </a:prstGeom>
          <a:noFill/>
        </p:spPr>
        <p:txBody>
          <a:bodyPr wrap="square" rtlCol="0">
            <a:spAutoFit/>
          </a:bodyPr>
          <a:lstStyle/>
          <a:p>
            <a:pPr algn="ctr"/>
            <a:r>
              <a:rPr lang="en-AU" sz="2000" b="1" dirty="0">
                <a:solidFill>
                  <a:schemeClr val="accent1">
                    <a:lumMod val="50000"/>
                  </a:schemeClr>
                </a:solidFill>
              </a:rPr>
              <a:t>Qubit encoding</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7405F1DA-7BC0-C242-BB63-2054AD45849C}"/>
                  </a:ext>
                </a:extLst>
              </p:cNvPr>
              <p:cNvSpPr txBox="1"/>
              <p:nvPr/>
            </p:nvSpPr>
            <p:spPr>
              <a:xfrm>
                <a:off x="11729364" y="3852066"/>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0</m:t>
                          </m:r>
                        </m:e>
                      </m:d>
                    </m:oMath>
                  </m:oMathPara>
                </a14:m>
                <a:endParaRPr lang="en-US" dirty="0"/>
              </a:p>
            </p:txBody>
          </p:sp>
        </mc:Choice>
        <mc:Fallback xmlns="">
          <p:sp>
            <p:nvSpPr>
              <p:cNvPr id="103" name="TextBox 102">
                <a:extLst>
                  <a:ext uri="{FF2B5EF4-FFF2-40B4-BE49-F238E27FC236}">
                    <a16:creationId xmlns:a16="http://schemas.microsoft.com/office/drawing/2014/main" id="{7405F1DA-7BC0-C242-BB63-2054AD45849C}"/>
                  </a:ext>
                </a:extLst>
              </p:cNvPr>
              <p:cNvSpPr txBox="1">
                <a:spLocks noRot="1" noChangeAspect="1" noMove="1" noResize="1" noEditPoints="1" noAdjustHandles="1" noChangeArrowheads="1" noChangeShapeType="1" noTextEdit="1"/>
              </p:cNvSpPr>
              <p:nvPr/>
            </p:nvSpPr>
            <p:spPr>
              <a:xfrm>
                <a:off x="11729364" y="3852066"/>
                <a:ext cx="337849" cy="276999"/>
              </a:xfrm>
              <a:prstGeom prst="rect">
                <a:avLst/>
              </a:prstGeom>
              <a:blipFill>
                <a:blip r:embed="rId21"/>
                <a:stretch>
                  <a:fillRect l="-50000" t="-168182" r="-82143"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D3F75AE5-C918-6747-9C8F-EEE58816EB20}"/>
                  </a:ext>
                </a:extLst>
              </p:cNvPr>
              <p:cNvSpPr txBox="1"/>
              <p:nvPr/>
            </p:nvSpPr>
            <p:spPr>
              <a:xfrm>
                <a:off x="11729363" y="3595151"/>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1</m:t>
                          </m:r>
                        </m:e>
                      </m:d>
                    </m:oMath>
                  </m:oMathPara>
                </a14:m>
                <a:endParaRPr lang="en-US" dirty="0"/>
              </a:p>
            </p:txBody>
          </p:sp>
        </mc:Choice>
        <mc:Fallback xmlns="">
          <p:sp>
            <p:nvSpPr>
              <p:cNvPr id="104" name="TextBox 103">
                <a:extLst>
                  <a:ext uri="{FF2B5EF4-FFF2-40B4-BE49-F238E27FC236}">
                    <a16:creationId xmlns:a16="http://schemas.microsoft.com/office/drawing/2014/main" id="{D3F75AE5-C918-6747-9C8F-EEE58816EB20}"/>
                  </a:ext>
                </a:extLst>
              </p:cNvPr>
              <p:cNvSpPr txBox="1">
                <a:spLocks noRot="1" noChangeAspect="1" noMove="1" noResize="1" noEditPoints="1" noAdjustHandles="1" noChangeArrowheads="1" noChangeShapeType="1" noTextEdit="1"/>
              </p:cNvSpPr>
              <p:nvPr/>
            </p:nvSpPr>
            <p:spPr>
              <a:xfrm>
                <a:off x="11729363" y="3595151"/>
                <a:ext cx="337849" cy="276999"/>
              </a:xfrm>
              <a:prstGeom prst="rect">
                <a:avLst/>
              </a:prstGeom>
              <a:blipFill>
                <a:blip r:embed="rId22"/>
                <a:stretch>
                  <a:fillRect l="-50000" t="-168182" r="-82143"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794F497D-AA35-FF4C-82AB-D84DAECBD176}"/>
                  </a:ext>
                </a:extLst>
              </p:cNvPr>
              <p:cNvSpPr txBox="1"/>
              <p:nvPr/>
            </p:nvSpPr>
            <p:spPr>
              <a:xfrm>
                <a:off x="11725692" y="3338236"/>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2</m:t>
                          </m:r>
                        </m:e>
                      </m:d>
                    </m:oMath>
                  </m:oMathPara>
                </a14:m>
                <a:endParaRPr lang="en-US" dirty="0"/>
              </a:p>
            </p:txBody>
          </p:sp>
        </mc:Choice>
        <mc:Fallback xmlns="">
          <p:sp>
            <p:nvSpPr>
              <p:cNvPr id="105" name="TextBox 104">
                <a:extLst>
                  <a:ext uri="{FF2B5EF4-FFF2-40B4-BE49-F238E27FC236}">
                    <a16:creationId xmlns:a16="http://schemas.microsoft.com/office/drawing/2014/main" id="{794F497D-AA35-FF4C-82AB-D84DAECBD176}"/>
                  </a:ext>
                </a:extLst>
              </p:cNvPr>
              <p:cNvSpPr txBox="1">
                <a:spLocks noRot="1" noChangeAspect="1" noMove="1" noResize="1" noEditPoints="1" noAdjustHandles="1" noChangeArrowheads="1" noChangeShapeType="1" noTextEdit="1"/>
              </p:cNvSpPr>
              <p:nvPr/>
            </p:nvSpPr>
            <p:spPr>
              <a:xfrm>
                <a:off x="11725692" y="3338236"/>
                <a:ext cx="337849" cy="276999"/>
              </a:xfrm>
              <a:prstGeom prst="rect">
                <a:avLst/>
              </a:prstGeom>
              <a:blipFill>
                <a:blip r:embed="rId23"/>
                <a:stretch>
                  <a:fillRect l="-51852" t="-168182" r="-88889"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233BE309-DC78-5C41-8D01-FF4E199A1B73}"/>
                  </a:ext>
                </a:extLst>
              </p:cNvPr>
              <p:cNvSpPr txBox="1"/>
              <p:nvPr/>
            </p:nvSpPr>
            <p:spPr>
              <a:xfrm>
                <a:off x="11727527" y="3068101"/>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3</m:t>
                          </m:r>
                        </m:e>
                      </m:d>
                    </m:oMath>
                  </m:oMathPara>
                </a14:m>
                <a:endParaRPr lang="en-US" dirty="0"/>
              </a:p>
            </p:txBody>
          </p:sp>
        </mc:Choice>
        <mc:Fallback xmlns="">
          <p:sp>
            <p:nvSpPr>
              <p:cNvPr id="106" name="TextBox 105">
                <a:extLst>
                  <a:ext uri="{FF2B5EF4-FFF2-40B4-BE49-F238E27FC236}">
                    <a16:creationId xmlns:a16="http://schemas.microsoft.com/office/drawing/2014/main" id="{233BE309-DC78-5C41-8D01-FF4E199A1B73}"/>
                  </a:ext>
                </a:extLst>
              </p:cNvPr>
              <p:cNvSpPr txBox="1">
                <a:spLocks noRot="1" noChangeAspect="1" noMove="1" noResize="1" noEditPoints="1" noAdjustHandles="1" noChangeArrowheads="1" noChangeShapeType="1" noTextEdit="1"/>
              </p:cNvSpPr>
              <p:nvPr/>
            </p:nvSpPr>
            <p:spPr>
              <a:xfrm>
                <a:off x="11727527" y="3068101"/>
                <a:ext cx="337849" cy="276999"/>
              </a:xfrm>
              <a:prstGeom prst="rect">
                <a:avLst/>
              </a:prstGeom>
              <a:blipFill>
                <a:blip r:embed="rId24"/>
                <a:stretch>
                  <a:fillRect l="-51852" t="-160870" r="-88889" b="-2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2D2048DB-201F-2E4F-97E6-14D90C1FCC7D}"/>
                  </a:ext>
                </a:extLst>
              </p:cNvPr>
              <p:cNvSpPr txBox="1"/>
              <p:nvPr/>
            </p:nvSpPr>
            <p:spPr>
              <a:xfrm>
                <a:off x="11725692" y="2795445"/>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4</m:t>
                          </m:r>
                        </m:e>
                      </m:d>
                    </m:oMath>
                  </m:oMathPara>
                </a14:m>
                <a:endParaRPr lang="en-US" dirty="0"/>
              </a:p>
            </p:txBody>
          </p:sp>
        </mc:Choice>
        <mc:Fallback xmlns="">
          <p:sp>
            <p:nvSpPr>
              <p:cNvPr id="107" name="TextBox 106">
                <a:extLst>
                  <a:ext uri="{FF2B5EF4-FFF2-40B4-BE49-F238E27FC236}">
                    <a16:creationId xmlns:a16="http://schemas.microsoft.com/office/drawing/2014/main" id="{2D2048DB-201F-2E4F-97E6-14D90C1FCC7D}"/>
                  </a:ext>
                </a:extLst>
              </p:cNvPr>
              <p:cNvSpPr txBox="1">
                <a:spLocks noRot="1" noChangeAspect="1" noMove="1" noResize="1" noEditPoints="1" noAdjustHandles="1" noChangeArrowheads="1" noChangeShapeType="1" noTextEdit="1"/>
              </p:cNvSpPr>
              <p:nvPr/>
            </p:nvSpPr>
            <p:spPr>
              <a:xfrm>
                <a:off x="11725692" y="2795445"/>
                <a:ext cx="337849" cy="276999"/>
              </a:xfrm>
              <a:prstGeom prst="rect">
                <a:avLst/>
              </a:prstGeom>
              <a:blipFill>
                <a:blip r:embed="rId25"/>
                <a:stretch>
                  <a:fillRect l="-51852" t="-168182" r="-88889"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19D070B-D769-5549-8156-CDB8E85F706E}"/>
                  </a:ext>
                </a:extLst>
              </p:cNvPr>
              <p:cNvSpPr txBox="1"/>
              <p:nvPr/>
            </p:nvSpPr>
            <p:spPr>
              <a:xfrm>
                <a:off x="11727527" y="2514210"/>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5</m:t>
                          </m:r>
                        </m:e>
                      </m:d>
                    </m:oMath>
                  </m:oMathPara>
                </a14:m>
                <a:endParaRPr lang="en-US" dirty="0"/>
              </a:p>
            </p:txBody>
          </p:sp>
        </mc:Choice>
        <mc:Fallback xmlns="">
          <p:sp>
            <p:nvSpPr>
              <p:cNvPr id="108" name="TextBox 107">
                <a:extLst>
                  <a:ext uri="{FF2B5EF4-FFF2-40B4-BE49-F238E27FC236}">
                    <a16:creationId xmlns:a16="http://schemas.microsoft.com/office/drawing/2014/main" id="{A19D070B-D769-5549-8156-CDB8E85F706E}"/>
                  </a:ext>
                </a:extLst>
              </p:cNvPr>
              <p:cNvSpPr txBox="1">
                <a:spLocks noRot="1" noChangeAspect="1" noMove="1" noResize="1" noEditPoints="1" noAdjustHandles="1" noChangeArrowheads="1" noChangeShapeType="1" noTextEdit="1"/>
              </p:cNvSpPr>
              <p:nvPr/>
            </p:nvSpPr>
            <p:spPr>
              <a:xfrm>
                <a:off x="11727527" y="2514210"/>
                <a:ext cx="337849" cy="276999"/>
              </a:xfrm>
              <a:prstGeom prst="rect">
                <a:avLst/>
              </a:prstGeom>
              <a:blipFill>
                <a:blip r:embed="rId26"/>
                <a:stretch>
                  <a:fillRect l="-51852" t="-160870" r="-88889" b="-234783"/>
                </a:stretch>
              </a:blipFill>
            </p:spPr>
            <p:txBody>
              <a:bodyPr/>
              <a:lstStyle/>
              <a:p>
                <a:r>
                  <a:rPr lang="en-US">
                    <a:noFill/>
                  </a:rPr>
                  <a:t> </a:t>
                </a:r>
              </a:p>
            </p:txBody>
          </p:sp>
        </mc:Fallback>
      </mc:AlternateContent>
      <p:sp>
        <p:nvSpPr>
          <p:cNvPr id="109" name="Rounded Rectangle 108">
            <a:extLst>
              <a:ext uri="{FF2B5EF4-FFF2-40B4-BE49-F238E27FC236}">
                <a16:creationId xmlns:a16="http://schemas.microsoft.com/office/drawing/2014/main" id="{91D27C24-B956-8C4D-8E84-83DB0235DD4B}"/>
              </a:ext>
            </a:extLst>
          </p:cNvPr>
          <p:cNvSpPr/>
          <p:nvPr/>
        </p:nvSpPr>
        <p:spPr>
          <a:xfrm>
            <a:off x="10134128" y="3948885"/>
            <a:ext cx="734603" cy="83360"/>
          </a:xfrm>
          <a:prstGeom prst="roundRect">
            <a:avLst/>
          </a:prstGeom>
          <a:solidFill>
            <a:schemeClr val="accent1">
              <a:alpha val="4430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B522280A-5547-184A-9087-8F7E8942AEB6}"/>
              </a:ext>
            </a:extLst>
          </p:cNvPr>
          <p:cNvSpPr/>
          <p:nvPr/>
        </p:nvSpPr>
        <p:spPr>
          <a:xfrm>
            <a:off x="9532641" y="2880529"/>
            <a:ext cx="1913260" cy="98725"/>
          </a:xfrm>
          <a:prstGeom prst="roundRect">
            <a:avLst/>
          </a:prstGeom>
          <a:solidFill>
            <a:schemeClr val="accent1">
              <a:alpha val="4266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a:extLst>
              <a:ext uri="{FF2B5EF4-FFF2-40B4-BE49-F238E27FC236}">
                <a16:creationId xmlns:a16="http://schemas.microsoft.com/office/drawing/2014/main" id="{AB65D192-41C2-DE4D-B2E9-597F5CD67256}"/>
              </a:ext>
            </a:extLst>
          </p:cNvPr>
          <p:cNvSpPr/>
          <p:nvPr/>
        </p:nvSpPr>
        <p:spPr>
          <a:xfrm>
            <a:off x="9748358" y="3429000"/>
            <a:ext cx="1481826" cy="87368"/>
          </a:xfrm>
          <a:prstGeom prst="roundRect">
            <a:avLst/>
          </a:prstGeom>
          <a:solidFill>
            <a:srgbClr val="FF0000">
              <a:alpha val="4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92715542-96A9-D94C-8570-D3DA5DE44CEC}"/>
                  </a:ext>
                </a:extLst>
              </p:cNvPr>
              <p:cNvSpPr txBox="1"/>
              <p:nvPr/>
            </p:nvSpPr>
            <p:spPr>
              <a:xfrm>
                <a:off x="11736302" y="3850696"/>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rgbClr val="0070C0"/>
                          </a:solidFill>
                          <a:latin typeface="Cambria Math" panose="02040503050406030204" pitchFamily="18" charset="0"/>
                        </a:rPr>
                        <m:t>|</m:t>
                      </m:r>
                      <m:d>
                        <m:dPr>
                          <m:begChr m:val=""/>
                          <m:endChr m:val="⟩"/>
                          <m:ctrlPr>
                            <a:rPr lang="en-AU" b="0" i="1" smtClean="0">
                              <a:solidFill>
                                <a:srgbClr val="0070C0"/>
                              </a:solidFill>
                              <a:latin typeface="Cambria Math" panose="02040503050406030204" pitchFamily="18" charset="0"/>
                            </a:rPr>
                          </m:ctrlPr>
                        </m:dPr>
                        <m:e>
                          <m:r>
                            <a:rPr lang="en-AU" b="0" i="1" smtClean="0">
                              <a:solidFill>
                                <a:srgbClr val="0070C0"/>
                              </a:solidFill>
                              <a:latin typeface="Cambria Math" panose="02040503050406030204" pitchFamily="18" charset="0"/>
                            </a:rPr>
                            <m:t>0</m:t>
                          </m:r>
                        </m:e>
                      </m:d>
                    </m:oMath>
                  </m:oMathPara>
                </a14:m>
                <a:endParaRPr lang="en-US" dirty="0">
                  <a:solidFill>
                    <a:srgbClr val="0070C0"/>
                  </a:solidFill>
                </a:endParaRPr>
              </a:p>
            </p:txBody>
          </p:sp>
        </mc:Choice>
        <mc:Fallback xmlns="">
          <p:sp>
            <p:nvSpPr>
              <p:cNvPr id="112" name="TextBox 111">
                <a:extLst>
                  <a:ext uri="{FF2B5EF4-FFF2-40B4-BE49-F238E27FC236}">
                    <a16:creationId xmlns:a16="http://schemas.microsoft.com/office/drawing/2014/main" id="{92715542-96A9-D94C-8570-D3DA5DE44CEC}"/>
                  </a:ext>
                </a:extLst>
              </p:cNvPr>
              <p:cNvSpPr txBox="1">
                <a:spLocks noRot="1" noChangeAspect="1" noMove="1" noResize="1" noEditPoints="1" noAdjustHandles="1" noChangeArrowheads="1" noChangeShapeType="1" noTextEdit="1"/>
              </p:cNvSpPr>
              <p:nvPr/>
            </p:nvSpPr>
            <p:spPr>
              <a:xfrm>
                <a:off x="11736302" y="3850696"/>
                <a:ext cx="337849" cy="276999"/>
              </a:xfrm>
              <a:prstGeom prst="rect">
                <a:avLst/>
              </a:prstGeom>
              <a:blipFill>
                <a:blip r:embed="rId27"/>
                <a:stretch>
                  <a:fillRect l="-55556" t="-168182" r="-88889"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CDB7C96F-FA64-7847-AEA5-9CD62D1A2CC7}"/>
                  </a:ext>
                </a:extLst>
              </p:cNvPr>
              <p:cNvSpPr txBox="1"/>
              <p:nvPr/>
            </p:nvSpPr>
            <p:spPr>
              <a:xfrm>
                <a:off x="11720654" y="2795444"/>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rgbClr val="0070C0"/>
                          </a:solidFill>
                          <a:latin typeface="Cambria Math" panose="02040503050406030204" pitchFamily="18" charset="0"/>
                        </a:rPr>
                        <m:t>|</m:t>
                      </m:r>
                      <m:d>
                        <m:dPr>
                          <m:begChr m:val=""/>
                          <m:endChr m:val="⟩"/>
                          <m:ctrlPr>
                            <a:rPr lang="en-AU" b="0" i="1" smtClean="0">
                              <a:solidFill>
                                <a:srgbClr val="0070C0"/>
                              </a:solidFill>
                              <a:latin typeface="Cambria Math" panose="02040503050406030204" pitchFamily="18" charset="0"/>
                            </a:rPr>
                          </m:ctrlPr>
                        </m:dPr>
                        <m:e>
                          <m:r>
                            <a:rPr lang="en-AU" b="0" i="1" smtClean="0">
                              <a:solidFill>
                                <a:srgbClr val="0070C0"/>
                              </a:solidFill>
                              <a:latin typeface="Cambria Math" panose="02040503050406030204" pitchFamily="18" charset="0"/>
                            </a:rPr>
                            <m:t>4</m:t>
                          </m:r>
                        </m:e>
                      </m:d>
                    </m:oMath>
                  </m:oMathPara>
                </a14:m>
                <a:endParaRPr lang="en-US" dirty="0">
                  <a:solidFill>
                    <a:srgbClr val="0070C0"/>
                  </a:solidFill>
                </a:endParaRPr>
              </a:p>
            </p:txBody>
          </p:sp>
        </mc:Choice>
        <mc:Fallback xmlns="">
          <p:sp>
            <p:nvSpPr>
              <p:cNvPr id="113" name="TextBox 112">
                <a:extLst>
                  <a:ext uri="{FF2B5EF4-FFF2-40B4-BE49-F238E27FC236}">
                    <a16:creationId xmlns:a16="http://schemas.microsoft.com/office/drawing/2014/main" id="{CDB7C96F-FA64-7847-AEA5-9CD62D1A2CC7}"/>
                  </a:ext>
                </a:extLst>
              </p:cNvPr>
              <p:cNvSpPr txBox="1">
                <a:spLocks noRot="1" noChangeAspect="1" noMove="1" noResize="1" noEditPoints="1" noAdjustHandles="1" noChangeArrowheads="1" noChangeShapeType="1" noTextEdit="1"/>
              </p:cNvSpPr>
              <p:nvPr/>
            </p:nvSpPr>
            <p:spPr>
              <a:xfrm>
                <a:off x="11720654" y="2795444"/>
                <a:ext cx="337849" cy="276999"/>
              </a:xfrm>
              <a:prstGeom prst="rect">
                <a:avLst/>
              </a:prstGeom>
              <a:blipFill>
                <a:blip r:embed="rId28"/>
                <a:stretch>
                  <a:fillRect l="-55556" t="-168182" r="-85185"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C95FD77D-7F90-A14B-A4AD-8602F63AF335}"/>
                  </a:ext>
                </a:extLst>
              </p:cNvPr>
              <p:cNvSpPr txBox="1"/>
              <p:nvPr/>
            </p:nvSpPr>
            <p:spPr>
              <a:xfrm>
                <a:off x="11728568" y="3338034"/>
                <a:ext cx="3378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rgbClr val="FF0000"/>
                          </a:solidFill>
                          <a:latin typeface="Cambria Math" panose="02040503050406030204" pitchFamily="18" charset="0"/>
                        </a:rPr>
                        <m:t>|</m:t>
                      </m:r>
                      <m:d>
                        <m:dPr>
                          <m:begChr m:val=""/>
                          <m:endChr m:val="⟩"/>
                          <m:ctrlPr>
                            <a:rPr lang="en-AU" b="0"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2</m:t>
                          </m:r>
                        </m:e>
                      </m:d>
                    </m:oMath>
                  </m:oMathPara>
                </a14:m>
                <a:endParaRPr lang="en-US" dirty="0">
                  <a:solidFill>
                    <a:srgbClr val="FF0000"/>
                  </a:solidFill>
                </a:endParaRPr>
              </a:p>
            </p:txBody>
          </p:sp>
        </mc:Choice>
        <mc:Fallback xmlns="">
          <p:sp>
            <p:nvSpPr>
              <p:cNvPr id="114" name="TextBox 113">
                <a:extLst>
                  <a:ext uri="{FF2B5EF4-FFF2-40B4-BE49-F238E27FC236}">
                    <a16:creationId xmlns:a16="http://schemas.microsoft.com/office/drawing/2014/main" id="{C95FD77D-7F90-A14B-A4AD-8602F63AF335}"/>
                  </a:ext>
                </a:extLst>
              </p:cNvPr>
              <p:cNvSpPr txBox="1">
                <a:spLocks noRot="1" noChangeAspect="1" noMove="1" noResize="1" noEditPoints="1" noAdjustHandles="1" noChangeArrowheads="1" noChangeShapeType="1" noTextEdit="1"/>
              </p:cNvSpPr>
              <p:nvPr/>
            </p:nvSpPr>
            <p:spPr>
              <a:xfrm>
                <a:off x="11728568" y="3338034"/>
                <a:ext cx="337849" cy="276999"/>
              </a:xfrm>
              <a:prstGeom prst="rect">
                <a:avLst/>
              </a:prstGeom>
              <a:blipFill>
                <a:blip r:embed="rId29"/>
                <a:stretch>
                  <a:fillRect l="-51852" t="-168182" r="-88889"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43162732-6740-CC42-AD51-23264B374678}"/>
                  </a:ext>
                </a:extLst>
              </p:cNvPr>
              <p:cNvSpPr txBox="1"/>
              <p:nvPr/>
            </p:nvSpPr>
            <p:spPr>
              <a:xfrm>
                <a:off x="9566284" y="4817570"/>
                <a:ext cx="1879617"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r>
                        <a:rPr lang="en-AU" b="0" i="1" smtClean="0">
                          <a:solidFill>
                            <a:srgbClr val="002060"/>
                          </a:solidFill>
                          <a:latin typeface="Cambria Math" panose="02040503050406030204" pitchFamily="18" charset="0"/>
                        </a:rPr>
                        <m:t>=</m:t>
                      </m:r>
                      <m:f>
                        <m:fPr>
                          <m:ctrlPr>
                            <a:rPr lang="en-AU" b="0" i="1" smtClean="0">
                              <a:solidFill>
                                <a:srgbClr val="002060"/>
                              </a:solidFill>
                              <a:latin typeface="Cambria Math" panose="02040503050406030204" pitchFamily="18" charset="0"/>
                            </a:rPr>
                          </m:ctrlPr>
                        </m:fPr>
                        <m:num>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|0</m:t>
                              </m:r>
                            </m:e>
                          </m:d>
                          <m:r>
                            <a:rPr lang="en-AU" b="0" i="1" smtClean="0">
                              <a:solidFill>
                                <a:srgbClr val="002060"/>
                              </a:solidFill>
                              <a:latin typeface="Cambria Math" panose="02040503050406030204" pitchFamily="18" charset="0"/>
                            </a:rPr>
                            <m:t>+</m:t>
                          </m:r>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|4</m:t>
                              </m:r>
                            </m:e>
                          </m:d>
                        </m:num>
                        <m:den>
                          <m:rad>
                            <m:radPr>
                              <m:degHide m:val="on"/>
                              <m:ctrlPr>
                                <a:rPr lang="en-AU" b="0" i="1" smtClean="0">
                                  <a:solidFill>
                                    <a:srgbClr val="002060"/>
                                  </a:solidFill>
                                  <a:latin typeface="Cambria Math" panose="02040503050406030204" pitchFamily="18" charset="0"/>
                                </a:rPr>
                              </m:ctrlPr>
                            </m:radPr>
                            <m:deg/>
                            <m:e>
                              <m:r>
                                <a:rPr lang="en-AU"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115" name="TextBox 114">
                <a:extLst>
                  <a:ext uri="{FF2B5EF4-FFF2-40B4-BE49-F238E27FC236}">
                    <a16:creationId xmlns:a16="http://schemas.microsoft.com/office/drawing/2014/main" id="{43162732-6740-CC42-AD51-23264B374678}"/>
                  </a:ext>
                </a:extLst>
              </p:cNvPr>
              <p:cNvSpPr txBox="1">
                <a:spLocks noRot="1" noChangeAspect="1" noMove="1" noResize="1" noEditPoints="1" noAdjustHandles="1" noChangeArrowheads="1" noChangeShapeType="1" noTextEdit="1"/>
              </p:cNvSpPr>
              <p:nvPr/>
            </p:nvSpPr>
            <p:spPr>
              <a:xfrm>
                <a:off x="9566284" y="4817570"/>
                <a:ext cx="1879617" cy="587918"/>
              </a:xfrm>
              <a:prstGeom prst="rect">
                <a:avLst/>
              </a:prstGeom>
              <a:blipFill>
                <a:blip r:embed="rId30"/>
                <a:stretch>
                  <a:fillRect l="-4027" t="-80851" r="-15436" b="-91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417901D0-DD5E-5A4C-9B36-FE5AFE42B672}"/>
                  </a:ext>
                </a:extLst>
              </p:cNvPr>
              <p:cNvSpPr txBox="1"/>
              <p:nvPr/>
            </p:nvSpPr>
            <p:spPr>
              <a:xfrm>
                <a:off x="9583368" y="5690554"/>
                <a:ext cx="1318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r>
                        <a:rPr lang="en-AU" b="0" i="1" smtClean="0">
                          <a:solidFill>
                            <a:srgbClr val="FF0000"/>
                          </a:solidFill>
                          <a:latin typeface="Cambria Math" panose="02040503050406030204" pitchFamily="18" charset="0"/>
                        </a:rPr>
                        <m:t>=</m:t>
                      </m:r>
                      <m:d>
                        <m:dPr>
                          <m:begChr m:val=""/>
                          <m:endChr m:val="⟩"/>
                          <m:ctrlPr>
                            <a:rPr lang="en-AU" b="0"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|2</m:t>
                          </m:r>
                        </m:e>
                      </m:d>
                    </m:oMath>
                  </m:oMathPara>
                </a14:m>
                <a:endParaRPr lang="en-US" dirty="0">
                  <a:solidFill>
                    <a:srgbClr val="FF0000"/>
                  </a:solidFill>
                </a:endParaRPr>
              </a:p>
            </p:txBody>
          </p:sp>
        </mc:Choice>
        <mc:Fallback xmlns="">
          <p:sp>
            <p:nvSpPr>
              <p:cNvPr id="116" name="TextBox 115">
                <a:extLst>
                  <a:ext uri="{FF2B5EF4-FFF2-40B4-BE49-F238E27FC236}">
                    <a16:creationId xmlns:a16="http://schemas.microsoft.com/office/drawing/2014/main" id="{417901D0-DD5E-5A4C-9B36-FE5AFE42B672}"/>
                  </a:ext>
                </a:extLst>
              </p:cNvPr>
              <p:cNvSpPr txBox="1">
                <a:spLocks noRot="1" noChangeAspect="1" noMove="1" noResize="1" noEditPoints="1" noAdjustHandles="1" noChangeArrowheads="1" noChangeShapeType="1" noTextEdit="1"/>
              </p:cNvSpPr>
              <p:nvPr/>
            </p:nvSpPr>
            <p:spPr>
              <a:xfrm>
                <a:off x="9583368" y="5690554"/>
                <a:ext cx="1318951" cy="276999"/>
              </a:xfrm>
              <a:prstGeom prst="rect">
                <a:avLst/>
              </a:prstGeom>
              <a:blipFill>
                <a:blip r:embed="rId31"/>
                <a:stretch>
                  <a:fillRect l="-5714" t="-160870" r="-21905" b="-23478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71405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116"/>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93" grpId="0"/>
      <p:bldP spid="12" grpId="0"/>
      <p:bldP spid="103" grpId="0"/>
      <p:bldP spid="104" grpId="0"/>
      <p:bldP spid="105" grpId="0"/>
      <p:bldP spid="106" grpId="0"/>
      <p:bldP spid="107" grpId="0"/>
      <p:bldP spid="108" grpId="0"/>
      <p:bldP spid="109" grpId="1" animBg="1"/>
      <p:bldP spid="110" grpId="1" animBg="1"/>
      <p:bldP spid="111" grpId="1" animBg="1"/>
      <p:bldP spid="112" grpId="1"/>
      <p:bldP spid="113" grpId="1"/>
      <p:bldP spid="114" grpId="1"/>
      <p:bldP spid="115" grpId="1"/>
      <p:bldP spid="11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40E701-288E-F140-9C54-7C0BF8AD1DA9}"/>
              </a:ext>
            </a:extLst>
          </p:cNvPr>
          <p:cNvPicPr>
            <a:picLocks noChangeAspect="1"/>
          </p:cNvPicPr>
          <p:nvPr/>
        </p:nvPicPr>
        <p:blipFill>
          <a:blip r:embed="rId3"/>
          <a:stretch>
            <a:fillRect/>
          </a:stretch>
        </p:blipFill>
        <p:spPr>
          <a:xfrm>
            <a:off x="8447845" y="4449348"/>
            <a:ext cx="2501900" cy="1828800"/>
          </a:xfrm>
          <a:prstGeom prst="rect">
            <a:avLst/>
          </a:prstGeom>
        </p:spPr>
      </p:pic>
      <p:pic>
        <p:nvPicPr>
          <p:cNvPr id="3" name="Picture 2">
            <a:extLst>
              <a:ext uri="{FF2B5EF4-FFF2-40B4-BE49-F238E27FC236}">
                <a16:creationId xmlns:a16="http://schemas.microsoft.com/office/drawing/2014/main" id="{D326027A-690A-FF45-998C-9A80519CAE96}"/>
              </a:ext>
            </a:extLst>
          </p:cNvPr>
          <p:cNvPicPr>
            <a:picLocks noChangeAspect="1"/>
          </p:cNvPicPr>
          <p:nvPr/>
        </p:nvPicPr>
        <p:blipFill>
          <a:blip r:embed="rId4"/>
          <a:stretch>
            <a:fillRect/>
          </a:stretch>
        </p:blipFill>
        <p:spPr>
          <a:xfrm>
            <a:off x="1530702" y="4476218"/>
            <a:ext cx="5915784" cy="1828800"/>
          </a:xfrm>
          <a:prstGeom prst="rect">
            <a:avLst/>
          </a:prstGeom>
        </p:spPr>
      </p:pic>
      <p:sp>
        <p:nvSpPr>
          <p:cNvPr id="5" name="TextBox 4">
            <a:extLst>
              <a:ext uri="{FF2B5EF4-FFF2-40B4-BE49-F238E27FC236}">
                <a16:creationId xmlns:a16="http://schemas.microsoft.com/office/drawing/2014/main" id="{3C670045-94C7-8538-298F-5AE65CBC5C92}"/>
              </a:ext>
            </a:extLst>
          </p:cNvPr>
          <p:cNvSpPr txBox="1"/>
          <p:nvPr/>
        </p:nvSpPr>
        <p:spPr>
          <a:xfrm>
            <a:off x="2987316" y="80832"/>
            <a:ext cx="6342895" cy="584775"/>
          </a:xfrm>
          <a:prstGeom prst="rect">
            <a:avLst/>
          </a:prstGeom>
          <a:noFill/>
        </p:spPr>
        <p:txBody>
          <a:bodyPr wrap="square" rtlCol="0">
            <a:spAutoFit/>
          </a:bodyPr>
          <a:lstStyle/>
          <a:p>
            <a:pPr algn="ctr"/>
            <a:r>
              <a:rPr lang="en-AU" sz="3200" b="1" dirty="0">
                <a:solidFill>
                  <a:srgbClr val="DC5F12"/>
                </a:solidFill>
              </a:rPr>
              <a:t>Conclusion and Outlook</a:t>
            </a:r>
          </a:p>
        </p:txBody>
      </p:sp>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268918" y="6305018"/>
            <a:ext cx="2743200" cy="365125"/>
          </a:xfrm>
        </p:spPr>
        <p:txBody>
          <a:bodyPr/>
          <a:lstStyle/>
          <a:p>
            <a:r>
              <a:rPr lang="en-AU" dirty="0"/>
              <a:t>20</a:t>
            </a:r>
          </a:p>
        </p:txBody>
      </p:sp>
      <p:pic>
        <p:nvPicPr>
          <p:cNvPr id="27" name="Picture 26" descr="A diagram of a sound wave&#10;&#10;Description automatically generated">
            <a:extLst>
              <a:ext uri="{FF2B5EF4-FFF2-40B4-BE49-F238E27FC236}">
                <a16:creationId xmlns:a16="http://schemas.microsoft.com/office/drawing/2014/main" id="{2437207B-8BAE-C54C-9BFA-9F6E4D942E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2205" y="1068148"/>
            <a:ext cx="3945467" cy="1568162"/>
          </a:xfrm>
          <a:prstGeom prst="rect">
            <a:avLst/>
          </a:prstGeom>
        </p:spPr>
      </p:pic>
      <p:pic>
        <p:nvPicPr>
          <p:cNvPr id="28" name="Picture 27">
            <a:extLst>
              <a:ext uri="{FF2B5EF4-FFF2-40B4-BE49-F238E27FC236}">
                <a16:creationId xmlns:a16="http://schemas.microsoft.com/office/drawing/2014/main" id="{61141A9E-14F7-F448-86A7-3FBF72084CFD}"/>
              </a:ext>
            </a:extLst>
          </p:cNvPr>
          <p:cNvPicPr>
            <a:picLocks noChangeAspect="1"/>
          </p:cNvPicPr>
          <p:nvPr/>
        </p:nvPicPr>
        <p:blipFill>
          <a:blip r:embed="rId6"/>
          <a:stretch>
            <a:fillRect/>
          </a:stretch>
        </p:blipFill>
        <p:spPr>
          <a:xfrm>
            <a:off x="12691173" y="3160965"/>
            <a:ext cx="3512223" cy="303085"/>
          </a:xfrm>
          <a:prstGeom prst="rect">
            <a:avLst/>
          </a:prstGeom>
        </p:spPr>
      </p:pic>
      <p:sp>
        <p:nvSpPr>
          <p:cNvPr id="46" name="TextBox 45">
            <a:extLst>
              <a:ext uri="{FF2B5EF4-FFF2-40B4-BE49-F238E27FC236}">
                <a16:creationId xmlns:a16="http://schemas.microsoft.com/office/drawing/2014/main" id="{E4AA8A8A-E3B3-FA4C-A298-2F35C4AED33B}"/>
              </a:ext>
            </a:extLst>
          </p:cNvPr>
          <p:cNvSpPr txBox="1"/>
          <p:nvPr/>
        </p:nvSpPr>
        <p:spPr>
          <a:xfrm>
            <a:off x="-2529112" y="1309123"/>
            <a:ext cx="2529112" cy="954107"/>
          </a:xfrm>
          <a:prstGeom prst="rect">
            <a:avLst/>
          </a:prstGeom>
          <a:noFill/>
        </p:spPr>
        <p:txBody>
          <a:bodyPr wrap="square" rtlCol="0">
            <a:spAutoFit/>
          </a:bodyPr>
          <a:lstStyle/>
          <a:p>
            <a:r>
              <a:rPr lang="en-US" sz="1400" dirty="0">
                <a:solidFill>
                  <a:schemeClr val="accent1">
                    <a:lumMod val="50000"/>
                  </a:schemeClr>
                </a:solidFill>
              </a:rPr>
              <a:t>This work:</a:t>
            </a:r>
            <a:endParaRPr lang="en-US" sz="1400" dirty="0"/>
          </a:p>
          <a:p>
            <a:r>
              <a:rPr lang="en-US" sz="1400" dirty="0"/>
              <a:t>Fast and deterministic preparation</a:t>
            </a:r>
          </a:p>
          <a:p>
            <a:r>
              <a:rPr lang="en-US" sz="1400" dirty="0"/>
              <a:t>Robust to dominant noise</a:t>
            </a:r>
          </a:p>
        </p:txBody>
      </p:sp>
      <p:sp>
        <p:nvSpPr>
          <p:cNvPr id="47" name="TextBox 46">
            <a:extLst>
              <a:ext uri="{FF2B5EF4-FFF2-40B4-BE49-F238E27FC236}">
                <a16:creationId xmlns:a16="http://schemas.microsoft.com/office/drawing/2014/main" id="{3D033CFA-702B-AA4A-8D5D-0AE356F88FF1}"/>
              </a:ext>
            </a:extLst>
          </p:cNvPr>
          <p:cNvSpPr txBox="1"/>
          <p:nvPr/>
        </p:nvSpPr>
        <p:spPr>
          <a:xfrm>
            <a:off x="-2346960" y="-176958"/>
            <a:ext cx="2529112" cy="738664"/>
          </a:xfrm>
          <a:prstGeom prst="rect">
            <a:avLst/>
          </a:prstGeom>
          <a:noFill/>
        </p:spPr>
        <p:txBody>
          <a:bodyPr wrap="square" rtlCol="0">
            <a:spAutoFit/>
          </a:bodyPr>
          <a:lstStyle/>
          <a:p>
            <a:r>
              <a:rPr lang="en-US" sz="1400" dirty="0">
                <a:solidFill>
                  <a:schemeClr val="accent1">
                    <a:lumMod val="50000"/>
                  </a:schemeClr>
                </a:solidFill>
              </a:rPr>
              <a:t>Future work:</a:t>
            </a:r>
            <a:endParaRPr lang="en-US" sz="1400" dirty="0"/>
          </a:p>
          <a:p>
            <a:r>
              <a:rPr lang="en-US" sz="1400" dirty="0"/>
              <a:t>Logical Operations on one or two bosonic logical states</a:t>
            </a:r>
          </a:p>
        </p:txBody>
      </p:sp>
      <p:sp>
        <p:nvSpPr>
          <p:cNvPr id="31" name="TextBox 30">
            <a:extLst>
              <a:ext uri="{FF2B5EF4-FFF2-40B4-BE49-F238E27FC236}">
                <a16:creationId xmlns:a16="http://schemas.microsoft.com/office/drawing/2014/main" id="{9C7F23DE-3722-B949-95BE-89493A7F1E53}"/>
              </a:ext>
            </a:extLst>
          </p:cNvPr>
          <p:cNvSpPr txBox="1"/>
          <p:nvPr/>
        </p:nvSpPr>
        <p:spPr>
          <a:xfrm>
            <a:off x="1766187" y="4724766"/>
            <a:ext cx="2442258" cy="1569660"/>
          </a:xfrm>
          <a:prstGeom prst="rect">
            <a:avLst/>
          </a:prstGeom>
          <a:noFill/>
        </p:spPr>
        <p:txBody>
          <a:bodyPr wrap="square">
            <a:spAutoFit/>
          </a:bodyPr>
          <a:lstStyle/>
          <a:p>
            <a:endParaRPr lang="en-US" sz="1600" b="1" dirty="0">
              <a:solidFill>
                <a:schemeClr val="accent1">
                  <a:lumMod val="50000"/>
                </a:schemeClr>
              </a:solidFill>
            </a:endParaRPr>
          </a:p>
          <a:p>
            <a:pPr marL="285750" indent="-285750">
              <a:buFont typeface="Arial" panose="020B0604020202020204" pitchFamily="34" charset="0"/>
              <a:buChar char="•"/>
            </a:pPr>
            <a:r>
              <a:rPr lang="en-AU" sz="1600" dirty="0"/>
              <a:t>Versatile</a:t>
            </a:r>
          </a:p>
          <a:p>
            <a:pPr marL="285750" indent="-285750">
              <a:buFont typeface="Arial" panose="020B0604020202020204" pitchFamily="34" charset="0"/>
              <a:buChar char="•"/>
            </a:pPr>
            <a:r>
              <a:rPr lang="en-AU" sz="1600" dirty="0"/>
              <a:t>Deterministic </a:t>
            </a:r>
          </a:p>
          <a:p>
            <a:pPr marL="285750" indent="-285750">
              <a:buFont typeface="Arial" panose="020B0604020202020204" pitchFamily="34" charset="0"/>
              <a:buChar char="•"/>
            </a:pPr>
            <a:r>
              <a:rPr lang="en-AU" sz="1600" dirty="0"/>
              <a:t>Noise Robust </a:t>
            </a:r>
          </a:p>
          <a:p>
            <a:pPr marL="285750" indent="-285750">
              <a:buFont typeface="Arial" panose="020B0604020202020204" pitchFamily="34" charset="0"/>
              <a:buChar char="•"/>
            </a:pPr>
            <a:endParaRPr lang="en-US" sz="1600" dirty="0"/>
          </a:p>
          <a:p>
            <a:endParaRPr lang="en-US" sz="1600" dirty="0"/>
          </a:p>
        </p:txBody>
      </p:sp>
      <p:sp>
        <p:nvSpPr>
          <p:cNvPr id="32" name="TextBox 31">
            <a:extLst>
              <a:ext uri="{FF2B5EF4-FFF2-40B4-BE49-F238E27FC236}">
                <a16:creationId xmlns:a16="http://schemas.microsoft.com/office/drawing/2014/main" id="{4E578DCB-0E52-ED48-AD65-7AE28E8EBB4B}"/>
              </a:ext>
            </a:extLst>
          </p:cNvPr>
          <p:cNvSpPr txBox="1"/>
          <p:nvPr/>
        </p:nvSpPr>
        <p:spPr>
          <a:xfrm>
            <a:off x="12338096" y="4946446"/>
            <a:ext cx="2442258" cy="1077218"/>
          </a:xfrm>
          <a:prstGeom prst="rect">
            <a:avLst/>
          </a:prstGeom>
          <a:noFill/>
        </p:spPr>
        <p:txBody>
          <a:bodyPr wrap="square">
            <a:spAutoFit/>
          </a:bodyPr>
          <a:lstStyle/>
          <a:p>
            <a:endParaRPr lang="en-US" sz="1600" b="1" dirty="0">
              <a:solidFill>
                <a:schemeClr val="accent1">
                  <a:lumMod val="50000"/>
                </a:schemeClr>
              </a:solidFill>
            </a:endParaRPr>
          </a:p>
          <a:p>
            <a:endParaRPr lang="en-US" sz="1600" b="1" dirty="0">
              <a:solidFill>
                <a:schemeClr val="accent1">
                  <a:lumMod val="50000"/>
                </a:schemeClr>
              </a:solidFill>
            </a:endParaRPr>
          </a:p>
          <a:p>
            <a:pPr marL="285750" indent="-285750">
              <a:buFont typeface="Arial" panose="020B0604020202020204" pitchFamily="34" charset="0"/>
              <a:buChar char="•"/>
            </a:pPr>
            <a:r>
              <a:rPr lang="en-AU" sz="1600" dirty="0"/>
              <a:t>Single and two-qubit gates on GKP states</a:t>
            </a:r>
            <a:endParaRPr lang="en-US" sz="1600" dirty="0"/>
          </a:p>
        </p:txBody>
      </p:sp>
      <p:sp>
        <p:nvSpPr>
          <p:cNvPr id="33" name="TextBox 32">
            <a:extLst>
              <a:ext uri="{FF2B5EF4-FFF2-40B4-BE49-F238E27FC236}">
                <a16:creationId xmlns:a16="http://schemas.microsoft.com/office/drawing/2014/main" id="{EE06A279-4B87-7546-B166-32BFC6BD777B}"/>
              </a:ext>
            </a:extLst>
          </p:cNvPr>
          <p:cNvSpPr txBox="1"/>
          <p:nvPr/>
        </p:nvSpPr>
        <p:spPr>
          <a:xfrm>
            <a:off x="8590985" y="4422478"/>
            <a:ext cx="2442258" cy="1569660"/>
          </a:xfrm>
          <a:prstGeom prst="rect">
            <a:avLst/>
          </a:prstGeom>
          <a:noFill/>
        </p:spPr>
        <p:txBody>
          <a:bodyPr wrap="square">
            <a:spAutoFit/>
          </a:bodyPr>
          <a:lstStyle/>
          <a:p>
            <a:endParaRPr lang="en-US" sz="1600" b="1" dirty="0">
              <a:solidFill>
                <a:schemeClr val="accent1">
                  <a:lumMod val="50000"/>
                </a:schemeClr>
              </a:solidFill>
            </a:endParaRPr>
          </a:p>
          <a:p>
            <a:endParaRPr lang="en-US" sz="1600" b="1" dirty="0">
              <a:solidFill>
                <a:schemeClr val="accent1">
                  <a:lumMod val="50000"/>
                </a:schemeClr>
              </a:solidFill>
            </a:endParaRPr>
          </a:p>
          <a:p>
            <a:pPr marL="285750" indent="-285750">
              <a:buFont typeface="Arial" panose="020B0604020202020204" pitchFamily="34" charset="0"/>
              <a:buChar char="•"/>
            </a:pPr>
            <a:r>
              <a:rPr lang="en-AU" sz="1600" dirty="0"/>
              <a:t>State preparation and error correction of exotic multi-mode bosonic codes</a:t>
            </a:r>
            <a:endParaRPr lang="en-US" sz="1600" dirty="0"/>
          </a:p>
        </p:txBody>
      </p:sp>
      <p:pic>
        <p:nvPicPr>
          <p:cNvPr id="26" name="Picture 25">
            <a:extLst>
              <a:ext uri="{FF2B5EF4-FFF2-40B4-BE49-F238E27FC236}">
                <a16:creationId xmlns:a16="http://schemas.microsoft.com/office/drawing/2014/main" id="{EDE29FC9-06F2-5042-A3F6-6C85B42D1C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2227" y="-3268983"/>
            <a:ext cx="2727546" cy="2332492"/>
          </a:xfrm>
          <a:prstGeom prst="rect">
            <a:avLst/>
          </a:prstGeom>
        </p:spPr>
      </p:pic>
      <p:pic>
        <p:nvPicPr>
          <p:cNvPr id="36" name="Picture 35" descr="A group of arrows pointing to different directions&#10;&#10;Description automatically generated">
            <a:extLst>
              <a:ext uri="{FF2B5EF4-FFF2-40B4-BE49-F238E27FC236}">
                <a16:creationId xmlns:a16="http://schemas.microsoft.com/office/drawing/2014/main" id="{D081B442-D9E2-9646-A87C-2C65BE98CC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6664" y="-2911369"/>
            <a:ext cx="1834060" cy="1727529"/>
          </a:xfrm>
          <a:prstGeom prst="rect">
            <a:avLst/>
          </a:prstGeom>
        </p:spPr>
      </p:pic>
      <p:pic>
        <p:nvPicPr>
          <p:cNvPr id="37" name="Picture 36" descr="A blue line with text&#10;&#10;Description automatically generated">
            <a:extLst>
              <a:ext uri="{FF2B5EF4-FFF2-40B4-BE49-F238E27FC236}">
                <a16:creationId xmlns:a16="http://schemas.microsoft.com/office/drawing/2014/main" id="{EDB85313-D23F-BA46-B7A4-CF1FDA6C86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800" y="-2713303"/>
            <a:ext cx="2900996" cy="1485876"/>
          </a:xfrm>
          <a:prstGeom prst="rect">
            <a:avLst/>
          </a:prstGeom>
        </p:spPr>
      </p:pic>
      <p:sp>
        <p:nvSpPr>
          <p:cNvPr id="38" name="Rectangle 37">
            <a:extLst>
              <a:ext uri="{FF2B5EF4-FFF2-40B4-BE49-F238E27FC236}">
                <a16:creationId xmlns:a16="http://schemas.microsoft.com/office/drawing/2014/main" id="{74FA2B68-FC4F-6148-8789-671CED552406}"/>
              </a:ext>
            </a:extLst>
          </p:cNvPr>
          <p:cNvSpPr/>
          <p:nvPr/>
        </p:nvSpPr>
        <p:spPr>
          <a:xfrm>
            <a:off x="1411237" y="-834582"/>
            <a:ext cx="2394138" cy="422338"/>
          </a:xfrm>
          <a:prstGeom prst="rect">
            <a:avLst/>
          </a:prstGeom>
          <a:solidFill>
            <a:srgbClr val="DB5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Preparation</a:t>
            </a:r>
          </a:p>
        </p:txBody>
      </p:sp>
      <p:sp>
        <p:nvSpPr>
          <p:cNvPr id="39" name="Rectangle 38">
            <a:extLst>
              <a:ext uri="{FF2B5EF4-FFF2-40B4-BE49-F238E27FC236}">
                <a16:creationId xmlns:a16="http://schemas.microsoft.com/office/drawing/2014/main" id="{2F735CFD-1D6D-1E4B-A0C1-393B5994AF47}"/>
              </a:ext>
            </a:extLst>
          </p:cNvPr>
          <p:cNvSpPr/>
          <p:nvPr/>
        </p:nvSpPr>
        <p:spPr>
          <a:xfrm>
            <a:off x="8386625" y="-834853"/>
            <a:ext cx="2394138" cy="422338"/>
          </a:xfrm>
          <a:prstGeom prst="rect">
            <a:avLst/>
          </a:prstGeom>
          <a:solidFill>
            <a:srgbClr val="3D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Correction</a:t>
            </a:r>
          </a:p>
        </p:txBody>
      </p:sp>
      <p:sp>
        <p:nvSpPr>
          <p:cNvPr id="40" name="Rectangle 39">
            <a:extLst>
              <a:ext uri="{FF2B5EF4-FFF2-40B4-BE49-F238E27FC236}">
                <a16:creationId xmlns:a16="http://schemas.microsoft.com/office/drawing/2014/main" id="{879EA25A-30C8-1A4C-BED4-BA3952C39B49}"/>
              </a:ext>
            </a:extLst>
          </p:cNvPr>
          <p:cNvSpPr/>
          <p:nvPr/>
        </p:nvSpPr>
        <p:spPr>
          <a:xfrm>
            <a:off x="4898931" y="-837977"/>
            <a:ext cx="2394138" cy="422338"/>
          </a:xfrm>
          <a:prstGeom prst="rect">
            <a:avLst/>
          </a:prstGeom>
          <a:solidFill>
            <a:srgbClr val="8A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Operations</a:t>
            </a:r>
          </a:p>
        </p:txBody>
      </p:sp>
      <p:sp>
        <p:nvSpPr>
          <p:cNvPr id="21" name="TextBox 20">
            <a:extLst>
              <a:ext uri="{FF2B5EF4-FFF2-40B4-BE49-F238E27FC236}">
                <a16:creationId xmlns:a16="http://schemas.microsoft.com/office/drawing/2014/main" id="{618DA197-D6E6-C840-A2FB-631F60DBC624}"/>
              </a:ext>
            </a:extLst>
          </p:cNvPr>
          <p:cNvSpPr txBox="1"/>
          <p:nvPr/>
        </p:nvSpPr>
        <p:spPr>
          <a:xfrm>
            <a:off x="1013631" y="4475620"/>
            <a:ext cx="2652425" cy="369332"/>
          </a:xfrm>
          <a:prstGeom prst="rect">
            <a:avLst/>
          </a:prstGeom>
          <a:noFill/>
        </p:spPr>
        <p:txBody>
          <a:bodyPr wrap="square">
            <a:spAutoFit/>
          </a:bodyPr>
          <a:lstStyle/>
          <a:p>
            <a:pPr algn="ctr"/>
            <a:r>
              <a:rPr lang="en-US" sz="1800" b="1" dirty="0">
                <a:solidFill>
                  <a:schemeClr val="accent1">
                    <a:lumMod val="50000"/>
                  </a:schemeClr>
                </a:solidFill>
              </a:rPr>
              <a:t>This Work:</a:t>
            </a:r>
          </a:p>
        </p:txBody>
      </p:sp>
      <p:pic>
        <p:nvPicPr>
          <p:cNvPr id="43" name="Picture 42">
            <a:extLst>
              <a:ext uri="{FF2B5EF4-FFF2-40B4-BE49-F238E27FC236}">
                <a16:creationId xmlns:a16="http://schemas.microsoft.com/office/drawing/2014/main" id="{9B8DE0BA-F01A-D64F-934E-16B5B8F051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4777" y="1185672"/>
            <a:ext cx="2727546" cy="2332492"/>
          </a:xfrm>
          <a:prstGeom prst="rect">
            <a:avLst/>
          </a:prstGeom>
        </p:spPr>
      </p:pic>
      <p:pic>
        <p:nvPicPr>
          <p:cNvPr id="44" name="Picture 43" descr="A group of arrows pointing to different directions&#10;&#10;Description automatically generated">
            <a:extLst>
              <a:ext uri="{FF2B5EF4-FFF2-40B4-BE49-F238E27FC236}">
                <a16:creationId xmlns:a16="http://schemas.microsoft.com/office/drawing/2014/main" id="{C245DFF9-B3EB-8B46-8BD9-D482A79F12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5340" y="1541929"/>
            <a:ext cx="1834060" cy="1727529"/>
          </a:xfrm>
          <a:prstGeom prst="rect">
            <a:avLst/>
          </a:prstGeom>
        </p:spPr>
      </p:pic>
      <p:pic>
        <p:nvPicPr>
          <p:cNvPr id="45" name="Picture 44" descr="A blue line with text&#10;&#10;Description automatically generated">
            <a:extLst>
              <a:ext uri="{FF2B5EF4-FFF2-40B4-BE49-F238E27FC236}">
                <a16:creationId xmlns:a16="http://schemas.microsoft.com/office/drawing/2014/main" id="{FB58A5AC-E386-684C-ABEE-8457262C09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5005" y="1874791"/>
            <a:ext cx="2043635" cy="1046740"/>
          </a:xfrm>
          <a:prstGeom prst="rect">
            <a:avLst/>
          </a:prstGeom>
        </p:spPr>
      </p:pic>
      <p:sp>
        <p:nvSpPr>
          <p:cNvPr id="48" name="Rectangle 47">
            <a:extLst>
              <a:ext uri="{FF2B5EF4-FFF2-40B4-BE49-F238E27FC236}">
                <a16:creationId xmlns:a16="http://schemas.microsoft.com/office/drawing/2014/main" id="{E9247C01-128C-FC43-A5E1-BD8A1C5FEB06}"/>
              </a:ext>
            </a:extLst>
          </p:cNvPr>
          <p:cNvSpPr/>
          <p:nvPr/>
        </p:nvSpPr>
        <p:spPr>
          <a:xfrm>
            <a:off x="1530702" y="3618445"/>
            <a:ext cx="2394138" cy="422338"/>
          </a:xfrm>
          <a:prstGeom prst="rect">
            <a:avLst/>
          </a:prstGeom>
          <a:solidFill>
            <a:srgbClr val="DB5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Preparation</a:t>
            </a:r>
          </a:p>
        </p:txBody>
      </p:sp>
      <p:sp>
        <p:nvSpPr>
          <p:cNvPr id="49" name="Rectangle 48">
            <a:extLst>
              <a:ext uri="{FF2B5EF4-FFF2-40B4-BE49-F238E27FC236}">
                <a16:creationId xmlns:a16="http://schemas.microsoft.com/office/drawing/2014/main" id="{9FDB6FF4-E0B7-2143-8562-DFA855691BC8}"/>
              </a:ext>
            </a:extLst>
          </p:cNvPr>
          <p:cNvSpPr/>
          <p:nvPr/>
        </p:nvSpPr>
        <p:spPr>
          <a:xfrm>
            <a:off x="8495301" y="3618445"/>
            <a:ext cx="2394138" cy="422338"/>
          </a:xfrm>
          <a:prstGeom prst="rect">
            <a:avLst/>
          </a:prstGeom>
          <a:solidFill>
            <a:srgbClr val="3D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Correction</a:t>
            </a:r>
          </a:p>
        </p:txBody>
      </p:sp>
      <p:sp>
        <p:nvSpPr>
          <p:cNvPr id="50" name="Rectangle 49">
            <a:extLst>
              <a:ext uri="{FF2B5EF4-FFF2-40B4-BE49-F238E27FC236}">
                <a16:creationId xmlns:a16="http://schemas.microsoft.com/office/drawing/2014/main" id="{2DB5EA5F-FF52-AC47-BF4B-4419393B1707}"/>
              </a:ext>
            </a:extLst>
          </p:cNvPr>
          <p:cNvSpPr/>
          <p:nvPr/>
        </p:nvSpPr>
        <p:spPr>
          <a:xfrm>
            <a:off x="4951481" y="3618445"/>
            <a:ext cx="2394138" cy="422338"/>
          </a:xfrm>
          <a:prstGeom prst="rect">
            <a:avLst/>
          </a:prstGeom>
          <a:solidFill>
            <a:srgbClr val="8A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Operations</a:t>
            </a:r>
          </a:p>
        </p:txBody>
      </p:sp>
      <p:sp>
        <p:nvSpPr>
          <p:cNvPr id="51" name="Rectangle 50">
            <a:extLst>
              <a:ext uri="{FF2B5EF4-FFF2-40B4-BE49-F238E27FC236}">
                <a16:creationId xmlns:a16="http://schemas.microsoft.com/office/drawing/2014/main" id="{A0F03402-76E7-0347-B53F-9FC3D82B74A3}"/>
              </a:ext>
            </a:extLst>
          </p:cNvPr>
          <p:cNvSpPr/>
          <p:nvPr/>
        </p:nvSpPr>
        <p:spPr>
          <a:xfrm>
            <a:off x="1551726" y="1081580"/>
            <a:ext cx="2350294" cy="2536865"/>
          </a:xfrm>
          <a:prstGeom prst="rect">
            <a:avLst/>
          </a:prstGeom>
          <a:noFill/>
          <a:ln w="28575" cmpd="sng">
            <a:solidFill>
              <a:srgbClr val="DB54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65CB196F-B344-4842-B6BC-71231F3D2643}"/>
              </a:ext>
            </a:extLst>
          </p:cNvPr>
          <p:cNvSpPr/>
          <p:nvPr/>
        </p:nvSpPr>
        <p:spPr>
          <a:xfrm>
            <a:off x="4965929" y="1081580"/>
            <a:ext cx="2350294" cy="2536865"/>
          </a:xfrm>
          <a:prstGeom prst="rect">
            <a:avLst/>
          </a:prstGeom>
          <a:noFill/>
          <a:ln w="28575" cmpd="sng">
            <a:solidFill>
              <a:srgbClr val="8AA2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C4CFBDFC-AD04-9743-B176-5679AA4E40F8}"/>
              </a:ext>
            </a:extLst>
          </p:cNvPr>
          <p:cNvSpPr/>
          <p:nvPr/>
        </p:nvSpPr>
        <p:spPr>
          <a:xfrm>
            <a:off x="8517223" y="1081580"/>
            <a:ext cx="2350294" cy="2536865"/>
          </a:xfrm>
          <a:prstGeom prst="rect">
            <a:avLst/>
          </a:prstGeom>
          <a:noFill/>
          <a:ln w="28575" cmpd="sng">
            <a:solidFill>
              <a:srgbClr val="3D5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TextBox 53">
            <a:extLst>
              <a:ext uri="{FF2B5EF4-FFF2-40B4-BE49-F238E27FC236}">
                <a16:creationId xmlns:a16="http://schemas.microsoft.com/office/drawing/2014/main" id="{ACD1433E-FCCE-D44F-B03C-3A3A40A63FE4}"/>
              </a:ext>
            </a:extLst>
          </p:cNvPr>
          <p:cNvSpPr txBox="1"/>
          <p:nvPr/>
        </p:nvSpPr>
        <p:spPr>
          <a:xfrm>
            <a:off x="4919947" y="4724766"/>
            <a:ext cx="2442258" cy="830997"/>
          </a:xfrm>
          <a:prstGeom prst="rect">
            <a:avLst/>
          </a:prstGeom>
          <a:noFill/>
        </p:spPr>
        <p:txBody>
          <a:bodyPr wrap="square">
            <a:spAutoFit/>
          </a:bodyPr>
          <a:lstStyle/>
          <a:p>
            <a:endParaRPr lang="en-US" sz="1600" b="1" dirty="0">
              <a:solidFill>
                <a:schemeClr val="accent1">
                  <a:lumMod val="50000"/>
                </a:schemeClr>
              </a:solidFill>
            </a:endParaRPr>
          </a:p>
          <a:p>
            <a:pPr marL="285750" indent="-285750">
              <a:buFont typeface="Arial" panose="020B0604020202020204" pitchFamily="34" charset="0"/>
              <a:buChar char="•"/>
            </a:pPr>
            <a:endParaRPr lang="en-US" sz="1600" dirty="0"/>
          </a:p>
          <a:p>
            <a:endParaRPr lang="en-US" sz="1600" dirty="0"/>
          </a:p>
        </p:txBody>
      </p:sp>
      <p:sp>
        <p:nvSpPr>
          <p:cNvPr id="55" name="TextBox 54">
            <a:extLst>
              <a:ext uri="{FF2B5EF4-FFF2-40B4-BE49-F238E27FC236}">
                <a16:creationId xmlns:a16="http://schemas.microsoft.com/office/drawing/2014/main" id="{6601C9AE-62A1-8441-A631-B6E932D5DF25}"/>
              </a:ext>
            </a:extLst>
          </p:cNvPr>
          <p:cNvSpPr txBox="1"/>
          <p:nvPr/>
        </p:nvSpPr>
        <p:spPr>
          <a:xfrm>
            <a:off x="7956975" y="4475620"/>
            <a:ext cx="2652425" cy="369332"/>
          </a:xfrm>
          <a:prstGeom prst="rect">
            <a:avLst/>
          </a:prstGeom>
          <a:noFill/>
        </p:spPr>
        <p:txBody>
          <a:bodyPr wrap="square">
            <a:spAutoFit/>
          </a:bodyPr>
          <a:lstStyle/>
          <a:p>
            <a:pPr algn="ctr"/>
            <a:r>
              <a:rPr lang="en-US" sz="1800" b="1" dirty="0">
                <a:solidFill>
                  <a:schemeClr val="accent1">
                    <a:lumMod val="50000"/>
                  </a:schemeClr>
                </a:solidFill>
              </a:rPr>
              <a:t>Future Work:</a:t>
            </a:r>
          </a:p>
        </p:txBody>
      </p:sp>
      <p:sp>
        <p:nvSpPr>
          <p:cNvPr id="56" name="TextBox 55">
            <a:extLst>
              <a:ext uri="{FF2B5EF4-FFF2-40B4-BE49-F238E27FC236}">
                <a16:creationId xmlns:a16="http://schemas.microsoft.com/office/drawing/2014/main" id="{FD939CAA-6CC9-E34F-97F7-AA623FE0D454}"/>
              </a:ext>
            </a:extLst>
          </p:cNvPr>
          <p:cNvSpPr txBox="1"/>
          <p:nvPr/>
        </p:nvSpPr>
        <p:spPr>
          <a:xfrm>
            <a:off x="4775691" y="4715065"/>
            <a:ext cx="2539825" cy="2062103"/>
          </a:xfrm>
          <a:prstGeom prst="rect">
            <a:avLst/>
          </a:prstGeom>
          <a:noFill/>
        </p:spPr>
        <p:txBody>
          <a:bodyPr wrap="square">
            <a:spAutoFit/>
          </a:bodyPr>
          <a:lstStyle/>
          <a:p>
            <a:endParaRPr lang="en-US" sz="1600" b="1" dirty="0">
              <a:solidFill>
                <a:schemeClr val="accent1">
                  <a:lumMod val="50000"/>
                </a:schemeClr>
              </a:solidFill>
            </a:endParaRPr>
          </a:p>
          <a:p>
            <a:pPr marL="285750" indent="-285750">
              <a:buFont typeface="Arial" panose="020B0604020202020204" pitchFamily="34" charset="0"/>
              <a:buChar char="•"/>
            </a:pPr>
            <a:r>
              <a:rPr lang="en-AU" sz="1600" dirty="0"/>
              <a:t>Universal gate set for the GKP code</a:t>
            </a:r>
          </a:p>
          <a:p>
            <a:pPr marL="285750" indent="-285750">
              <a:buFont typeface="Arial" panose="020B0604020202020204" pitchFamily="34" charset="0"/>
              <a:buChar char="•"/>
            </a:pPr>
            <a:r>
              <a:rPr lang="en-AU" sz="1600" dirty="0"/>
              <a:t>First two-qubit GKP entangling gate </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189208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12A1B1E-8A78-93AE-4031-D58CEB6317D4}"/>
              </a:ext>
            </a:extLst>
          </p:cNvPr>
          <p:cNvSpPr txBox="1"/>
          <p:nvPr/>
        </p:nvSpPr>
        <p:spPr>
          <a:xfrm>
            <a:off x="113574" y="-70117"/>
            <a:ext cx="5290133" cy="2246769"/>
          </a:xfrm>
          <a:prstGeom prst="rect">
            <a:avLst/>
          </a:prstGeom>
          <a:noFill/>
        </p:spPr>
        <p:txBody>
          <a:bodyPr wrap="square" rtlCol="0">
            <a:spAutoFit/>
          </a:bodyPr>
          <a:lstStyle/>
          <a:p>
            <a:endParaRPr lang="en-AU" sz="1400" b="1" dirty="0">
              <a:highlight>
                <a:srgbClr val="FFFFFF"/>
              </a:highlight>
            </a:endParaRPr>
          </a:p>
          <a:p>
            <a:r>
              <a:rPr lang="en-AU" sz="1400" b="1" dirty="0">
                <a:highlight>
                  <a:srgbClr val="FFFFFF"/>
                </a:highlight>
              </a:rPr>
              <a:t>Quantum control laboratory (Sydney)</a:t>
            </a:r>
          </a:p>
          <a:p>
            <a:br>
              <a:rPr lang="en-AU" sz="1400" dirty="0">
                <a:highlight>
                  <a:srgbClr val="FFFFFF"/>
                </a:highlight>
              </a:rPr>
            </a:br>
            <a:r>
              <a:rPr lang="en-AU" sz="1400" b="0" i="0" dirty="0">
                <a:solidFill>
                  <a:srgbClr val="1D1C1D"/>
                </a:solidFill>
                <a:effectLst/>
                <a:highlight>
                  <a:srgbClr val="FFFFFF"/>
                </a:highlight>
                <a:latin typeface="Slack-Lato"/>
              </a:rPr>
              <a:t>Ting Rei Tan (PI)</a:t>
            </a:r>
          </a:p>
          <a:p>
            <a:r>
              <a:rPr lang="en-AU" sz="1400" dirty="0">
                <a:solidFill>
                  <a:srgbClr val="1D1C1D"/>
                </a:solidFill>
                <a:highlight>
                  <a:srgbClr val="FFFFFF"/>
                </a:highlight>
                <a:latin typeface="Slack-Lato"/>
              </a:rPr>
              <a:t>Christophe </a:t>
            </a:r>
            <a:r>
              <a:rPr lang="en-AU" sz="1400" dirty="0" err="1">
                <a:solidFill>
                  <a:srgbClr val="1D1C1D"/>
                </a:solidFill>
                <a:highlight>
                  <a:srgbClr val="FFFFFF"/>
                </a:highlight>
                <a:latin typeface="Slack-Lato"/>
              </a:rPr>
              <a:t>Valahu</a:t>
            </a:r>
            <a:endParaRPr lang="en-AU" sz="1400" b="0" i="0" dirty="0">
              <a:solidFill>
                <a:srgbClr val="1D1C1D"/>
              </a:solidFill>
              <a:effectLst/>
              <a:highlight>
                <a:srgbClr val="FFFFFF"/>
              </a:highlight>
              <a:latin typeface="Slack-Lato"/>
            </a:endParaRPr>
          </a:p>
          <a:p>
            <a:r>
              <a:rPr lang="en-AU" sz="1400" dirty="0">
                <a:solidFill>
                  <a:srgbClr val="1D1C1D"/>
                </a:solidFill>
                <a:highlight>
                  <a:srgbClr val="FFFFFF"/>
                </a:highlight>
                <a:latin typeface="Slack-Lato"/>
              </a:rPr>
              <a:t>Michael Biercuk</a:t>
            </a:r>
            <a:br>
              <a:rPr lang="en-AU" sz="1400" dirty="0">
                <a:highlight>
                  <a:srgbClr val="FFFFFF"/>
                </a:highlight>
              </a:rPr>
            </a:br>
            <a:r>
              <a:rPr lang="en-AU" sz="1400" b="0" i="0" dirty="0">
                <a:solidFill>
                  <a:srgbClr val="1D1C1D"/>
                </a:solidFill>
                <a:effectLst/>
                <a:highlight>
                  <a:srgbClr val="FFFFFF"/>
                </a:highlight>
                <a:latin typeface="Slack-Lato"/>
              </a:rPr>
              <a:t>Robert Wolf</a:t>
            </a:r>
            <a:br>
              <a:rPr lang="en-AU" sz="1400" dirty="0">
                <a:highlight>
                  <a:srgbClr val="FFFFFF"/>
                </a:highlight>
              </a:rPr>
            </a:br>
            <a:r>
              <a:rPr lang="en-AU" sz="1400" b="0" i="0" dirty="0">
                <a:solidFill>
                  <a:srgbClr val="1D1C1D"/>
                </a:solidFill>
                <a:effectLst/>
                <a:highlight>
                  <a:srgbClr val="FFFFFF"/>
                </a:highlight>
                <a:latin typeface="Slack-Lato"/>
              </a:rPr>
              <a:t>Cameron McGarry</a:t>
            </a:r>
          </a:p>
          <a:p>
            <a:r>
              <a:rPr lang="en-AU" sz="1400" dirty="0">
                <a:solidFill>
                  <a:srgbClr val="1D1C1D"/>
                </a:solidFill>
                <a:highlight>
                  <a:srgbClr val="FFFFFF"/>
                </a:highlight>
                <a:latin typeface="Slack-Lato"/>
              </a:rPr>
              <a:t>Teerawat Chalermpusitarak</a:t>
            </a:r>
          </a:p>
          <a:p>
            <a:r>
              <a:rPr lang="en-AU" sz="1400" dirty="0">
                <a:solidFill>
                  <a:srgbClr val="1D1C1D"/>
                </a:solidFill>
                <a:highlight>
                  <a:srgbClr val="FFFFFF"/>
                </a:highlight>
                <a:latin typeface="Slack-Lato"/>
              </a:rPr>
              <a:t>Cyril </a:t>
            </a:r>
            <a:r>
              <a:rPr lang="en-AU" sz="1400" dirty="0" err="1">
                <a:solidFill>
                  <a:srgbClr val="1D1C1D"/>
                </a:solidFill>
                <a:highlight>
                  <a:srgbClr val="FFFFFF"/>
                </a:highlight>
                <a:latin typeface="Slack-Lato"/>
              </a:rPr>
              <a:t>Laplane</a:t>
            </a:r>
            <a:endParaRPr lang="en-AU" sz="1400" dirty="0">
              <a:solidFill>
                <a:srgbClr val="1D1C1D"/>
              </a:solidFill>
              <a:highlight>
                <a:srgbClr val="FFFFFF"/>
              </a:highlight>
              <a:latin typeface="Slack-Lato"/>
            </a:endParaRPr>
          </a:p>
        </p:txBody>
      </p:sp>
      <p:pic>
        <p:nvPicPr>
          <p:cNvPr id="5122" name="Picture 2" descr="The University of Sydney - Course Seeker">
            <a:extLst>
              <a:ext uri="{FF2B5EF4-FFF2-40B4-BE49-F238E27FC236}">
                <a16:creationId xmlns:a16="http://schemas.microsoft.com/office/drawing/2014/main" id="{99DA665A-389E-F6B9-3960-069C6639C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862" y="6239809"/>
            <a:ext cx="1155655" cy="40076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ome | Office of Naval Research">
            <a:extLst>
              <a:ext uri="{FF2B5EF4-FFF2-40B4-BE49-F238E27FC236}">
                <a16:creationId xmlns:a16="http://schemas.microsoft.com/office/drawing/2014/main" id="{7A811AD6-CE53-9B28-960C-E859B208A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369" y="6121909"/>
            <a:ext cx="1127603" cy="56219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rmy Research Office Logo | Materials Science and Engineering">
            <a:extLst>
              <a:ext uri="{FF2B5EF4-FFF2-40B4-BE49-F238E27FC236}">
                <a16:creationId xmlns:a16="http://schemas.microsoft.com/office/drawing/2014/main" id="{B591B8E9-89E9-951E-DABE-B1420C7BE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3059" y="6059340"/>
            <a:ext cx="639432" cy="63943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ownload Lockheed Martin Logo PNG Image for Free">
            <a:extLst>
              <a:ext uri="{FF2B5EF4-FFF2-40B4-BE49-F238E27FC236}">
                <a16:creationId xmlns:a16="http://schemas.microsoft.com/office/drawing/2014/main" id="{CA1B34CF-0B77-2C37-029D-B70C9DEB30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5988" y="6132464"/>
            <a:ext cx="978757" cy="44859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Defence Science and Technology Group | ARC Centre of Excellence for  Mathematical and Statistical Frontiers">
            <a:extLst>
              <a:ext uri="{FF2B5EF4-FFF2-40B4-BE49-F238E27FC236}">
                <a16:creationId xmlns:a16="http://schemas.microsoft.com/office/drawing/2014/main" id="{AC914F54-2A22-91CC-083D-1359CE2D6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1740" y="6142552"/>
            <a:ext cx="1451770" cy="448597"/>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Sydney Quantum Academy (@SydneyQuantum) / Twitter">
            <a:extLst>
              <a:ext uri="{FF2B5EF4-FFF2-40B4-BE49-F238E27FC236}">
                <a16:creationId xmlns:a16="http://schemas.microsoft.com/office/drawing/2014/main" id="{A8EEF38A-3ECA-2FD4-C308-7E84188071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47924" y="6084068"/>
            <a:ext cx="1292199" cy="6000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elligence Advanced Research Projects Activity - Wikipedia">
            <a:extLst>
              <a:ext uri="{FF2B5EF4-FFF2-40B4-BE49-F238E27FC236}">
                <a16:creationId xmlns:a16="http://schemas.microsoft.com/office/drawing/2014/main" id="{A5A47BC8-D1A4-25C6-E140-EA44D57551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21420" y="6052410"/>
            <a:ext cx="600034" cy="6000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B787E4-F743-7EE5-CDE4-F921E64C166E}"/>
              </a:ext>
            </a:extLst>
          </p:cNvPr>
          <p:cNvSpPr/>
          <p:nvPr/>
        </p:nvSpPr>
        <p:spPr>
          <a:xfrm flipV="1">
            <a:off x="0" y="5804148"/>
            <a:ext cx="12192000" cy="170367"/>
          </a:xfrm>
          <a:prstGeom prst="rect">
            <a:avLst/>
          </a:prstGeom>
          <a:solidFill>
            <a:srgbClr val="EE5D3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cxnSp>
        <p:nvCxnSpPr>
          <p:cNvPr id="5" name="Straight Connector 4">
            <a:extLst>
              <a:ext uri="{FF2B5EF4-FFF2-40B4-BE49-F238E27FC236}">
                <a16:creationId xmlns:a16="http://schemas.microsoft.com/office/drawing/2014/main" id="{54E0D3B6-48A6-47D6-EC7C-077D5CE21B3F}"/>
              </a:ext>
            </a:extLst>
          </p:cNvPr>
          <p:cNvCxnSpPr>
            <a:cxnSpLocks/>
          </p:cNvCxnSpPr>
          <p:nvPr/>
        </p:nvCxnSpPr>
        <p:spPr>
          <a:xfrm>
            <a:off x="0" y="5804148"/>
            <a:ext cx="12192000" cy="0"/>
          </a:xfrm>
          <a:prstGeom prst="line">
            <a:avLst/>
          </a:prstGeom>
          <a:ln w="57150">
            <a:solidFill>
              <a:schemeClr val="bg1">
                <a:lumMod val="85000"/>
              </a:schemeClr>
            </a:solidFill>
          </a:ln>
        </p:spPr>
        <p:style>
          <a:lnRef idx="1">
            <a:schemeClr val="dk1"/>
          </a:lnRef>
          <a:fillRef idx="0">
            <a:schemeClr val="dk1"/>
          </a:fillRef>
          <a:effectRef idx="0">
            <a:schemeClr val="dk1"/>
          </a:effectRef>
          <a:fontRef idx="minor">
            <a:schemeClr val="tx1"/>
          </a:fontRef>
        </p:style>
      </p:cxnSp>
      <p:pic>
        <p:nvPicPr>
          <p:cNvPr id="3" name="Picture 2" descr="ARC Centre of Excellence for Engineered Quantum Systems |">
            <a:extLst>
              <a:ext uri="{FF2B5EF4-FFF2-40B4-BE49-F238E27FC236}">
                <a16:creationId xmlns:a16="http://schemas.microsoft.com/office/drawing/2014/main" id="{A1BBB405-A742-E684-1462-235AEAB8F9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136" y="6217012"/>
            <a:ext cx="1149498" cy="4570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E5CB4A-A2BD-7370-5E95-6EDCFD815168}"/>
              </a:ext>
            </a:extLst>
          </p:cNvPr>
          <p:cNvSpPr txBox="1"/>
          <p:nvPr/>
        </p:nvSpPr>
        <p:spPr>
          <a:xfrm>
            <a:off x="2729423" y="1686775"/>
            <a:ext cx="2331062" cy="523220"/>
          </a:xfrm>
          <a:prstGeom prst="rect">
            <a:avLst/>
          </a:prstGeom>
          <a:noFill/>
        </p:spPr>
        <p:txBody>
          <a:bodyPr wrap="square">
            <a:spAutoFit/>
          </a:bodyPr>
          <a:lstStyle/>
          <a:p>
            <a:r>
              <a:rPr lang="en-US" sz="1400" b="1" i="0" dirty="0">
                <a:solidFill>
                  <a:srgbClr val="1D1C1D"/>
                </a:solidFill>
                <a:effectLst/>
                <a:highlight>
                  <a:srgbClr val="FFFFFF"/>
                </a:highlight>
                <a:latin typeface="Slack-Lato"/>
              </a:rPr>
              <a:t>Theory</a:t>
            </a:r>
            <a:endParaRPr lang="en-US" sz="1400" dirty="0">
              <a:solidFill>
                <a:srgbClr val="1D1C1D"/>
              </a:solidFill>
              <a:highlight>
                <a:srgbClr val="FFFFFF"/>
              </a:highlight>
              <a:latin typeface="Slack-Lato"/>
            </a:endParaRPr>
          </a:p>
          <a:p>
            <a:r>
              <a:rPr lang="en-AU" sz="1400" dirty="0">
                <a:solidFill>
                  <a:srgbClr val="1D1C1D"/>
                </a:solidFill>
                <a:highlight>
                  <a:srgbClr val="FFFFFF"/>
                </a:highlight>
                <a:latin typeface="Slack-Lato"/>
              </a:rPr>
              <a:t>Xanda Kolesnikow</a:t>
            </a:r>
            <a:r>
              <a:rPr lang="en-US" sz="1400" dirty="0">
                <a:solidFill>
                  <a:srgbClr val="1D1C1D"/>
                </a:solidFill>
                <a:highlight>
                  <a:srgbClr val="FFFFFF"/>
                </a:highlight>
                <a:latin typeface="Slack-Lato"/>
              </a:rPr>
              <a:t> (</a:t>
            </a:r>
            <a:r>
              <a:rPr lang="en-US" sz="1400" dirty="0" err="1">
                <a:solidFill>
                  <a:srgbClr val="1D1C1D"/>
                </a:solidFill>
                <a:highlight>
                  <a:srgbClr val="FFFFFF"/>
                </a:highlight>
                <a:latin typeface="Slack-Lato"/>
              </a:rPr>
              <a:t>Usyd</a:t>
            </a:r>
            <a:r>
              <a:rPr lang="en-US" sz="1400" dirty="0">
                <a:solidFill>
                  <a:srgbClr val="1D1C1D"/>
                </a:solidFill>
                <a:highlight>
                  <a:srgbClr val="FFFFFF"/>
                </a:highlight>
                <a:latin typeface="Slack-Lato"/>
              </a:rPr>
              <a:t>)</a:t>
            </a:r>
          </a:p>
        </p:txBody>
      </p:sp>
      <p:pic>
        <p:nvPicPr>
          <p:cNvPr id="1026" name="Picture 2" descr="Cleveland Clinic Selected by Wellcome Leap for 2 Quantum Computing Research  Projects">
            <a:extLst>
              <a:ext uri="{FF2B5EF4-FFF2-40B4-BE49-F238E27FC236}">
                <a16:creationId xmlns:a16="http://schemas.microsoft.com/office/drawing/2014/main" id="{C7C6194D-2C46-8831-1577-FE361519FE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35525" y="6091887"/>
            <a:ext cx="1112399" cy="6282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DDCF8F2-57E4-5788-78A1-7AEFE5463A1A}"/>
              </a:ext>
            </a:extLst>
          </p:cNvPr>
          <p:cNvPicPr>
            <a:picLocks noChangeAspect="1"/>
          </p:cNvPicPr>
          <p:nvPr/>
        </p:nvPicPr>
        <p:blipFill rotWithShape="1">
          <a:blip r:embed="rId12"/>
          <a:srcRect r="10048" b="32848"/>
          <a:stretch/>
        </p:blipFill>
        <p:spPr>
          <a:xfrm>
            <a:off x="5578641" y="199201"/>
            <a:ext cx="992204" cy="1102448"/>
          </a:xfrm>
          <a:prstGeom prst="rect">
            <a:avLst/>
          </a:prstGeom>
        </p:spPr>
      </p:pic>
      <p:pic>
        <p:nvPicPr>
          <p:cNvPr id="16" name="Picture 15" descr="A picture containing outdoor, person, ground, wearing&#10;&#10;Description automatically generated">
            <a:extLst>
              <a:ext uri="{FF2B5EF4-FFF2-40B4-BE49-F238E27FC236}">
                <a16:creationId xmlns:a16="http://schemas.microsoft.com/office/drawing/2014/main" id="{03DDA295-2629-F29A-8B17-A192D1D986AE}"/>
              </a:ext>
            </a:extLst>
          </p:cNvPr>
          <p:cNvPicPr>
            <a:picLocks noChangeAspect="1"/>
          </p:cNvPicPr>
          <p:nvPr/>
        </p:nvPicPr>
        <p:blipFill rotWithShape="1">
          <a:blip r:embed="rId13">
            <a:extLst>
              <a:ext uri="{28A0092B-C50C-407E-A947-70E740481C1C}">
                <a14:useLocalDpi xmlns:a14="http://schemas.microsoft.com/office/drawing/2010/main" val="0"/>
              </a:ext>
            </a:extLst>
          </a:blip>
          <a:srcRect l="13614" r="19973" b="30703"/>
          <a:stretch/>
        </p:blipFill>
        <p:spPr>
          <a:xfrm>
            <a:off x="272920" y="3739533"/>
            <a:ext cx="987452" cy="1287979"/>
          </a:xfrm>
          <a:prstGeom prst="rect">
            <a:avLst/>
          </a:prstGeom>
        </p:spPr>
      </p:pic>
      <p:pic>
        <p:nvPicPr>
          <p:cNvPr id="17" name="Picture 16" descr="Two people holding a book and smiling&#10;&#10;Description automatically generated with low confidence">
            <a:extLst>
              <a:ext uri="{FF2B5EF4-FFF2-40B4-BE49-F238E27FC236}">
                <a16:creationId xmlns:a16="http://schemas.microsoft.com/office/drawing/2014/main" id="{81B800A6-7E18-BDE5-1334-A7642A523A22}"/>
              </a:ext>
            </a:extLst>
          </p:cNvPr>
          <p:cNvPicPr>
            <a:picLocks noChangeAspect="1"/>
          </p:cNvPicPr>
          <p:nvPr/>
        </p:nvPicPr>
        <p:blipFill rotWithShape="1">
          <a:blip r:embed="rId14">
            <a:extLst>
              <a:ext uri="{28A0092B-C50C-407E-A947-70E740481C1C}">
                <a14:useLocalDpi xmlns:a14="http://schemas.microsoft.com/office/drawing/2010/main" val="0"/>
              </a:ext>
            </a:extLst>
          </a:blip>
          <a:srcRect l="39468" t="-622" r="31775" b="52977"/>
          <a:stretch/>
        </p:blipFill>
        <p:spPr>
          <a:xfrm>
            <a:off x="6888052" y="1520463"/>
            <a:ext cx="924673" cy="1021310"/>
          </a:xfrm>
          <a:prstGeom prst="rect">
            <a:avLst/>
          </a:prstGeom>
        </p:spPr>
      </p:pic>
      <p:pic>
        <p:nvPicPr>
          <p:cNvPr id="19" name="Picture 18" descr="A person wearing glasses and a pink shirt&#10;&#10;Description automatically generated">
            <a:extLst>
              <a:ext uri="{FF2B5EF4-FFF2-40B4-BE49-F238E27FC236}">
                <a16:creationId xmlns:a16="http://schemas.microsoft.com/office/drawing/2014/main" id="{29346B62-EB22-CD01-15B9-EA285BD1216B}"/>
              </a:ext>
            </a:extLst>
          </p:cNvPr>
          <p:cNvPicPr>
            <a:picLocks noChangeAspect="1"/>
          </p:cNvPicPr>
          <p:nvPr/>
        </p:nvPicPr>
        <p:blipFill rotWithShape="1">
          <a:blip r:embed="rId15">
            <a:extLst>
              <a:ext uri="{28A0092B-C50C-407E-A947-70E740481C1C}">
                <a14:useLocalDpi xmlns:a14="http://schemas.microsoft.com/office/drawing/2010/main" val="0"/>
              </a:ext>
            </a:extLst>
          </a:blip>
          <a:srcRect l="1987" t="13506" r="-1987" b="15060"/>
          <a:stretch/>
        </p:blipFill>
        <p:spPr>
          <a:xfrm>
            <a:off x="1784917" y="3771724"/>
            <a:ext cx="1219484" cy="1188090"/>
          </a:xfrm>
          <a:prstGeom prst="rect">
            <a:avLst/>
          </a:prstGeom>
        </p:spPr>
      </p:pic>
      <p:pic>
        <p:nvPicPr>
          <p:cNvPr id="20" name="Picture 19" descr="A person with a beard and a hat&#10;&#10;Description automatically generated">
            <a:extLst>
              <a:ext uri="{FF2B5EF4-FFF2-40B4-BE49-F238E27FC236}">
                <a16:creationId xmlns:a16="http://schemas.microsoft.com/office/drawing/2014/main" id="{3BFCB3BB-444F-BC09-D2F6-0508A8F23D13}"/>
              </a:ext>
            </a:extLst>
          </p:cNvPr>
          <p:cNvPicPr>
            <a:picLocks noChangeAspect="1"/>
          </p:cNvPicPr>
          <p:nvPr/>
        </p:nvPicPr>
        <p:blipFill rotWithShape="1">
          <a:blip r:embed="rId16"/>
          <a:srcRect t="11609" b="13185"/>
          <a:stretch/>
        </p:blipFill>
        <p:spPr>
          <a:xfrm>
            <a:off x="3449045" y="3784940"/>
            <a:ext cx="1012108" cy="1108255"/>
          </a:xfrm>
          <a:prstGeom prst="rect">
            <a:avLst/>
          </a:prstGeom>
        </p:spPr>
      </p:pic>
      <p:pic>
        <p:nvPicPr>
          <p:cNvPr id="21" name="Picture 20" descr="A person in a white shirt&#10;&#10;Description automatically generated with medium confidence">
            <a:extLst>
              <a:ext uri="{FF2B5EF4-FFF2-40B4-BE49-F238E27FC236}">
                <a16:creationId xmlns:a16="http://schemas.microsoft.com/office/drawing/2014/main" id="{55556BED-15F5-E710-3991-FFB18E63466C}"/>
              </a:ext>
            </a:extLst>
          </p:cNvPr>
          <p:cNvPicPr>
            <a:picLocks noChangeAspect="1"/>
          </p:cNvPicPr>
          <p:nvPr/>
        </p:nvPicPr>
        <p:blipFill rotWithShape="1">
          <a:blip r:embed="rId17">
            <a:extLst>
              <a:ext uri="{28A0092B-C50C-407E-A947-70E740481C1C}">
                <a14:useLocalDpi xmlns:a14="http://schemas.microsoft.com/office/drawing/2010/main" val="0"/>
              </a:ext>
            </a:extLst>
          </a:blip>
          <a:srcRect l="9761" r="9419"/>
          <a:stretch/>
        </p:blipFill>
        <p:spPr>
          <a:xfrm>
            <a:off x="6881273" y="224660"/>
            <a:ext cx="879906" cy="1088739"/>
          </a:xfrm>
          <a:prstGeom prst="rect">
            <a:avLst/>
          </a:prstGeom>
        </p:spPr>
      </p:pic>
      <p:pic>
        <p:nvPicPr>
          <p:cNvPr id="22" name="Picture 21" descr="A person in a white shirt&#10;&#10;Description automatically generated">
            <a:extLst>
              <a:ext uri="{FF2B5EF4-FFF2-40B4-BE49-F238E27FC236}">
                <a16:creationId xmlns:a16="http://schemas.microsoft.com/office/drawing/2014/main" id="{E2038D9F-5767-A311-E1D4-60A0F9EAB045}"/>
              </a:ext>
            </a:extLst>
          </p:cNvPr>
          <p:cNvPicPr>
            <a:picLocks noChangeAspect="1"/>
          </p:cNvPicPr>
          <p:nvPr/>
        </p:nvPicPr>
        <p:blipFill rotWithShape="1">
          <a:blip r:embed="rId18">
            <a:extLst>
              <a:ext uri="{28A0092B-C50C-407E-A947-70E740481C1C}">
                <a14:useLocalDpi xmlns:a14="http://schemas.microsoft.com/office/drawing/2010/main" val="0"/>
              </a:ext>
            </a:extLst>
          </a:blip>
          <a:srcRect l="10263" r="16897"/>
          <a:stretch/>
        </p:blipFill>
        <p:spPr>
          <a:xfrm>
            <a:off x="8091262" y="1518857"/>
            <a:ext cx="1117491" cy="1039635"/>
          </a:xfrm>
          <a:prstGeom prst="rect">
            <a:avLst/>
          </a:prstGeom>
        </p:spPr>
      </p:pic>
      <p:pic>
        <p:nvPicPr>
          <p:cNvPr id="23" name="Picture 22" descr="A person in a black shirt&#10;&#10;Description automatically generated">
            <a:extLst>
              <a:ext uri="{FF2B5EF4-FFF2-40B4-BE49-F238E27FC236}">
                <a16:creationId xmlns:a16="http://schemas.microsoft.com/office/drawing/2014/main" id="{E4047BF6-D786-F1A0-9EDC-A7786179C36D}"/>
              </a:ext>
            </a:extLst>
          </p:cNvPr>
          <p:cNvPicPr>
            <a:picLocks noChangeAspect="1"/>
          </p:cNvPicPr>
          <p:nvPr/>
        </p:nvPicPr>
        <p:blipFill rotWithShape="1">
          <a:blip r:embed="rId19">
            <a:extLst>
              <a:ext uri="{28A0092B-C50C-407E-A947-70E740481C1C}">
                <a14:useLocalDpi xmlns:a14="http://schemas.microsoft.com/office/drawing/2010/main"/>
              </a:ext>
            </a:extLst>
          </a:blip>
          <a:srcRect l="17366" t="-1639" b="25175"/>
          <a:stretch/>
        </p:blipFill>
        <p:spPr>
          <a:xfrm>
            <a:off x="9480140" y="170826"/>
            <a:ext cx="922555" cy="1143695"/>
          </a:xfrm>
          <a:prstGeom prst="rect">
            <a:avLst/>
          </a:prstGeom>
        </p:spPr>
      </p:pic>
      <p:pic>
        <p:nvPicPr>
          <p:cNvPr id="24" name="Picture 23" descr="A person wearing glasses and a suit&#10;&#10;Description automatically generated with medium confidence">
            <a:extLst>
              <a:ext uri="{FF2B5EF4-FFF2-40B4-BE49-F238E27FC236}">
                <a16:creationId xmlns:a16="http://schemas.microsoft.com/office/drawing/2014/main" id="{B71AA429-F1D3-5077-F4A8-594B28CF5EF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4813" y="3764117"/>
            <a:ext cx="941650" cy="1149899"/>
          </a:xfrm>
          <a:prstGeom prst="rect">
            <a:avLst/>
          </a:prstGeom>
        </p:spPr>
      </p:pic>
      <p:pic>
        <p:nvPicPr>
          <p:cNvPr id="25" name="Picture 24" descr="A person smiling at the camera&#10;&#10;Description automatically generated">
            <a:extLst>
              <a:ext uri="{FF2B5EF4-FFF2-40B4-BE49-F238E27FC236}">
                <a16:creationId xmlns:a16="http://schemas.microsoft.com/office/drawing/2014/main" id="{1586CDE1-691C-E9A2-058C-5F6E5317A1EE}"/>
              </a:ext>
            </a:extLst>
          </p:cNvPr>
          <p:cNvPicPr>
            <a:picLocks noChangeAspect="1"/>
          </p:cNvPicPr>
          <p:nvPr/>
        </p:nvPicPr>
        <p:blipFill rotWithShape="1">
          <a:blip r:embed="rId21">
            <a:extLst>
              <a:ext uri="{28A0092B-C50C-407E-A947-70E740481C1C}">
                <a14:useLocalDpi xmlns:a14="http://schemas.microsoft.com/office/drawing/2010/main" val="0"/>
              </a:ext>
            </a:extLst>
          </a:blip>
          <a:srcRect l="10756" r="13987"/>
          <a:stretch/>
        </p:blipFill>
        <p:spPr>
          <a:xfrm>
            <a:off x="8172843" y="260533"/>
            <a:ext cx="1052643" cy="1049049"/>
          </a:xfrm>
          <a:prstGeom prst="rect">
            <a:avLst/>
          </a:prstGeom>
        </p:spPr>
      </p:pic>
      <p:pic>
        <p:nvPicPr>
          <p:cNvPr id="26" name="Picture 25" descr="A close-up of a person&#10;&#10;Description automatically generated">
            <a:extLst>
              <a:ext uri="{FF2B5EF4-FFF2-40B4-BE49-F238E27FC236}">
                <a16:creationId xmlns:a16="http://schemas.microsoft.com/office/drawing/2014/main" id="{F528A81B-ED23-370B-E2F1-951C2B6D49A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855205" y="192452"/>
            <a:ext cx="854554" cy="1140208"/>
          </a:xfrm>
          <a:prstGeom prst="rect">
            <a:avLst/>
          </a:prstGeom>
        </p:spPr>
      </p:pic>
      <p:pic>
        <p:nvPicPr>
          <p:cNvPr id="27" name="Picture 26" descr="A person smiling for a picture&#10;&#10;Description automatically generated">
            <a:extLst>
              <a:ext uri="{FF2B5EF4-FFF2-40B4-BE49-F238E27FC236}">
                <a16:creationId xmlns:a16="http://schemas.microsoft.com/office/drawing/2014/main" id="{5B2E849D-13DB-6758-37E7-E3D5BDF16522}"/>
              </a:ext>
            </a:extLst>
          </p:cNvPr>
          <p:cNvPicPr>
            <a:picLocks noChangeAspect="1"/>
          </p:cNvPicPr>
          <p:nvPr/>
        </p:nvPicPr>
        <p:blipFill rotWithShape="1">
          <a:blip r:embed="rId23">
            <a:extLst>
              <a:ext uri="{28A0092B-C50C-407E-A947-70E740481C1C}">
                <a14:useLocalDpi xmlns:a14="http://schemas.microsoft.com/office/drawing/2010/main" val="0"/>
              </a:ext>
            </a:extLst>
          </a:blip>
          <a:srcRect l="19930" t="7337" r="13456" b="17603"/>
          <a:stretch/>
        </p:blipFill>
        <p:spPr>
          <a:xfrm>
            <a:off x="10780876" y="1451482"/>
            <a:ext cx="1003624" cy="1130852"/>
          </a:xfrm>
          <a:prstGeom prst="rect">
            <a:avLst/>
          </a:prstGeom>
        </p:spPr>
      </p:pic>
      <p:pic>
        <p:nvPicPr>
          <p:cNvPr id="28" name="Picture 27" descr="A person smiling at the camera&#10;&#10;Description automatically generated">
            <a:extLst>
              <a:ext uri="{FF2B5EF4-FFF2-40B4-BE49-F238E27FC236}">
                <a16:creationId xmlns:a16="http://schemas.microsoft.com/office/drawing/2014/main" id="{94AAD4CB-4E19-B79E-CB3D-3A1D6DC0961B}"/>
              </a:ext>
            </a:extLst>
          </p:cNvPr>
          <p:cNvPicPr>
            <a:picLocks noChangeAspect="1"/>
          </p:cNvPicPr>
          <p:nvPr/>
        </p:nvPicPr>
        <p:blipFill rotWithShape="1">
          <a:blip r:embed="rId24">
            <a:extLst>
              <a:ext uri="{28A0092B-C50C-407E-A947-70E740481C1C}">
                <a14:useLocalDpi xmlns:a14="http://schemas.microsoft.com/office/drawing/2010/main" val="0"/>
              </a:ext>
            </a:extLst>
          </a:blip>
          <a:srcRect l="30114" t="10468" r="31781" b="25433"/>
          <a:stretch/>
        </p:blipFill>
        <p:spPr>
          <a:xfrm>
            <a:off x="9491724" y="1517602"/>
            <a:ext cx="990140" cy="1110124"/>
          </a:xfrm>
          <a:prstGeom prst="rect">
            <a:avLst/>
          </a:prstGeom>
        </p:spPr>
      </p:pic>
      <p:pic>
        <p:nvPicPr>
          <p:cNvPr id="29" name="Picture 28">
            <a:extLst>
              <a:ext uri="{FF2B5EF4-FFF2-40B4-BE49-F238E27FC236}">
                <a16:creationId xmlns:a16="http://schemas.microsoft.com/office/drawing/2014/main" id="{514FFC94-CD24-730B-CDAE-ED381D8ED468}"/>
              </a:ext>
            </a:extLst>
          </p:cNvPr>
          <p:cNvPicPr>
            <a:picLocks noChangeAspect="1"/>
          </p:cNvPicPr>
          <p:nvPr/>
        </p:nvPicPr>
        <p:blipFill rotWithShape="1">
          <a:blip r:embed="rId25">
            <a:extLst>
              <a:ext uri="{28A0092B-C50C-407E-A947-70E740481C1C}">
                <a14:useLocalDpi xmlns:a14="http://schemas.microsoft.com/office/drawing/2010/main"/>
              </a:ext>
            </a:extLst>
          </a:blip>
          <a:srcRect/>
          <a:stretch/>
        </p:blipFill>
        <p:spPr>
          <a:xfrm>
            <a:off x="2577489" y="6238127"/>
            <a:ext cx="1070796" cy="474928"/>
          </a:xfrm>
          <a:prstGeom prst="rect">
            <a:avLst/>
          </a:prstGeom>
        </p:spPr>
      </p:pic>
      <p:pic>
        <p:nvPicPr>
          <p:cNvPr id="31" name="Picture 30">
            <a:extLst>
              <a:ext uri="{FF2B5EF4-FFF2-40B4-BE49-F238E27FC236}">
                <a16:creationId xmlns:a16="http://schemas.microsoft.com/office/drawing/2014/main" id="{F6E61338-1604-AA4C-EDE5-6FC69E5E5AAB}"/>
              </a:ext>
            </a:extLst>
          </p:cNvPr>
          <p:cNvPicPr>
            <a:picLocks noChangeAspect="1"/>
          </p:cNvPicPr>
          <p:nvPr/>
        </p:nvPicPr>
        <p:blipFill>
          <a:blip r:embed="rId26"/>
          <a:stretch>
            <a:fillRect/>
          </a:stretch>
        </p:blipFill>
        <p:spPr>
          <a:xfrm>
            <a:off x="3801372" y="6093922"/>
            <a:ext cx="639432" cy="643904"/>
          </a:xfrm>
          <a:prstGeom prst="rect">
            <a:avLst/>
          </a:prstGeom>
        </p:spPr>
      </p:pic>
      <p:sp>
        <p:nvSpPr>
          <p:cNvPr id="30" name="TextBox 29">
            <a:extLst>
              <a:ext uri="{FF2B5EF4-FFF2-40B4-BE49-F238E27FC236}">
                <a16:creationId xmlns:a16="http://schemas.microsoft.com/office/drawing/2014/main" id="{423247B5-C87F-61FA-8310-9FCD00D1B0CF}"/>
              </a:ext>
            </a:extLst>
          </p:cNvPr>
          <p:cNvSpPr txBox="1"/>
          <p:nvPr/>
        </p:nvSpPr>
        <p:spPr>
          <a:xfrm>
            <a:off x="2726142" y="588615"/>
            <a:ext cx="2496897" cy="1169551"/>
          </a:xfrm>
          <a:prstGeom prst="rect">
            <a:avLst/>
          </a:prstGeom>
          <a:noFill/>
        </p:spPr>
        <p:txBody>
          <a:bodyPr wrap="square">
            <a:spAutoFit/>
          </a:bodyPr>
          <a:lstStyle/>
          <a:p>
            <a:r>
              <a:rPr lang="en-AU" sz="1400" b="0" i="0" dirty="0">
                <a:solidFill>
                  <a:srgbClr val="1D1C1D"/>
                </a:solidFill>
                <a:effectLst/>
                <a:highlight>
                  <a:srgbClr val="FFFFFF"/>
                </a:highlight>
                <a:latin typeface="Slack-Lato"/>
              </a:rPr>
              <a:t>Tomas Navickas (now </a:t>
            </a:r>
            <a:r>
              <a:rPr lang="en-AU" sz="1400" b="0" i="0" dirty="0" err="1">
                <a:solidFill>
                  <a:srgbClr val="1D1C1D"/>
                </a:solidFill>
                <a:effectLst/>
                <a:highlight>
                  <a:srgbClr val="FFFFFF"/>
                </a:highlight>
                <a:latin typeface="Slack-Lato"/>
              </a:rPr>
              <a:t>Qctrl</a:t>
            </a:r>
            <a:r>
              <a:rPr lang="en-AU" sz="1400" b="0" i="0" dirty="0">
                <a:solidFill>
                  <a:srgbClr val="1D1C1D"/>
                </a:solidFill>
                <a:effectLst/>
                <a:highlight>
                  <a:srgbClr val="FFFFFF"/>
                </a:highlight>
                <a:latin typeface="Slack-Lato"/>
              </a:rPr>
              <a:t>)</a:t>
            </a:r>
          </a:p>
          <a:p>
            <a:r>
              <a:rPr lang="en-AU" sz="1400" b="0" i="0" dirty="0">
                <a:solidFill>
                  <a:srgbClr val="1D1C1D"/>
                </a:solidFill>
                <a:effectLst/>
                <a:highlight>
                  <a:srgbClr val="FFFFFF"/>
                </a:highlight>
                <a:latin typeface="Slack-Lato"/>
              </a:rPr>
              <a:t>Arjun Rao (Graduated)</a:t>
            </a:r>
            <a:br>
              <a:rPr lang="en-AU" sz="1400" dirty="0">
                <a:highlight>
                  <a:srgbClr val="FFFFFF"/>
                </a:highlight>
              </a:rPr>
            </a:br>
            <a:r>
              <a:rPr lang="en-AU" sz="1400" dirty="0">
                <a:solidFill>
                  <a:srgbClr val="1D1C1D"/>
                </a:solidFill>
                <a:highlight>
                  <a:srgbClr val="FFFFFF"/>
                </a:highlight>
                <a:latin typeface="Slack-Lato"/>
              </a:rPr>
              <a:t>Gustavo Café</a:t>
            </a:r>
          </a:p>
          <a:p>
            <a:r>
              <a:rPr lang="en-AU" sz="1400" dirty="0">
                <a:solidFill>
                  <a:srgbClr val="1D1C1D"/>
                </a:solidFill>
                <a:highlight>
                  <a:srgbClr val="FFFFFF"/>
                </a:highlight>
                <a:latin typeface="Slack-Lato"/>
              </a:rPr>
              <a:t>Sam McNeil</a:t>
            </a:r>
          </a:p>
          <a:p>
            <a:r>
              <a:rPr lang="en-AU" sz="1400" dirty="0">
                <a:solidFill>
                  <a:srgbClr val="1D1C1D"/>
                </a:solidFill>
                <a:highlight>
                  <a:srgbClr val="FFFFFF"/>
                </a:highlight>
                <a:latin typeface="Slack-Lato"/>
              </a:rPr>
              <a:t>Harsh Raj</a:t>
            </a:r>
          </a:p>
        </p:txBody>
      </p:sp>
      <p:sp>
        <p:nvSpPr>
          <p:cNvPr id="33" name="TextBox 32">
            <a:extLst>
              <a:ext uri="{FF2B5EF4-FFF2-40B4-BE49-F238E27FC236}">
                <a16:creationId xmlns:a16="http://schemas.microsoft.com/office/drawing/2014/main" id="{32E851AD-D1A8-3D4B-F5E8-E2F5D270BE63}"/>
              </a:ext>
            </a:extLst>
          </p:cNvPr>
          <p:cNvSpPr txBox="1"/>
          <p:nvPr/>
        </p:nvSpPr>
        <p:spPr>
          <a:xfrm>
            <a:off x="-382372" y="2792720"/>
            <a:ext cx="2331062" cy="954107"/>
          </a:xfrm>
          <a:prstGeom prst="rect">
            <a:avLst/>
          </a:prstGeom>
          <a:noFill/>
        </p:spPr>
        <p:txBody>
          <a:bodyPr wrap="square">
            <a:spAutoFit/>
          </a:bodyPr>
          <a:lstStyle/>
          <a:p>
            <a:pPr algn="ctr"/>
            <a:r>
              <a:rPr lang="en-AU" sz="1400" b="0" i="0" dirty="0">
                <a:solidFill>
                  <a:srgbClr val="1D1C1D"/>
                </a:solidFill>
                <a:effectLst/>
                <a:highlight>
                  <a:srgbClr val="FFFFFF"/>
                </a:highlight>
                <a:latin typeface="Slack-Lato"/>
              </a:rPr>
              <a:t>Maverick </a:t>
            </a:r>
            <a:r>
              <a:rPr lang="en-AU" sz="1400" b="0" i="0" dirty="0" err="1">
                <a:solidFill>
                  <a:srgbClr val="1D1C1D"/>
                </a:solidFill>
                <a:effectLst/>
                <a:highlight>
                  <a:srgbClr val="FFFFFF"/>
                </a:highlight>
                <a:latin typeface="Slack-Lato"/>
              </a:rPr>
              <a:t>Millican</a:t>
            </a:r>
            <a:endParaRPr lang="en-AU" sz="1400" b="0" i="0" dirty="0">
              <a:solidFill>
                <a:srgbClr val="1D1C1D"/>
              </a:solidFill>
              <a:effectLst/>
              <a:highlight>
                <a:srgbClr val="FFFFFF"/>
              </a:highlight>
              <a:latin typeface="Slack-Lato"/>
            </a:endParaRPr>
          </a:p>
          <a:p>
            <a:pPr algn="ctr"/>
            <a:r>
              <a:rPr lang="en-AU" sz="1400" i="1" dirty="0">
                <a:solidFill>
                  <a:srgbClr val="1D1C1D"/>
                </a:solidFill>
                <a:highlight>
                  <a:srgbClr val="FFFFFF"/>
                </a:highlight>
                <a:latin typeface="Slack-Lato"/>
              </a:rPr>
              <a:t>Poster</a:t>
            </a:r>
          </a:p>
          <a:p>
            <a:pPr algn="ctr"/>
            <a:r>
              <a:rPr lang="en-AU" sz="1400" i="1" dirty="0">
                <a:solidFill>
                  <a:srgbClr val="1D1C1D"/>
                </a:solidFill>
                <a:highlight>
                  <a:srgbClr val="FFFFFF"/>
                </a:highlight>
                <a:latin typeface="Slack-Lato"/>
              </a:rPr>
              <a:t>(Two-mode motional squeezing)</a:t>
            </a:r>
            <a:endParaRPr lang="en-AU" sz="1400" i="1" dirty="0"/>
          </a:p>
        </p:txBody>
      </p:sp>
      <p:pic>
        <p:nvPicPr>
          <p:cNvPr id="34" name="Picture 2">
            <a:extLst>
              <a:ext uri="{FF2B5EF4-FFF2-40B4-BE49-F238E27FC236}">
                <a16:creationId xmlns:a16="http://schemas.microsoft.com/office/drawing/2014/main" id="{F5C5E850-CD5E-DD77-270B-56D4CFF12AC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3485" t="15506" r="43473" b="35338"/>
          <a:stretch/>
        </p:blipFill>
        <p:spPr bwMode="auto">
          <a:xfrm>
            <a:off x="5024991" y="3758143"/>
            <a:ext cx="1012107" cy="115587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1E58A01-CA27-9F45-EC51-6A2CF38C09DE}"/>
              </a:ext>
            </a:extLst>
          </p:cNvPr>
          <p:cNvSpPr txBox="1"/>
          <p:nvPr/>
        </p:nvSpPr>
        <p:spPr>
          <a:xfrm>
            <a:off x="6243480" y="2829252"/>
            <a:ext cx="1874280" cy="954107"/>
          </a:xfrm>
          <a:prstGeom prst="rect">
            <a:avLst/>
          </a:prstGeom>
          <a:noFill/>
        </p:spPr>
        <p:txBody>
          <a:bodyPr wrap="square">
            <a:spAutoFit/>
          </a:bodyPr>
          <a:lstStyle/>
          <a:p>
            <a:pPr algn="ctr"/>
            <a:r>
              <a:rPr lang="en-AU" sz="1400" b="0" i="0" dirty="0">
                <a:solidFill>
                  <a:srgbClr val="1D1C1D"/>
                </a:solidFill>
                <a:effectLst/>
                <a:highlight>
                  <a:srgbClr val="FFFFFF"/>
                </a:highlight>
                <a:latin typeface="Slack-Lato"/>
              </a:rPr>
              <a:t>Joseph Pham</a:t>
            </a:r>
          </a:p>
          <a:p>
            <a:pPr algn="ctr"/>
            <a:r>
              <a:rPr lang="en-AU" sz="1400" i="1" dirty="0">
                <a:solidFill>
                  <a:srgbClr val="1D1C1D"/>
                </a:solidFill>
                <a:highlight>
                  <a:srgbClr val="FFFFFF"/>
                </a:highlight>
                <a:latin typeface="Slack-Lato"/>
              </a:rPr>
              <a:t>Poster</a:t>
            </a:r>
          </a:p>
          <a:p>
            <a:pPr algn="ctr"/>
            <a:r>
              <a:rPr lang="en-AU" sz="1400" i="1" dirty="0">
                <a:highlight>
                  <a:srgbClr val="FFFFFF"/>
                </a:highlight>
                <a:latin typeface="Slack-Lato"/>
              </a:rPr>
              <a:t>(</a:t>
            </a:r>
            <a:r>
              <a:rPr lang="en-AU" sz="1400" b="0" i="0" dirty="0">
                <a:effectLst/>
                <a:latin typeface="Slack-Lato"/>
              </a:rPr>
              <a:t>In situ-</a:t>
            </a:r>
            <a:r>
              <a:rPr lang="en-AU" sz="1400" b="0" i="0" dirty="0" err="1">
                <a:effectLst/>
                <a:latin typeface="Slack-Lato"/>
              </a:rPr>
              <a:t>tunable</a:t>
            </a:r>
            <a:r>
              <a:rPr lang="en-AU" sz="1400" b="0" i="0" dirty="0">
                <a:effectLst/>
                <a:latin typeface="Slack-Lato"/>
              </a:rPr>
              <a:t> spin-spin interaction</a:t>
            </a:r>
            <a:r>
              <a:rPr lang="en-AU" sz="1400" b="0" i="1" dirty="0">
                <a:solidFill>
                  <a:srgbClr val="1D1C1D"/>
                </a:solidFill>
                <a:effectLst/>
                <a:highlight>
                  <a:srgbClr val="FFFFFF"/>
                </a:highlight>
                <a:latin typeface="Slack-Lato"/>
              </a:rPr>
              <a:t>)</a:t>
            </a:r>
            <a:endParaRPr lang="en-AU" sz="1400" i="1" dirty="0"/>
          </a:p>
        </p:txBody>
      </p:sp>
      <p:sp>
        <p:nvSpPr>
          <p:cNvPr id="37" name="TextBox 36">
            <a:extLst>
              <a:ext uri="{FF2B5EF4-FFF2-40B4-BE49-F238E27FC236}">
                <a16:creationId xmlns:a16="http://schemas.microsoft.com/office/drawing/2014/main" id="{ABB8F586-33B8-B946-9404-199438DF5D4C}"/>
              </a:ext>
            </a:extLst>
          </p:cNvPr>
          <p:cNvSpPr txBox="1"/>
          <p:nvPr/>
        </p:nvSpPr>
        <p:spPr>
          <a:xfrm>
            <a:off x="4544367" y="2810874"/>
            <a:ext cx="1973353" cy="954107"/>
          </a:xfrm>
          <a:prstGeom prst="rect">
            <a:avLst/>
          </a:prstGeom>
          <a:noFill/>
        </p:spPr>
        <p:txBody>
          <a:bodyPr wrap="square">
            <a:spAutoFit/>
          </a:bodyPr>
          <a:lstStyle/>
          <a:p>
            <a:pPr algn="ctr"/>
            <a:r>
              <a:rPr lang="en-AU" sz="1400" b="0" i="0" dirty="0">
                <a:solidFill>
                  <a:srgbClr val="1D1C1D"/>
                </a:solidFill>
                <a:effectLst/>
                <a:highlight>
                  <a:srgbClr val="FFFFFF"/>
                </a:highlight>
                <a:latin typeface="Slack-Lato"/>
              </a:rPr>
              <a:t>Julian Jee</a:t>
            </a:r>
          </a:p>
          <a:p>
            <a:pPr algn="ctr"/>
            <a:r>
              <a:rPr lang="en-AU" sz="1400" i="1" dirty="0">
                <a:solidFill>
                  <a:srgbClr val="1D1C1D"/>
                </a:solidFill>
                <a:highlight>
                  <a:srgbClr val="FFFFFF"/>
                </a:highlight>
                <a:latin typeface="Slack-Lato"/>
              </a:rPr>
              <a:t>Poster</a:t>
            </a:r>
          </a:p>
          <a:p>
            <a:pPr algn="ctr"/>
            <a:r>
              <a:rPr lang="en-AU" sz="1400" i="1" dirty="0"/>
              <a:t>(Q. Simulation of superconductors)</a:t>
            </a:r>
          </a:p>
        </p:txBody>
      </p:sp>
      <p:sp>
        <p:nvSpPr>
          <p:cNvPr id="38" name="TextBox 37">
            <a:extLst>
              <a:ext uri="{FF2B5EF4-FFF2-40B4-BE49-F238E27FC236}">
                <a16:creationId xmlns:a16="http://schemas.microsoft.com/office/drawing/2014/main" id="{4556E8B9-C350-8846-B668-B681EF74A8D3}"/>
              </a:ext>
            </a:extLst>
          </p:cNvPr>
          <p:cNvSpPr txBox="1"/>
          <p:nvPr/>
        </p:nvSpPr>
        <p:spPr>
          <a:xfrm>
            <a:off x="1229376" y="2801620"/>
            <a:ext cx="2239653" cy="738664"/>
          </a:xfrm>
          <a:prstGeom prst="rect">
            <a:avLst/>
          </a:prstGeom>
          <a:noFill/>
        </p:spPr>
        <p:txBody>
          <a:bodyPr wrap="square">
            <a:spAutoFit/>
          </a:bodyPr>
          <a:lstStyle/>
          <a:p>
            <a:pPr algn="ctr"/>
            <a:r>
              <a:rPr lang="en-AU" sz="1400" b="0" i="0" dirty="0">
                <a:solidFill>
                  <a:srgbClr val="1D1C1D"/>
                </a:solidFill>
                <a:effectLst/>
                <a:highlight>
                  <a:srgbClr val="FFFFFF"/>
                </a:highlight>
                <a:latin typeface="Slack-Lato"/>
              </a:rPr>
              <a:t>Prachi Nagpal</a:t>
            </a:r>
          </a:p>
          <a:p>
            <a:pPr algn="ctr"/>
            <a:r>
              <a:rPr lang="en-AU" sz="1400" i="1" dirty="0">
                <a:solidFill>
                  <a:srgbClr val="1D1C1D"/>
                </a:solidFill>
                <a:highlight>
                  <a:srgbClr val="FFFFFF"/>
                </a:highlight>
                <a:latin typeface="Slack-Lato"/>
              </a:rPr>
              <a:t>Poster</a:t>
            </a:r>
          </a:p>
          <a:p>
            <a:pPr algn="ctr"/>
            <a:r>
              <a:rPr lang="en-AU" sz="1400" i="1" dirty="0"/>
              <a:t>(Trapped ion qutrits)</a:t>
            </a:r>
          </a:p>
        </p:txBody>
      </p:sp>
      <p:sp>
        <p:nvSpPr>
          <p:cNvPr id="39" name="TextBox 38">
            <a:extLst>
              <a:ext uri="{FF2B5EF4-FFF2-40B4-BE49-F238E27FC236}">
                <a16:creationId xmlns:a16="http://schemas.microsoft.com/office/drawing/2014/main" id="{F238FE2A-22F5-8740-A355-4CE8186EE04E}"/>
              </a:ext>
            </a:extLst>
          </p:cNvPr>
          <p:cNvSpPr txBox="1"/>
          <p:nvPr/>
        </p:nvSpPr>
        <p:spPr>
          <a:xfrm>
            <a:off x="2968423" y="2792719"/>
            <a:ext cx="1973353" cy="954107"/>
          </a:xfrm>
          <a:prstGeom prst="rect">
            <a:avLst/>
          </a:prstGeom>
          <a:noFill/>
        </p:spPr>
        <p:txBody>
          <a:bodyPr wrap="square">
            <a:spAutoFit/>
          </a:bodyPr>
          <a:lstStyle/>
          <a:p>
            <a:pPr algn="ctr"/>
            <a:r>
              <a:rPr lang="en-AU" sz="1400" b="0" i="0" dirty="0">
                <a:solidFill>
                  <a:srgbClr val="1D1C1D"/>
                </a:solidFill>
                <a:effectLst/>
                <a:highlight>
                  <a:srgbClr val="FFFFFF"/>
                </a:highlight>
                <a:latin typeface="Slack-Lato"/>
              </a:rPr>
              <a:t>Frank </a:t>
            </a:r>
            <a:r>
              <a:rPr lang="en-AU" sz="1400" b="0" i="0" dirty="0" err="1">
                <a:solidFill>
                  <a:srgbClr val="1D1C1D"/>
                </a:solidFill>
                <a:effectLst/>
                <a:highlight>
                  <a:srgbClr val="FFFFFF"/>
                </a:highlight>
                <a:latin typeface="Slack-Lato"/>
              </a:rPr>
              <a:t>Scuccimarra</a:t>
            </a:r>
            <a:endParaRPr lang="en-AU" sz="1400" b="0" i="0" dirty="0">
              <a:solidFill>
                <a:srgbClr val="1D1C1D"/>
              </a:solidFill>
              <a:effectLst/>
              <a:highlight>
                <a:srgbClr val="FFFFFF"/>
              </a:highlight>
              <a:latin typeface="Slack-Lato"/>
            </a:endParaRPr>
          </a:p>
          <a:p>
            <a:pPr algn="ctr"/>
            <a:r>
              <a:rPr lang="en-AU" sz="1400" i="1" dirty="0">
                <a:solidFill>
                  <a:srgbClr val="1D1C1D"/>
                </a:solidFill>
                <a:highlight>
                  <a:srgbClr val="FFFFFF"/>
                </a:highlight>
                <a:latin typeface="Slack-Lato"/>
              </a:rPr>
              <a:t>Poster</a:t>
            </a:r>
          </a:p>
          <a:p>
            <a:pPr algn="ctr"/>
            <a:r>
              <a:rPr lang="en-AU" sz="1400" i="1" dirty="0">
                <a:solidFill>
                  <a:srgbClr val="1D1C1D"/>
                </a:solidFill>
                <a:highlight>
                  <a:srgbClr val="FFFFFF"/>
                </a:highlight>
                <a:latin typeface="Slack-Lato"/>
              </a:rPr>
              <a:t>(Q. simulation of chemistry)</a:t>
            </a:r>
            <a:endParaRPr lang="en-US" sz="1400" i="1" dirty="0"/>
          </a:p>
        </p:txBody>
      </p:sp>
      <p:pic>
        <p:nvPicPr>
          <p:cNvPr id="40" name="Picture 39">
            <a:extLst>
              <a:ext uri="{FF2B5EF4-FFF2-40B4-BE49-F238E27FC236}">
                <a16:creationId xmlns:a16="http://schemas.microsoft.com/office/drawing/2014/main" id="{0C7B3F65-EB59-5D44-B0EE-836D0E06D39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105341" y="3170952"/>
            <a:ext cx="1717572" cy="1717572"/>
          </a:xfrm>
          <a:prstGeom prst="rect">
            <a:avLst/>
          </a:prstGeom>
          <a:ln>
            <a:solidFill>
              <a:schemeClr val="tx1"/>
            </a:solidFill>
          </a:ln>
        </p:spPr>
      </p:pic>
      <p:sp>
        <p:nvSpPr>
          <p:cNvPr id="41" name="TextBox 40">
            <a:extLst>
              <a:ext uri="{FF2B5EF4-FFF2-40B4-BE49-F238E27FC236}">
                <a16:creationId xmlns:a16="http://schemas.microsoft.com/office/drawing/2014/main" id="{5C24FFE6-E404-7542-9007-CB1F6123C977}"/>
              </a:ext>
            </a:extLst>
          </p:cNvPr>
          <p:cNvSpPr txBox="1"/>
          <p:nvPr/>
        </p:nvSpPr>
        <p:spPr>
          <a:xfrm>
            <a:off x="8056370" y="5050951"/>
            <a:ext cx="1874280" cy="646331"/>
          </a:xfrm>
          <a:prstGeom prst="rect">
            <a:avLst/>
          </a:prstGeom>
          <a:noFill/>
        </p:spPr>
        <p:txBody>
          <a:bodyPr wrap="square" rtlCol="0">
            <a:spAutoFit/>
          </a:bodyPr>
          <a:lstStyle/>
          <a:p>
            <a:pPr algn="ctr"/>
            <a:r>
              <a:rPr lang="en-AU" sz="1200" dirty="0"/>
              <a:t>V. Matsos et al., PRL 133, 050602 (2024)</a:t>
            </a:r>
            <a:endParaRPr lang="en-AU" sz="1200" b="0" i="0" dirty="0">
              <a:solidFill>
                <a:srgbClr val="555555"/>
              </a:solidFill>
              <a:effectLst/>
              <a:highlight>
                <a:srgbClr val="FFFFFF"/>
              </a:highlight>
              <a:latin typeface="Proxima Nova"/>
            </a:endParaRPr>
          </a:p>
          <a:p>
            <a:pPr algn="ctr"/>
            <a:endParaRPr lang="en-AU" sz="1200" dirty="0"/>
          </a:p>
        </p:txBody>
      </p:sp>
      <p:pic>
        <p:nvPicPr>
          <p:cNvPr id="7" name="Picture 2" descr="Profile photo for Christophe Valahu">
            <a:extLst>
              <a:ext uri="{FF2B5EF4-FFF2-40B4-BE49-F238E27FC236}">
                <a16:creationId xmlns:a16="http://schemas.microsoft.com/office/drawing/2014/main" id="{072B08A6-03C3-A745-9FB7-F6900825151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553213" y="1508440"/>
            <a:ext cx="1039635" cy="10396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A qr code on a white background&#10;&#10;Description automatically generated">
            <a:extLst>
              <a:ext uri="{FF2B5EF4-FFF2-40B4-BE49-F238E27FC236}">
                <a16:creationId xmlns:a16="http://schemas.microsoft.com/office/drawing/2014/main" id="{C778BF2E-9EE4-2448-A3BC-6C87AA6E6E2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203882" y="3170952"/>
            <a:ext cx="1717572" cy="1717572"/>
          </a:xfrm>
          <a:prstGeom prst="rect">
            <a:avLst/>
          </a:prstGeom>
          <a:ln>
            <a:solidFill>
              <a:schemeClr val="tx1"/>
            </a:solidFill>
          </a:ln>
        </p:spPr>
      </p:pic>
      <p:sp>
        <p:nvSpPr>
          <p:cNvPr id="46" name="TextBox 45">
            <a:extLst>
              <a:ext uri="{FF2B5EF4-FFF2-40B4-BE49-F238E27FC236}">
                <a16:creationId xmlns:a16="http://schemas.microsoft.com/office/drawing/2014/main" id="{62788E85-EC1B-7D4E-B98F-C383731C1E15}"/>
              </a:ext>
            </a:extLst>
          </p:cNvPr>
          <p:cNvSpPr txBox="1"/>
          <p:nvPr/>
        </p:nvSpPr>
        <p:spPr>
          <a:xfrm>
            <a:off x="10276778" y="5035917"/>
            <a:ext cx="2011407" cy="646331"/>
          </a:xfrm>
          <a:prstGeom prst="rect">
            <a:avLst/>
          </a:prstGeom>
          <a:noFill/>
        </p:spPr>
        <p:txBody>
          <a:bodyPr wrap="square" rtlCol="0">
            <a:spAutoFit/>
          </a:bodyPr>
          <a:lstStyle/>
          <a:p>
            <a:r>
              <a:rPr lang="en-AU" sz="1200" u="sng" dirty="0"/>
              <a:t>V. Matsos</a:t>
            </a:r>
            <a:r>
              <a:rPr lang="en-AU" sz="1200" dirty="0"/>
              <a:t> et al., </a:t>
            </a:r>
            <a:r>
              <a:rPr lang="en-AU" sz="1200" dirty="0" err="1"/>
              <a:t>Arxiv</a:t>
            </a:r>
            <a:r>
              <a:rPr lang="en-AU" sz="1200" dirty="0"/>
              <a:t> 2409.05455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33895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3747023" y="18248"/>
            <a:ext cx="4697953" cy="584775"/>
          </a:xfrm>
          <a:prstGeom prst="rect">
            <a:avLst/>
          </a:prstGeom>
          <a:noFill/>
        </p:spPr>
        <p:txBody>
          <a:bodyPr wrap="none" rtlCol="0">
            <a:spAutoFit/>
          </a:bodyPr>
          <a:lstStyle/>
          <a:p>
            <a:pPr algn="ctr"/>
            <a:r>
              <a:rPr lang="en-AU" sz="3200" b="1" dirty="0">
                <a:solidFill>
                  <a:srgbClr val="DC5F12"/>
                </a:solidFill>
              </a:rPr>
              <a:t>Appendix: Bosonic Control</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22</a:t>
            </a:fld>
            <a:endParaRPr lang="en-AU"/>
          </a:p>
        </p:txBody>
      </p:sp>
      <p:pic>
        <p:nvPicPr>
          <p:cNvPr id="2" name="Picture 1">
            <a:extLst>
              <a:ext uri="{FF2B5EF4-FFF2-40B4-BE49-F238E27FC236}">
                <a16:creationId xmlns:a16="http://schemas.microsoft.com/office/drawing/2014/main" id="{57BEE316-EC48-4A4D-AE16-1695909673C5}"/>
              </a:ext>
            </a:extLst>
          </p:cNvPr>
          <p:cNvPicPr>
            <a:picLocks noChangeAspect="1"/>
          </p:cNvPicPr>
          <p:nvPr/>
        </p:nvPicPr>
        <p:blipFill>
          <a:blip r:embed="rId3"/>
          <a:stretch>
            <a:fillRect/>
          </a:stretch>
        </p:blipFill>
        <p:spPr>
          <a:xfrm>
            <a:off x="310873" y="1676843"/>
            <a:ext cx="5930901" cy="596762"/>
          </a:xfrm>
          <a:prstGeom prst="rect">
            <a:avLst/>
          </a:prstGeom>
        </p:spPr>
      </p:pic>
      <p:pic>
        <p:nvPicPr>
          <p:cNvPr id="3" name="Picture 2">
            <a:extLst>
              <a:ext uri="{FF2B5EF4-FFF2-40B4-BE49-F238E27FC236}">
                <a16:creationId xmlns:a16="http://schemas.microsoft.com/office/drawing/2014/main" id="{30D2DA7B-A202-464C-966F-2438E0454982}"/>
              </a:ext>
            </a:extLst>
          </p:cNvPr>
          <p:cNvPicPr>
            <a:picLocks noChangeAspect="1"/>
          </p:cNvPicPr>
          <p:nvPr/>
        </p:nvPicPr>
        <p:blipFill>
          <a:blip r:embed="rId4"/>
          <a:stretch>
            <a:fillRect/>
          </a:stretch>
        </p:blipFill>
        <p:spPr>
          <a:xfrm>
            <a:off x="300015" y="4917064"/>
            <a:ext cx="5785127" cy="993970"/>
          </a:xfrm>
          <a:prstGeom prst="rect">
            <a:avLst/>
          </a:prstGeom>
        </p:spPr>
      </p:pic>
      <p:sp>
        <p:nvSpPr>
          <p:cNvPr id="7" name="TextBox 6">
            <a:extLst>
              <a:ext uri="{FF2B5EF4-FFF2-40B4-BE49-F238E27FC236}">
                <a16:creationId xmlns:a16="http://schemas.microsoft.com/office/drawing/2014/main" id="{428DCC6C-ABF6-F644-AC04-E59BA5D3B353}"/>
              </a:ext>
            </a:extLst>
          </p:cNvPr>
          <p:cNvSpPr txBox="1"/>
          <p:nvPr/>
        </p:nvSpPr>
        <p:spPr>
          <a:xfrm>
            <a:off x="230719" y="1014623"/>
            <a:ext cx="4897871" cy="400110"/>
          </a:xfrm>
          <a:prstGeom prst="rect">
            <a:avLst/>
          </a:prstGeom>
          <a:noFill/>
        </p:spPr>
        <p:txBody>
          <a:bodyPr wrap="square" rtlCol="0">
            <a:spAutoFit/>
          </a:bodyPr>
          <a:lstStyle/>
          <a:p>
            <a:r>
              <a:rPr lang="en-AU" sz="2000" b="1" dirty="0">
                <a:solidFill>
                  <a:schemeClr val="accent1">
                    <a:lumMod val="50000"/>
                  </a:schemeClr>
                </a:solidFill>
              </a:rPr>
              <a:t>Control H in terms of spin &amp; motional phase</a:t>
            </a:r>
          </a:p>
        </p:txBody>
      </p:sp>
      <p:sp>
        <p:nvSpPr>
          <p:cNvPr id="8" name="TextBox 7">
            <a:extLst>
              <a:ext uri="{FF2B5EF4-FFF2-40B4-BE49-F238E27FC236}">
                <a16:creationId xmlns:a16="http://schemas.microsoft.com/office/drawing/2014/main" id="{1D4AE3FC-2245-E34A-89B8-568F967E4C39}"/>
              </a:ext>
            </a:extLst>
          </p:cNvPr>
          <p:cNvSpPr txBox="1"/>
          <p:nvPr/>
        </p:nvSpPr>
        <p:spPr>
          <a:xfrm>
            <a:off x="230718" y="2757184"/>
            <a:ext cx="4897871" cy="400110"/>
          </a:xfrm>
          <a:prstGeom prst="rect">
            <a:avLst/>
          </a:prstGeom>
          <a:noFill/>
        </p:spPr>
        <p:txBody>
          <a:bodyPr wrap="square" rtlCol="0">
            <a:spAutoFit/>
          </a:bodyPr>
          <a:lstStyle/>
          <a:p>
            <a:r>
              <a:rPr lang="en-AU" sz="2000" b="1" dirty="0">
                <a:solidFill>
                  <a:schemeClr val="accent1">
                    <a:lumMod val="50000"/>
                  </a:schemeClr>
                </a:solidFill>
              </a:rPr>
              <a:t>Gives set of generating Hamiltonians</a:t>
            </a:r>
          </a:p>
        </p:txBody>
      </p:sp>
      <p:pic>
        <p:nvPicPr>
          <p:cNvPr id="10" name="Picture 9">
            <a:extLst>
              <a:ext uri="{FF2B5EF4-FFF2-40B4-BE49-F238E27FC236}">
                <a16:creationId xmlns:a16="http://schemas.microsoft.com/office/drawing/2014/main" id="{D3B04FA8-00A9-4C44-AC2C-A36291B6A92C}"/>
              </a:ext>
            </a:extLst>
          </p:cNvPr>
          <p:cNvPicPr>
            <a:picLocks noChangeAspect="1"/>
          </p:cNvPicPr>
          <p:nvPr/>
        </p:nvPicPr>
        <p:blipFill>
          <a:blip r:embed="rId5"/>
          <a:stretch>
            <a:fillRect/>
          </a:stretch>
        </p:blipFill>
        <p:spPr>
          <a:xfrm>
            <a:off x="300015" y="3419512"/>
            <a:ext cx="3185308" cy="355156"/>
          </a:xfrm>
          <a:prstGeom prst="rect">
            <a:avLst/>
          </a:prstGeom>
        </p:spPr>
      </p:pic>
      <p:sp>
        <p:nvSpPr>
          <p:cNvPr id="11" name="TextBox 10">
            <a:extLst>
              <a:ext uri="{FF2B5EF4-FFF2-40B4-BE49-F238E27FC236}">
                <a16:creationId xmlns:a16="http://schemas.microsoft.com/office/drawing/2014/main" id="{1AC917A8-B9FA-3D40-BF95-B17B65BF3406}"/>
              </a:ext>
            </a:extLst>
          </p:cNvPr>
          <p:cNvSpPr txBox="1"/>
          <p:nvPr/>
        </p:nvSpPr>
        <p:spPr>
          <a:xfrm>
            <a:off x="230717" y="4299690"/>
            <a:ext cx="4897871" cy="400110"/>
          </a:xfrm>
          <a:prstGeom prst="rect">
            <a:avLst/>
          </a:prstGeom>
          <a:noFill/>
        </p:spPr>
        <p:txBody>
          <a:bodyPr wrap="square" rtlCol="0">
            <a:spAutoFit/>
          </a:bodyPr>
          <a:lstStyle/>
          <a:p>
            <a:r>
              <a:rPr lang="en-AU" sz="2000" b="1" dirty="0">
                <a:solidFill>
                  <a:schemeClr val="accent1">
                    <a:lumMod val="50000"/>
                  </a:schemeClr>
                </a:solidFill>
              </a:rPr>
              <a:t>Expand S using identities</a:t>
            </a:r>
          </a:p>
        </p:txBody>
      </p:sp>
      <p:sp>
        <p:nvSpPr>
          <p:cNvPr id="12" name="TextBox 11">
            <a:extLst>
              <a:ext uri="{FF2B5EF4-FFF2-40B4-BE49-F238E27FC236}">
                <a16:creationId xmlns:a16="http://schemas.microsoft.com/office/drawing/2014/main" id="{34AE5819-4068-F846-8F5E-0EC675B79107}"/>
              </a:ext>
            </a:extLst>
          </p:cNvPr>
          <p:cNvSpPr txBox="1"/>
          <p:nvPr/>
        </p:nvSpPr>
        <p:spPr>
          <a:xfrm>
            <a:off x="7063410" y="1014623"/>
            <a:ext cx="4897871" cy="400110"/>
          </a:xfrm>
          <a:prstGeom prst="rect">
            <a:avLst/>
          </a:prstGeom>
          <a:noFill/>
        </p:spPr>
        <p:txBody>
          <a:bodyPr wrap="square" rtlCol="0">
            <a:spAutoFit/>
          </a:bodyPr>
          <a:lstStyle/>
          <a:p>
            <a:r>
              <a:rPr lang="en-AU" sz="2000" b="1" dirty="0">
                <a:solidFill>
                  <a:schemeClr val="accent1">
                    <a:lumMod val="50000"/>
                  </a:schemeClr>
                </a:solidFill>
              </a:rPr>
              <a:t>Now have access to generators of the form</a:t>
            </a:r>
          </a:p>
        </p:txBody>
      </p:sp>
      <p:pic>
        <p:nvPicPr>
          <p:cNvPr id="13" name="Picture 12">
            <a:extLst>
              <a:ext uri="{FF2B5EF4-FFF2-40B4-BE49-F238E27FC236}">
                <a16:creationId xmlns:a16="http://schemas.microsoft.com/office/drawing/2014/main" id="{D6EE26D4-D8A0-7A4F-B3B2-5E65D1ACF242}"/>
              </a:ext>
            </a:extLst>
          </p:cNvPr>
          <p:cNvPicPr>
            <a:picLocks noChangeAspect="1"/>
          </p:cNvPicPr>
          <p:nvPr/>
        </p:nvPicPr>
        <p:blipFill>
          <a:blip r:embed="rId6"/>
          <a:stretch>
            <a:fillRect/>
          </a:stretch>
        </p:blipFill>
        <p:spPr>
          <a:xfrm>
            <a:off x="7179523" y="1732088"/>
            <a:ext cx="1810407" cy="366524"/>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056718-286A-6D4F-AEFC-389DAB51B309}"/>
                  </a:ext>
                </a:extLst>
              </p:cNvPr>
              <p:cNvSpPr txBox="1"/>
              <p:nvPr/>
            </p:nvSpPr>
            <p:spPr>
              <a:xfrm>
                <a:off x="7063410" y="2273605"/>
                <a:ext cx="5070812" cy="369332"/>
              </a:xfrm>
              <a:prstGeom prst="rect">
                <a:avLst/>
              </a:prstGeom>
              <a:noFill/>
            </p:spPr>
            <p:txBody>
              <a:bodyPr wrap="none" rtlCol="0">
                <a:spAutoFit/>
              </a:bodyPr>
              <a:lstStyle/>
              <a:p>
                <a:r>
                  <a:rPr lang="en-US" dirty="0"/>
                  <a:t>where </a:t>
                </a:r>
                <a14:m>
                  <m:oMath xmlns:m="http://schemas.openxmlformats.org/officeDocument/2006/math">
                    <m:r>
                      <a:rPr lang="en-AU" b="0" i="1" smtClean="0">
                        <a:latin typeface="Cambria Math" panose="02040503050406030204" pitchFamily="18" charset="0"/>
                      </a:rPr>
                      <m:t>𝑖</m:t>
                    </m:r>
                    <m:r>
                      <a:rPr lang="en-AU" b="0" i="1" smtClean="0">
                        <a:latin typeface="Cambria Math" panose="02040503050406030204" pitchFamily="18" charset="0"/>
                      </a:rPr>
                      <m:t>+</m:t>
                    </m:r>
                    <m:r>
                      <a:rPr lang="en-AU" b="0" i="1" smtClean="0">
                        <a:latin typeface="Cambria Math" panose="02040503050406030204" pitchFamily="18" charset="0"/>
                      </a:rPr>
                      <m:t>𝑗</m:t>
                    </m:r>
                    <m:r>
                      <a:rPr lang="en-AU" b="0" i="1" smtClean="0">
                        <a:latin typeface="Cambria Math" panose="02040503050406030204" pitchFamily="18" charset="0"/>
                      </a:rPr>
                      <m:t>=</m:t>
                    </m:r>
                    <m:r>
                      <a:rPr lang="en-AU" b="0" i="1" smtClean="0">
                        <a:latin typeface="Cambria Math" panose="02040503050406030204" pitchFamily="18" charset="0"/>
                      </a:rPr>
                      <m:t>𝑛</m:t>
                    </m:r>
                  </m:oMath>
                </a14:m>
                <a:r>
                  <a:rPr lang="en-US" dirty="0"/>
                  <a:t>, </a:t>
                </a:r>
                <a14:m>
                  <m:oMath xmlns:m="http://schemas.openxmlformats.org/officeDocument/2006/math">
                    <m:r>
                      <a:rPr lang="en-AU" b="0" i="1" smtClean="0">
                        <a:latin typeface="Cambria Math" panose="02040503050406030204" pitchFamily="18" charset="0"/>
                      </a:rPr>
                      <m:t>𝑛</m:t>
                    </m:r>
                  </m:oMath>
                </a14:m>
                <a:r>
                  <a:rPr lang="en-US" dirty="0"/>
                  <a:t> is an even integer and </a:t>
                </a:r>
                <a14:m>
                  <m:oMath xmlns:m="http://schemas.openxmlformats.org/officeDocument/2006/math">
                    <m:r>
                      <a:rPr lang="en-AU" b="0" i="1" smtClean="0">
                        <a:latin typeface="Cambria Math" panose="02040503050406030204" pitchFamily="18" charset="0"/>
                      </a:rPr>
                      <m:t>𝑘</m:t>
                    </m:r>
                    <m:r>
                      <a:rPr lang="en-AU" b="0" i="1" smtClean="0">
                        <a:latin typeface="Cambria Math" panose="02040503050406030204" pitchFamily="18" charset="0"/>
                      </a:rPr>
                      <m:t>∈{0,1}</m:t>
                    </m:r>
                  </m:oMath>
                </a14:m>
                <a:r>
                  <a:rPr lang="en-US" dirty="0"/>
                  <a:t> </a:t>
                </a:r>
              </a:p>
            </p:txBody>
          </p:sp>
        </mc:Choice>
        <mc:Fallback xmlns="">
          <p:sp>
            <p:nvSpPr>
              <p:cNvPr id="14" name="TextBox 13">
                <a:extLst>
                  <a:ext uri="{FF2B5EF4-FFF2-40B4-BE49-F238E27FC236}">
                    <a16:creationId xmlns:a16="http://schemas.microsoft.com/office/drawing/2014/main" id="{E7056718-286A-6D4F-AEFC-389DAB51B309}"/>
                  </a:ext>
                </a:extLst>
              </p:cNvPr>
              <p:cNvSpPr txBox="1">
                <a:spLocks noRot="1" noChangeAspect="1" noMove="1" noResize="1" noEditPoints="1" noAdjustHandles="1" noChangeArrowheads="1" noChangeShapeType="1" noTextEdit="1"/>
              </p:cNvSpPr>
              <p:nvPr/>
            </p:nvSpPr>
            <p:spPr>
              <a:xfrm>
                <a:off x="7063410" y="2273605"/>
                <a:ext cx="5070812" cy="369332"/>
              </a:xfrm>
              <a:prstGeom prst="rect">
                <a:avLst/>
              </a:prstGeom>
              <a:blipFill>
                <a:blip r:embed="rId7"/>
                <a:stretch>
                  <a:fillRect l="-1082" t="-9836" b="-2459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EDB7D6E-B70B-C24E-829F-150B84CA39C9}"/>
              </a:ext>
            </a:extLst>
          </p:cNvPr>
          <p:cNvSpPr txBox="1"/>
          <p:nvPr/>
        </p:nvSpPr>
        <p:spPr>
          <a:xfrm>
            <a:off x="7063410" y="2642937"/>
            <a:ext cx="2374368" cy="369332"/>
          </a:xfrm>
          <a:prstGeom prst="rect">
            <a:avLst/>
          </a:prstGeom>
          <a:noFill/>
        </p:spPr>
        <p:txBody>
          <a:bodyPr wrap="none" rtlCol="0">
            <a:spAutoFit/>
          </a:bodyPr>
          <a:lstStyle/>
          <a:p>
            <a:r>
              <a:rPr lang="en-US" dirty="0"/>
              <a:t>Allows the preparation </a:t>
            </a:r>
          </a:p>
        </p:txBody>
      </p:sp>
      <p:pic>
        <p:nvPicPr>
          <p:cNvPr id="16" name="Picture 15">
            <a:extLst>
              <a:ext uri="{FF2B5EF4-FFF2-40B4-BE49-F238E27FC236}">
                <a16:creationId xmlns:a16="http://schemas.microsoft.com/office/drawing/2014/main" id="{FEE4ABB9-FF01-3D4D-A727-72C3ED4EB3DF}"/>
              </a:ext>
            </a:extLst>
          </p:cNvPr>
          <p:cNvPicPr>
            <a:picLocks noChangeAspect="1"/>
          </p:cNvPicPr>
          <p:nvPr/>
        </p:nvPicPr>
        <p:blipFill>
          <a:blip r:embed="rId8"/>
          <a:stretch>
            <a:fillRect/>
          </a:stretch>
        </p:blipFill>
        <p:spPr>
          <a:xfrm>
            <a:off x="9204933" y="3225584"/>
            <a:ext cx="1696063" cy="365125"/>
          </a:xfrm>
          <a:prstGeom prst="rect">
            <a:avLst/>
          </a:prstGeom>
        </p:spPr>
      </p:pic>
      <p:pic>
        <p:nvPicPr>
          <p:cNvPr id="17" name="Picture 16">
            <a:extLst>
              <a:ext uri="{FF2B5EF4-FFF2-40B4-BE49-F238E27FC236}">
                <a16:creationId xmlns:a16="http://schemas.microsoft.com/office/drawing/2014/main" id="{A031D6CC-E9D2-7F49-9325-367971D78A8D}"/>
              </a:ext>
            </a:extLst>
          </p:cNvPr>
          <p:cNvPicPr>
            <a:picLocks noChangeAspect="1"/>
          </p:cNvPicPr>
          <p:nvPr/>
        </p:nvPicPr>
        <p:blipFill>
          <a:blip r:embed="rId9"/>
          <a:stretch>
            <a:fillRect/>
          </a:stretch>
        </p:blipFill>
        <p:spPr>
          <a:xfrm>
            <a:off x="7179523" y="3228009"/>
            <a:ext cx="1130709" cy="365125"/>
          </a:xfrm>
          <a:prstGeom prst="rect">
            <a:avLst/>
          </a:prstGeom>
        </p:spPr>
      </p:pic>
      <p:pic>
        <p:nvPicPr>
          <p:cNvPr id="18" name="Picture 17">
            <a:extLst>
              <a:ext uri="{FF2B5EF4-FFF2-40B4-BE49-F238E27FC236}">
                <a16:creationId xmlns:a16="http://schemas.microsoft.com/office/drawing/2014/main" id="{D8FF40E6-F3A0-DC48-81FB-DC087D0FAE1B}"/>
              </a:ext>
            </a:extLst>
          </p:cNvPr>
          <p:cNvPicPr>
            <a:picLocks noChangeAspect="1"/>
          </p:cNvPicPr>
          <p:nvPr/>
        </p:nvPicPr>
        <p:blipFill>
          <a:blip r:embed="rId10"/>
          <a:stretch>
            <a:fillRect/>
          </a:stretch>
        </p:blipFill>
        <p:spPr>
          <a:xfrm>
            <a:off x="7121188" y="5746964"/>
            <a:ext cx="1130709" cy="365125"/>
          </a:xfrm>
          <a:prstGeom prst="rect">
            <a:avLst/>
          </a:prstGeom>
        </p:spPr>
      </p:pic>
      <p:pic>
        <p:nvPicPr>
          <p:cNvPr id="19" name="Picture 18">
            <a:extLst>
              <a:ext uri="{FF2B5EF4-FFF2-40B4-BE49-F238E27FC236}">
                <a16:creationId xmlns:a16="http://schemas.microsoft.com/office/drawing/2014/main" id="{90F5F810-939D-5646-A315-B3AD57BCB4CC}"/>
              </a:ext>
            </a:extLst>
          </p:cNvPr>
          <p:cNvPicPr>
            <a:picLocks noChangeAspect="1"/>
          </p:cNvPicPr>
          <p:nvPr/>
        </p:nvPicPr>
        <p:blipFill>
          <a:blip r:embed="rId11"/>
          <a:stretch>
            <a:fillRect/>
          </a:stretch>
        </p:blipFill>
        <p:spPr>
          <a:xfrm>
            <a:off x="9204933" y="5769822"/>
            <a:ext cx="1613616" cy="365125"/>
          </a:xfrm>
          <a:prstGeom prst="rect">
            <a:avLst/>
          </a:prstGeom>
        </p:spPr>
      </p:pic>
      <p:pic>
        <p:nvPicPr>
          <p:cNvPr id="20" name="Picture 19">
            <a:extLst>
              <a:ext uri="{FF2B5EF4-FFF2-40B4-BE49-F238E27FC236}">
                <a16:creationId xmlns:a16="http://schemas.microsoft.com/office/drawing/2014/main" id="{D89A981E-AF65-4F42-A02C-523666BDE041}"/>
              </a:ext>
            </a:extLst>
          </p:cNvPr>
          <p:cNvPicPr>
            <a:picLocks noChangeAspect="1"/>
          </p:cNvPicPr>
          <p:nvPr/>
        </p:nvPicPr>
        <p:blipFill>
          <a:blip r:embed="rId12"/>
          <a:stretch>
            <a:fillRect/>
          </a:stretch>
        </p:blipFill>
        <p:spPr>
          <a:xfrm>
            <a:off x="7179523" y="4189105"/>
            <a:ext cx="1789381" cy="400110"/>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AECAEFD-2CCC-404B-A6B0-2D7CB9B75C99}"/>
                  </a:ext>
                </a:extLst>
              </p:cNvPr>
              <p:cNvSpPr txBox="1"/>
              <p:nvPr/>
            </p:nvSpPr>
            <p:spPr>
              <a:xfrm>
                <a:off x="7121188" y="4616082"/>
                <a:ext cx="2057999" cy="369332"/>
              </a:xfrm>
              <a:prstGeom prst="rect">
                <a:avLst/>
              </a:prstGeom>
              <a:noFill/>
            </p:spPr>
            <p:txBody>
              <a:bodyPr wrap="none" rtlCol="0">
                <a:spAutoFit/>
              </a:bodyPr>
              <a:lstStyle/>
              <a:p>
                <a:r>
                  <a:rPr lang="en-US" dirty="0"/>
                  <a:t>where </a:t>
                </a:r>
                <a14:m>
                  <m:oMath xmlns:m="http://schemas.openxmlformats.org/officeDocument/2006/math">
                    <m:r>
                      <a:rPr lang="en-AU" b="0" i="1" smtClean="0">
                        <a:latin typeface="Cambria Math" panose="02040503050406030204" pitchFamily="18" charset="0"/>
                      </a:rPr>
                      <m:t>𝑖</m:t>
                    </m:r>
                    <m:r>
                      <a:rPr lang="en-AU" b="0" i="1" smtClean="0">
                        <a:latin typeface="Cambria Math" panose="02040503050406030204" pitchFamily="18" charset="0"/>
                      </a:rPr>
                      <m:t>+</m:t>
                    </m:r>
                    <m:r>
                      <a:rPr lang="en-AU" b="0" i="1" smtClean="0">
                        <a:latin typeface="Cambria Math" panose="02040503050406030204" pitchFamily="18" charset="0"/>
                      </a:rPr>
                      <m:t>𝑗</m:t>
                    </m:r>
                    <m:r>
                      <a:rPr lang="en-AU" b="0" i="1" smtClean="0">
                        <a:latin typeface="Cambria Math" panose="02040503050406030204" pitchFamily="18" charset="0"/>
                      </a:rPr>
                      <m:t>=</m:t>
                    </m:r>
                    <m:r>
                      <a:rPr lang="en-AU" b="0" i="1" smtClean="0">
                        <a:latin typeface="Cambria Math" panose="02040503050406030204" pitchFamily="18" charset="0"/>
                      </a:rPr>
                      <m:t>𝑛</m:t>
                    </m:r>
                  </m:oMath>
                </a14:m>
                <a:r>
                  <a:rPr lang="en-US" dirty="0"/>
                  <a:t>+1 </a:t>
                </a:r>
              </a:p>
            </p:txBody>
          </p:sp>
        </mc:Choice>
        <mc:Fallback xmlns="">
          <p:sp>
            <p:nvSpPr>
              <p:cNvPr id="21" name="TextBox 20">
                <a:extLst>
                  <a:ext uri="{FF2B5EF4-FFF2-40B4-BE49-F238E27FC236}">
                    <a16:creationId xmlns:a16="http://schemas.microsoft.com/office/drawing/2014/main" id="{3AECAEFD-2CCC-404B-A6B0-2D7CB9B75C99}"/>
                  </a:ext>
                </a:extLst>
              </p:cNvPr>
              <p:cNvSpPr txBox="1">
                <a:spLocks noRot="1" noChangeAspect="1" noMove="1" noResize="1" noEditPoints="1" noAdjustHandles="1" noChangeArrowheads="1" noChangeShapeType="1" noTextEdit="1"/>
              </p:cNvSpPr>
              <p:nvPr/>
            </p:nvSpPr>
            <p:spPr>
              <a:xfrm>
                <a:off x="7121188" y="4616082"/>
                <a:ext cx="2057999" cy="369332"/>
              </a:xfrm>
              <a:prstGeom prst="rect">
                <a:avLst/>
              </a:prstGeom>
              <a:blipFill>
                <a:blip r:embed="rId13"/>
                <a:stretch>
                  <a:fillRect l="-2367" t="-8197" b="-2459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B21B9AA-E5B1-514F-914B-9F3B9404A6BF}"/>
              </a:ext>
            </a:extLst>
          </p:cNvPr>
          <p:cNvSpPr txBox="1"/>
          <p:nvPr/>
        </p:nvSpPr>
        <p:spPr>
          <a:xfrm>
            <a:off x="7127053" y="5044717"/>
            <a:ext cx="2374368" cy="369332"/>
          </a:xfrm>
          <a:prstGeom prst="rect">
            <a:avLst/>
          </a:prstGeom>
          <a:noFill/>
        </p:spPr>
        <p:txBody>
          <a:bodyPr wrap="none" rtlCol="0">
            <a:spAutoFit/>
          </a:bodyPr>
          <a:lstStyle/>
          <a:p>
            <a:r>
              <a:rPr lang="en-US" dirty="0"/>
              <a:t>Allows the preparation </a:t>
            </a:r>
          </a:p>
        </p:txBody>
      </p:sp>
      <p:sp>
        <p:nvSpPr>
          <p:cNvPr id="25" name="Right Arrow 24">
            <a:extLst>
              <a:ext uri="{FF2B5EF4-FFF2-40B4-BE49-F238E27FC236}">
                <a16:creationId xmlns:a16="http://schemas.microsoft.com/office/drawing/2014/main" id="{EBE212EF-3966-8145-9542-F598990C8231}"/>
              </a:ext>
            </a:extLst>
          </p:cNvPr>
          <p:cNvSpPr/>
          <p:nvPr/>
        </p:nvSpPr>
        <p:spPr>
          <a:xfrm>
            <a:off x="8495618" y="3427555"/>
            <a:ext cx="523928" cy="45719"/>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AC80F2C7-11DB-7B47-8A7C-7EDBF78B9F22}"/>
              </a:ext>
            </a:extLst>
          </p:cNvPr>
          <p:cNvSpPr/>
          <p:nvPr/>
        </p:nvSpPr>
        <p:spPr>
          <a:xfrm>
            <a:off x="8466451" y="5949446"/>
            <a:ext cx="523928" cy="45719"/>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EA26C49-3325-1548-8E74-05F91D8F7984}"/>
              </a:ext>
            </a:extLst>
          </p:cNvPr>
          <p:cNvSpPr txBox="1"/>
          <p:nvPr/>
        </p:nvSpPr>
        <p:spPr>
          <a:xfrm>
            <a:off x="7092306" y="3747997"/>
            <a:ext cx="4897871" cy="400110"/>
          </a:xfrm>
          <a:prstGeom prst="rect">
            <a:avLst/>
          </a:prstGeom>
          <a:noFill/>
        </p:spPr>
        <p:txBody>
          <a:bodyPr wrap="square" rtlCol="0">
            <a:spAutoFit/>
          </a:bodyPr>
          <a:lstStyle/>
          <a:p>
            <a:r>
              <a:rPr lang="en-AU" sz="2000" b="1" dirty="0">
                <a:solidFill>
                  <a:schemeClr val="accent1">
                    <a:lumMod val="50000"/>
                  </a:schemeClr>
                </a:solidFill>
              </a:rPr>
              <a:t>&amp;</a:t>
            </a:r>
          </a:p>
        </p:txBody>
      </p:sp>
    </p:spTree>
    <p:extLst>
      <p:ext uri="{BB962C8B-B14F-4D97-AF65-F5344CB8AC3E}">
        <p14:creationId xmlns:p14="http://schemas.microsoft.com/office/powerpoint/2010/main" val="2705072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3621F075-33D9-9A9C-1095-DD174191FA6E}"/>
              </a:ext>
            </a:extLst>
          </p:cNvPr>
          <p:cNvPicPr>
            <a:picLocks noChangeAspect="1"/>
          </p:cNvPicPr>
          <p:nvPr/>
        </p:nvPicPr>
        <p:blipFill rotWithShape="1">
          <a:blip r:embed="rId3"/>
          <a:srcRect l="13524" t="89960" r="62993"/>
          <a:stretch/>
        </p:blipFill>
        <p:spPr>
          <a:xfrm>
            <a:off x="-2330511" y="4188851"/>
            <a:ext cx="934210" cy="244087"/>
          </a:xfrm>
          <a:prstGeom prst="rect">
            <a:avLst/>
          </a:prstGeom>
        </p:spPr>
      </p:pic>
      <p:sp>
        <p:nvSpPr>
          <p:cNvPr id="40" name="TextBox 39">
            <a:extLst>
              <a:ext uri="{FF2B5EF4-FFF2-40B4-BE49-F238E27FC236}">
                <a16:creationId xmlns:a16="http://schemas.microsoft.com/office/drawing/2014/main" id="{8979C082-A0E9-5572-CCDD-16A96DE60AB4}"/>
              </a:ext>
            </a:extLst>
          </p:cNvPr>
          <p:cNvSpPr txBox="1"/>
          <p:nvPr/>
        </p:nvSpPr>
        <p:spPr>
          <a:xfrm>
            <a:off x="972206" y="-20076"/>
            <a:ext cx="10247586" cy="584775"/>
          </a:xfrm>
          <a:prstGeom prst="rect">
            <a:avLst/>
          </a:prstGeom>
          <a:noFill/>
        </p:spPr>
        <p:txBody>
          <a:bodyPr wrap="square" rtlCol="0">
            <a:spAutoFit/>
          </a:bodyPr>
          <a:lstStyle/>
          <a:p>
            <a:pPr algn="ctr"/>
            <a:r>
              <a:rPr lang="en-AU" sz="3200" b="1" dirty="0">
                <a:solidFill>
                  <a:srgbClr val="DC5F12"/>
                </a:solidFill>
              </a:rPr>
              <a:t>Quantum Process Tomography – 1Q gates</a:t>
            </a:r>
          </a:p>
        </p:txBody>
      </p:sp>
      <p:sp>
        <p:nvSpPr>
          <p:cNvPr id="45" name="Slide Number Placeholder 44">
            <a:extLst>
              <a:ext uri="{FF2B5EF4-FFF2-40B4-BE49-F238E27FC236}">
                <a16:creationId xmlns:a16="http://schemas.microsoft.com/office/drawing/2014/main" id="{8A72F2E3-18BF-0DDB-91BC-AC56CB22653E}"/>
              </a:ext>
            </a:extLst>
          </p:cNvPr>
          <p:cNvSpPr>
            <a:spLocks noGrp="1"/>
          </p:cNvSpPr>
          <p:nvPr>
            <p:ph type="sldNum" sz="quarter" idx="12"/>
          </p:nvPr>
        </p:nvSpPr>
        <p:spPr/>
        <p:txBody>
          <a:bodyPr/>
          <a:lstStyle/>
          <a:p>
            <a:fld id="{D6391FA1-25A5-4E68-89BD-A5F97D935BCC}" type="slidenum">
              <a:rPr lang="en-AU" smtClean="0"/>
              <a:t>23</a:t>
            </a:fld>
            <a:endParaRPr lang="en-AU"/>
          </a:p>
        </p:txBody>
      </p:sp>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FD05CBD7-24C9-A72A-2ADD-E0AC1DBA96F3}"/>
                  </a:ext>
                </a:extLst>
              </p:cNvPr>
              <p:cNvSpPr txBox="1"/>
              <p:nvPr/>
            </p:nvSpPr>
            <p:spPr>
              <a:xfrm>
                <a:off x="-2190928" y="3002338"/>
                <a:ext cx="622478" cy="307777"/>
              </a:xfrm>
              <a:prstGeom prst="rect">
                <a:avLst/>
              </a:prstGeom>
              <a:noFill/>
            </p:spPr>
            <p:txBody>
              <a:bodyPr wrap="none" rtlCol="0">
                <a:spAutoFit/>
              </a:bodyPr>
              <a:lstStyle/>
              <a:p>
                <a:r>
                  <a:rPr lang="en-AU" sz="1400" dirty="0"/>
                  <a:t>Re</a:t>
                </a:r>
                <a14:m>
                  <m:oMath xmlns:m="http://schemas.openxmlformats.org/officeDocument/2006/math">
                    <m:r>
                      <a:rPr lang="en-AU" sz="1400" b="0" i="1" smtClean="0">
                        <a:latin typeface="Cambria Math" panose="02040503050406030204" pitchFamily="18" charset="0"/>
                      </a:rPr>
                      <m:t>(</m:t>
                    </m:r>
                    <m:r>
                      <a:rPr lang="en-AU" sz="1400" b="0" i="1" smtClean="0">
                        <a:latin typeface="Cambria Math" panose="02040503050406030204" pitchFamily="18" charset="0"/>
                      </a:rPr>
                      <m:t>𝜒</m:t>
                    </m:r>
                    <m:r>
                      <a:rPr lang="en-AU" sz="1400" b="0" i="1" smtClean="0">
                        <a:latin typeface="Cambria Math" panose="02040503050406030204" pitchFamily="18" charset="0"/>
                      </a:rPr>
                      <m:t>)</m:t>
                    </m:r>
                  </m:oMath>
                </a14:m>
                <a:endParaRPr lang="en-AU" sz="1400" dirty="0"/>
              </a:p>
            </p:txBody>
          </p:sp>
        </mc:Choice>
        <mc:Fallback xmlns="">
          <p:sp>
            <p:nvSpPr>
              <p:cNvPr id="1027" name="TextBox 1026">
                <a:extLst>
                  <a:ext uri="{FF2B5EF4-FFF2-40B4-BE49-F238E27FC236}">
                    <a16:creationId xmlns:a16="http://schemas.microsoft.com/office/drawing/2014/main" id="{FD05CBD7-24C9-A72A-2ADD-E0AC1DBA96F3}"/>
                  </a:ext>
                </a:extLst>
              </p:cNvPr>
              <p:cNvSpPr txBox="1">
                <a:spLocks noRot="1" noChangeAspect="1" noMove="1" noResize="1" noEditPoints="1" noAdjustHandles="1" noChangeArrowheads="1" noChangeShapeType="1" noTextEdit="1"/>
              </p:cNvSpPr>
              <p:nvPr/>
            </p:nvSpPr>
            <p:spPr>
              <a:xfrm>
                <a:off x="-2190928" y="3002338"/>
                <a:ext cx="622478" cy="307777"/>
              </a:xfrm>
              <a:prstGeom prst="rect">
                <a:avLst/>
              </a:prstGeom>
              <a:blipFill>
                <a:blip r:embed="rId4"/>
                <a:stretch>
                  <a:fillRect l="-2941"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C95868FA-2E8D-F4C4-40AB-E549931D5391}"/>
                  </a:ext>
                </a:extLst>
              </p:cNvPr>
              <p:cNvSpPr txBox="1"/>
              <p:nvPr/>
            </p:nvSpPr>
            <p:spPr>
              <a:xfrm>
                <a:off x="-1078812" y="2993110"/>
                <a:ext cx="625620" cy="307777"/>
              </a:xfrm>
              <a:prstGeom prst="rect">
                <a:avLst/>
              </a:prstGeom>
              <a:noFill/>
            </p:spPr>
            <p:txBody>
              <a:bodyPr wrap="none" rtlCol="0">
                <a:spAutoFit/>
              </a:bodyPr>
              <a:lstStyle/>
              <a:p>
                <a:r>
                  <a:rPr lang="en-AU" sz="1400" dirty="0" err="1"/>
                  <a:t>Im</a:t>
                </a:r>
                <a14:m>
                  <m:oMath xmlns:m="http://schemas.openxmlformats.org/officeDocument/2006/math">
                    <m:r>
                      <a:rPr lang="en-AU" sz="1400" b="0" i="1" smtClean="0">
                        <a:latin typeface="Cambria Math" panose="02040503050406030204" pitchFamily="18" charset="0"/>
                      </a:rPr>
                      <m:t>(</m:t>
                    </m:r>
                    <m:r>
                      <a:rPr lang="en-AU" sz="1400" b="0" i="1" smtClean="0">
                        <a:latin typeface="Cambria Math" panose="02040503050406030204" pitchFamily="18" charset="0"/>
                      </a:rPr>
                      <m:t>𝜒</m:t>
                    </m:r>
                    <m:r>
                      <a:rPr lang="en-AU" sz="1400" b="0" i="1" smtClean="0">
                        <a:latin typeface="Cambria Math" panose="02040503050406030204" pitchFamily="18" charset="0"/>
                      </a:rPr>
                      <m:t>)</m:t>
                    </m:r>
                  </m:oMath>
                </a14:m>
                <a:endParaRPr lang="en-AU" sz="1400" dirty="0"/>
              </a:p>
            </p:txBody>
          </p:sp>
        </mc:Choice>
        <mc:Fallback xmlns="">
          <p:sp>
            <p:nvSpPr>
              <p:cNvPr id="1028" name="TextBox 1027">
                <a:extLst>
                  <a:ext uri="{FF2B5EF4-FFF2-40B4-BE49-F238E27FC236}">
                    <a16:creationId xmlns:a16="http://schemas.microsoft.com/office/drawing/2014/main" id="{C95868FA-2E8D-F4C4-40AB-E549931D5391}"/>
                  </a:ext>
                </a:extLst>
              </p:cNvPr>
              <p:cNvSpPr txBox="1">
                <a:spLocks noRot="1" noChangeAspect="1" noMove="1" noResize="1" noEditPoints="1" noAdjustHandles="1" noChangeArrowheads="1" noChangeShapeType="1" noTextEdit="1"/>
              </p:cNvSpPr>
              <p:nvPr/>
            </p:nvSpPr>
            <p:spPr>
              <a:xfrm>
                <a:off x="-1078812" y="2993110"/>
                <a:ext cx="625620" cy="307777"/>
              </a:xfrm>
              <a:prstGeom prst="rect">
                <a:avLst/>
              </a:prstGeom>
              <a:blipFill>
                <a:blip r:embed="rId5"/>
                <a:stretch>
                  <a:fillRect l="-2913" t="-4000" b="-20000"/>
                </a:stretch>
              </a:blipFill>
            </p:spPr>
            <p:txBody>
              <a:bodyPr/>
              <a:lstStyle/>
              <a:p>
                <a:r>
                  <a:rPr lang="en-US">
                    <a:noFill/>
                  </a:rPr>
                  <a:t> </a:t>
                </a:r>
              </a:p>
            </p:txBody>
          </p:sp>
        </mc:Fallback>
      </mc:AlternateContent>
      <p:sp>
        <p:nvSpPr>
          <p:cNvPr id="1029" name="TextBox 1028">
            <a:extLst>
              <a:ext uri="{FF2B5EF4-FFF2-40B4-BE49-F238E27FC236}">
                <a16:creationId xmlns:a16="http://schemas.microsoft.com/office/drawing/2014/main" id="{5298605E-336E-B65D-1453-2A14CC6BAF73}"/>
              </a:ext>
            </a:extLst>
          </p:cNvPr>
          <p:cNvSpPr txBox="1"/>
          <p:nvPr/>
        </p:nvSpPr>
        <p:spPr>
          <a:xfrm>
            <a:off x="13018478" y="3070442"/>
            <a:ext cx="758541" cy="369332"/>
          </a:xfrm>
          <a:prstGeom prst="rect">
            <a:avLst/>
          </a:prstGeom>
          <a:noFill/>
        </p:spPr>
        <p:txBody>
          <a:bodyPr wrap="none" rtlCol="0">
            <a:spAutoFit/>
          </a:bodyPr>
          <a:lstStyle/>
          <a:p>
            <a:r>
              <a:rPr lang="en-AU" dirty="0"/>
              <a:t>94.3%</a:t>
            </a:r>
          </a:p>
        </p:txBody>
      </p:sp>
      <p:sp>
        <p:nvSpPr>
          <p:cNvPr id="1031" name="TextBox 1030">
            <a:extLst>
              <a:ext uri="{FF2B5EF4-FFF2-40B4-BE49-F238E27FC236}">
                <a16:creationId xmlns:a16="http://schemas.microsoft.com/office/drawing/2014/main" id="{4A43D375-CB07-679C-A6EF-80B2BFCE195A}"/>
              </a:ext>
            </a:extLst>
          </p:cNvPr>
          <p:cNvSpPr txBox="1"/>
          <p:nvPr/>
        </p:nvSpPr>
        <p:spPr>
          <a:xfrm>
            <a:off x="13019514" y="4309622"/>
            <a:ext cx="758541" cy="369332"/>
          </a:xfrm>
          <a:prstGeom prst="rect">
            <a:avLst/>
          </a:prstGeom>
          <a:noFill/>
        </p:spPr>
        <p:txBody>
          <a:bodyPr wrap="none" rtlCol="0">
            <a:spAutoFit/>
          </a:bodyPr>
          <a:lstStyle/>
          <a:p>
            <a:r>
              <a:rPr lang="en-AU" dirty="0"/>
              <a:t>96.0%</a:t>
            </a:r>
          </a:p>
        </p:txBody>
      </p:sp>
      <p:sp>
        <p:nvSpPr>
          <p:cNvPr id="1033" name="TextBox 1032">
            <a:extLst>
              <a:ext uri="{FF2B5EF4-FFF2-40B4-BE49-F238E27FC236}">
                <a16:creationId xmlns:a16="http://schemas.microsoft.com/office/drawing/2014/main" id="{6BF070D5-0C42-E9B0-E374-62AA601E70A6}"/>
              </a:ext>
            </a:extLst>
          </p:cNvPr>
          <p:cNvSpPr txBox="1"/>
          <p:nvPr/>
        </p:nvSpPr>
        <p:spPr>
          <a:xfrm>
            <a:off x="13026275" y="5543415"/>
            <a:ext cx="758541" cy="369332"/>
          </a:xfrm>
          <a:prstGeom prst="rect">
            <a:avLst/>
          </a:prstGeom>
          <a:noFill/>
        </p:spPr>
        <p:txBody>
          <a:bodyPr wrap="none" rtlCol="0">
            <a:spAutoFit/>
          </a:bodyPr>
          <a:lstStyle/>
          <a:p>
            <a:r>
              <a:rPr lang="en-AU" dirty="0"/>
              <a:t>95.9%</a:t>
            </a:r>
          </a:p>
        </p:txBody>
      </p:sp>
      <p:pic>
        <p:nvPicPr>
          <p:cNvPr id="1024" name="Picture 1023">
            <a:extLst>
              <a:ext uri="{FF2B5EF4-FFF2-40B4-BE49-F238E27FC236}">
                <a16:creationId xmlns:a16="http://schemas.microsoft.com/office/drawing/2014/main" id="{23545076-780C-2FF8-4D4C-A6531B1A192D}"/>
              </a:ext>
            </a:extLst>
          </p:cNvPr>
          <p:cNvPicPr>
            <a:picLocks noChangeAspect="1"/>
          </p:cNvPicPr>
          <p:nvPr/>
        </p:nvPicPr>
        <p:blipFill rotWithShape="1">
          <a:blip r:embed="rId3"/>
          <a:srcRect l="13524" t="89960" r="62993"/>
          <a:stretch/>
        </p:blipFill>
        <p:spPr>
          <a:xfrm>
            <a:off x="-2008689" y="6498938"/>
            <a:ext cx="934210" cy="244087"/>
          </a:xfrm>
          <a:prstGeom prst="rect">
            <a:avLst/>
          </a:prstGeom>
        </p:spPr>
      </p:pic>
      <p:pic>
        <p:nvPicPr>
          <p:cNvPr id="15" name="Picture 14">
            <a:extLst>
              <a:ext uri="{FF2B5EF4-FFF2-40B4-BE49-F238E27FC236}">
                <a16:creationId xmlns:a16="http://schemas.microsoft.com/office/drawing/2014/main" id="{690960CF-3B87-CCC1-78EF-B434F2D4BCB0}"/>
              </a:ext>
            </a:extLst>
          </p:cNvPr>
          <p:cNvPicPr>
            <a:picLocks noChangeAspect="1"/>
          </p:cNvPicPr>
          <p:nvPr/>
        </p:nvPicPr>
        <p:blipFill rotWithShape="1">
          <a:blip r:embed="rId3"/>
          <a:srcRect l="11032" t="10313" r="85786" b="50179"/>
          <a:stretch/>
        </p:blipFill>
        <p:spPr>
          <a:xfrm>
            <a:off x="-1184755" y="5538126"/>
            <a:ext cx="126582" cy="960503"/>
          </a:xfrm>
          <a:prstGeom prst="rect">
            <a:avLst/>
          </a:prstGeom>
        </p:spPr>
      </p:pic>
      <p:pic>
        <p:nvPicPr>
          <p:cNvPr id="56" name="Picture 55">
            <a:extLst>
              <a:ext uri="{FF2B5EF4-FFF2-40B4-BE49-F238E27FC236}">
                <a16:creationId xmlns:a16="http://schemas.microsoft.com/office/drawing/2014/main" id="{69A6EB1A-D96D-F5AE-1546-9FE2667E03FE}"/>
              </a:ext>
            </a:extLst>
          </p:cNvPr>
          <p:cNvPicPr>
            <a:picLocks noChangeAspect="1"/>
          </p:cNvPicPr>
          <p:nvPr/>
        </p:nvPicPr>
        <p:blipFill rotWithShape="1">
          <a:blip r:embed="rId3"/>
          <a:srcRect l="84284" t="6073" r="989" b="8864"/>
          <a:stretch/>
        </p:blipFill>
        <p:spPr>
          <a:xfrm>
            <a:off x="418028" y="7358658"/>
            <a:ext cx="292948" cy="1034013"/>
          </a:xfrm>
          <a:prstGeom prst="rect">
            <a:avLst/>
          </a:prstGeom>
        </p:spPr>
      </p:pic>
      <p:pic>
        <p:nvPicPr>
          <p:cNvPr id="1025" name="Picture 1024">
            <a:extLst>
              <a:ext uri="{FF2B5EF4-FFF2-40B4-BE49-F238E27FC236}">
                <a16:creationId xmlns:a16="http://schemas.microsoft.com/office/drawing/2014/main" id="{A9A5DFA4-2DD3-B886-CD3C-B28D13291865}"/>
              </a:ext>
            </a:extLst>
          </p:cNvPr>
          <p:cNvPicPr>
            <a:picLocks noChangeAspect="1"/>
          </p:cNvPicPr>
          <p:nvPr/>
        </p:nvPicPr>
        <p:blipFill rotWithShape="1">
          <a:blip r:embed="rId3"/>
          <a:srcRect l="13524" t="89960" r="62993"/>
          <a:stretch/>
        </p:blipFill>
        <p:spPr>
          <a:xfrm>
            <a:off x="-1723753" y="7283630"/>
            <a:ext cx="934210" cy="244087"/>
          </a:xfrm>
          <a:prstGeom prst="rect">
            <a:avLst/>
          </a:prstGeom>
        </p:spPr>
      </p:pic>
      <p:pic>
        <p:nvPicPr>
          <p:cNvPr id="17" name="Picture 16">
            <a:extLst>
              <a:ext uri="{FF2B5EF4-FFF2-40B4-BE49-F238E27FC236}">
                <a16:creationId xmlns:a16="http://schemas.microsoft.com/office/drawing/2014/main" id="{6324201F-96DE-64BD-C715-047DD196DAB5}"/>
              </a:ext>
            </a:extLst>
          </p:cNvPr>
          <p:cNvPicPr>
            <a:picLocks noChangeAspect="1"/>
          </p:cNvPicPr>
          <p:nvPr/>
        </p:nvPicPr>
        <p:blipFill rotWithShape="1">
          <a:blip r:embed="rId3"/>
          <a:srcRect l="11032" t="10313" r="85786" b="50179"/>
          <a:stretch/>
        </p:blipFill>
        <p:spPr>
          <a:xfrm>
            <a:off x="-1771290" y="6927045"/>
            <a:ext cx="126582" cy="960503"/>
          </a:xfrm>
          <a:prstGeom prst="rect">
            <a:avLst/>
          </a:prstGeom>
        </p:spPr>
      </p:pic>
      <p:sp>
        <p:nvSpPr>
          <p:cNvPr id="30" name="Rectangle 29">
            <a:extLst>
              <a:ext uri="{FF2B5EF4-FFF2-40B4-BE49-F238E27FC236}">
                <a16:creationId xmlns:a16="http://schemas.microsoft.com/office/drawing/2014/main" id="{74E31D01-29D3-EC14-5C48-32A5A3FDF4D0}"/>
              </a:ext>
            </a:extLst>
          </p:cNvPr>
          <p:cNvSpPr/>
          <p:nvPr/>
        </p:nvSpPr>
        <p:spPr>
          <a:xfrm>
            <a:off x="12984258" y="2793843"/>
            <a:ext cx="987785" cy="3346442"/>
          </a:xfrm>
          <a:prstGeom prst="rect">
            <a:avLst/>
          </a:prstGeom>
          <a:noFill/>
          <a:ln w="28575">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ooter Placeholder 22">
            <a:extLst>
              <a:ext uri="{FF2B5EF4-FFF2-40B4-BE49-F238E27FC236}">
                <a16:creationId xmlns:a16="http://schemas.microsoft.com/office/drawing/2014/main" id="{A08E9D52-B751-FFF0-40AD-1E3DB8E05502}"/>
              </a:ext>
            </a:extLst>
          </p:cNvPr>
          <p:cNvSpPr>
            <a:spLocks noGrp="1"/>
          </p:cNvSpPr>
          <p:nvPr>
            <p:ph type="ftr" sz="quarter" idx="11"/>
          </p:nvPr>
        </p:nvSpPr>
        <p:spPr>
          <a:xfrm>
            <a:off x="4038600" y="6497454"/>
            <a:ext cx="4114800" cy="365125"/>
          </a:xfrm>
        </p:spPr>
        <p:txBody>
          <a:bodyPr/>
          <a:lstStyle/>
          <a:p>
            <a:r>
              <a:rPr lang="en-AU" dirty="0"/>
              <a:t>NACTI, Los Angeles, CA, August 13-16, 2024</a:t>
            </a:r>
            <a:endParaRPr lang="en-AU" sz="1000" dirty="0"/>
          </a:p>
        </p:txBody>
      </p:sp>
      <p:sp>
        <p:nvSpPr>
          <p:cNvPr id="16" name="TextBox 15">
            <a:extLst>
              <a:ext uri="{FF2B5EF4-FFF2-40B4-BE49-F238E27FC236}">
                <a16:creationId xmlns:a16="http://schemas.microsoft.com/office/drawing/2014/main" id="{9D9B918F-5234-30AA-CC14-39707F5E60C3}"/>
              </a:ext>
            </a:extLst>
          </p:cNvPr>
          <p:cNvSpPr txBox="1"/>
          <p:nvPr/>
        </p:nvSpPr>
        <p:spPr>
          <a:xfrm>
            <a:off x="-45787" y="6534220"/>
            <a:ext cx="6490888" cy="276999"/>
          </a:xfrm>
          <a:prstGeom prst="rect">
            <a:avLst/>
          </a:prstGeom>
          <a:noFill/>
        </p:spPr>
        <p:txBody>
          <a:bodyPr wrap="square">
            <a:spAutoFit/>
          </a:bodyPr>
          <a:lstStyle/>
          <a:p>
            <a:pPr algn="l"/>
            <a:r>
              <a:rPr lang="en-AU" sz="1200" b="0" i="0" dirty="0">
                <a:solidFill>
                  <a:srgbClr val="555555"/>
                </a:solidFill>
                <a:effectLst/>
                <a:highlight>
                  <a:srgbClr val="FFFFFF"/>
                </a:highlight>
                <a:latin typeface="Proxima Nova"/>
              </a:rPr>
              <a:t>M. Shaw, PRX Quantum </a:t>
            </a:r>
            <a:r>
              <a:rPr lang="en-AU" sz="1200" b="1" i="0" dirty="0">
                <a:solidFill>
                  <a:srgbClr val="555555"/>
                </a:solidFill>
                <a:effectLst/>
                <a:highlight>
                  <a:srgbClr val="FFFFFF"/>
                </a:highlight>
                <a:latin typeface="Proxima Nova"/>
              </a:rPr>
              <a:t>5</a:t>
            </a:r>
            <a:r>
              <a:rPr lang="en-AU" sz="1200" b="0" i="0" dirty="0">
                <a:solidFill>
                  <a:srgbClr val="555555"/>
                </a:solidFill>
                <a:effectLst/>
                <a:highlight>
                  <a:srgbClr val="FFFFFF"/>
                </a:highlight>
                <a:latin typeface="Proxima Nova"/>
              </a:rPr>
              <a:t>, 010331 (Subsystem decomposition)</a:t>
            </a:r>
          </a:p>
        </p:txBody>
      </p:sp>
      <p:pic>
        <p:nvPicPr>
          <p:cNvPr id="18" name="Picture 17">
            <a:extLst>
              <a:ext uri="{FF2B5EF4-FFF2-40B4-BE49-F238E27FC236}">
                <a16:creationId xmlns:a16="http://schemas.microsoft.com/office/drawing/2014/main" id="{918EBA5B-E840-081D-CD23-4453F53DA486}"/>
              </a:ext>
            </a:extLst>
          </p:cNvPr>
          <p:cNvPicPr>
            <a:picLocks noChangeAspect="1"/>
          </p:cNvPicPr>
          <p:nvPr/>
        </p:nvPicPr>
        <p:blipFill>
          <a:blip r:embed="rId6"/>
          <a:stretch>
            <a:fillRect/>
          </a:stretch>
        </p:blipFill>
        <p:spPr>
          <a:xfrm>
            <a:off x="-2436794" y="3286468"/>
            <a:ext cx="1035202" cy="922002"/>
          </a:xfrm>
          <a:prstGeom prst="rect">
            <a:avLst/>
          </a:prstGeom>
        </p:spPr>
      </p:pic>
      <p:pic>
        <p:nvPicPr>
          <p:cNvPr id="23" name="Picture 22">
            <a:extLst>
              <a:ext uri="{FF2B5EF4-FFF2-40B4-BE49-F238E27FC236}">
                <a16:creationId xmlns:a16="http://schemas.microsoft.com/office/drawing/2014/main" id="{E28DC2D2-DFA1-F286-1C8A-2A34F042E67F}"/>
              </a:ext>
            </a:extLst>
          </p:cNvPr>
          <p:cNvPicPr>
            <a:picLocks noChangeAspect="1"/>
          </p:cNvPicPr>
          <p:nvPr/>
        </p:nvPicPr>
        <p:blipFill>
          <a:blip r:embed="rId7"/>
          <a:stretch>
            <a:fillRect/>
          </a:stretch>
        </p:blipFill>
        <p:spPr>
          <a:xfrm>
            <a:off x="-45787" y="7405674"/>
            <a:ext cx="908332" cy="1098257"/>
          </a:xfrm>
          <a:prstGeom prst="rect">
            <a:avLst/>
          </a:prstGeom>
        </p:spPr>
      </p:pic>
      <p:pic>
        <p:nvPicPr>
          <p:cNvPr id="28" name="Picture 27">
            <a:extLst>
              <a:ext uri="{FF2B5EF4-FFF2-40B4-BE49-F238E27FC236}">
                <a16:creationId xmlns:a16="http://schemas.microsoft.com/office/drawing/2014/main" id="{2AF8F9E3-3FC9-1BA6-7EA2-1EE427707EA4}"/>
              </a:ext>
            </a:extLst>
          </p:cNvPr>
          <p:cNvPicPr>
            <a:picLocks noChangeAspect="1"/>
          </p:cNvPicPr>
          <p:nvPr/>
        </p:nvPicPr>
        <p:blipFill>
          <a:blip r:embed="rId8"/>
          <a:stretch>
            <a:fillRect/>
          </a:stretch>
        </p:blipFill>
        <p:spPr>
          <a:xfrm>
            <a:off x="-1870213" y="4430991"/>
            <a:ext cx="900172" cy="923424"/>
          </a:xfrm>
          <a:prstGeom prst="rect">
            <a:avLst/>
          </a:prstGeom>
        </p:spPr>
      </p:pic>
      <p:pic>
        <p:nvPicPr>
          <p:cNvPr id="32" name="Picture 31">
            <a:extLst>
              <a:ext uri="{FF2B5EF4-FFF2-40B4-BE49-F238E27FC236}">
                <a16:creationId xmlns:a16="http://schemas.microsoft.com/office/drawing/2014/main" id="{8D36B526-2411-9C33-80DC-3392A371B656}"/>
              </a:ext>
            </a:extLst>
          </p:cNvPr>
          <p:cNvPicPr>
            <a:picLocks noChangeAspect="1"/>
          </p:cNvPicPr>
          <p:nvPr/>
        </p:nvPicPr>
        <p:blipFill>
          <a:blip r:embed="rId9"/>
          <a:stretch>
            <a:fillRect/>
          </a:stretch>
        </p:blipFill>
        <p:spPr>
          <a:xfrm>
            <a:off x="-2392326" y="5107963"/>
            <a:ext cx="890254" cy="1098257"/>
          </a:xfrm>
          <a:prstGeom prst="rect">
            <a:avLst/>
          </a:prstGeom>
        </p:spPr>
      </p:pic>
      <p:pic>
        <p:nvPicPr>
          <p:cNvPr id="34" name="Picture 33">
            <a:extLst>
              <a:ext uri="{FF2B5EF4-FFF2-40B4-BE49-F238E27FC236}">
                <a16:creationId xmlns:a16="http://schemas.microsoft.com/office/drawing/2014/main" id="{F14DFBA4-68EF-4A83-8AFB-8DF54573BBED}"/>
              </a:ext>
            </a:extLst>
          </p:cNvPr>
          <p:cNvPicPr>
            <a:picLocks noChangeAspect="1"/>
          </p:cNvPicPr>
          <p:nvPr/>
        </p:nvPicPr>
        <p:blipFill>
          <a:blip r:embed="rId10"/>
          <a:stretch>
            <a:fillRect/>
          </a:stretch>
        </p:blipFill>
        <p:spPr>
          <a:xfrm>
            <a:off x="-3286868" y="6692282"/>
            <a:ext cx="894542" cy="899395"/>
          </a:xfrm>
          <a:prstGeom prst="rect">
            <a:avLst/>
          </a:prstGeom>
        </p:spPr>
      </p:pic>
      <p:pic>
        <p:nvPicPr>
          <p:cNvPr id="36" name="Picture 35">
            <a:extLst>
              <a:ext uri="{FF2B5EF4-FFF2-40B4-BE49-F238E27FC236}">
                <a16:creationId xmlns:a16="http://schemas.microsoft.com/office/drawing/2014/main" id="{1E39AC3B-0E3C-6B3C-A62B-4D679B897079}"/>
              </a:ext>
            </a:extLst>
          </p:cNvPr>
          <p:cNvPicPr>
            <a:picLocks noChangeAspect="1"/>
          </p:cNvPicPr>
          <p:nvPr/>
        </p:nvPicPr>
        <p:blipFill>
          <a:blip r:embed="rId11"/>
          <a:stretch>
            <a:fillRect/>
          </a:stretch>
        </p:blipFill>
        <p:spPr>
          <a:xfrm>
            <a:off x="-2108147" y="7136926"/>
            <a:ext cx="923392" cy="1097774"/>
          </a:xfrm>
          <a:prstGeom prst="rect">
            <a:avLst/>
          </a:prstGeom>
        </p:spPr>
      </p:pic>
      <p:pic>
        <p:nvPicPr>
          <p:cNvPr id="5" name="Picture 4" descr="A diagram of a diagram of a machine&#10;&#10;Description automatically generated with medium confidence">
            <a:extLst>
              <a:ext uri="{FF2B5EF4-FFF2-40B4-BE49-F238E27FC236}">
                <a16:creationId xmlns:a16="http://schemas.microsoft.com/office/drawing/2014/main" id="{F1E462DB-4C33-C54B-8849-37089F2125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5936" y="584613"/>
            <a:ext cx="7240125" cy="1672244"/>
          </a:xfrm>
          <a:prstGeom prst="rect">
            <a:avLst/>
          </a:prstGeom>
        </p:spPr>
      </p:pic>
      <p:pic>
        <p:nvPicPr>
          <p:cNvPr id="11" name="Picture 10" descr="A group of squares with red squares&#10;&#10;Description automatically generated">
            <a:extLst>
              <a:ext uri="{FF2B5EF4-FFF2-40B4-BE49-F238E27FC236}">
                <a16:creationId xmlns:a16="http://schemas.microsoft.com/office/drawing/2014/main" id="{97EB5481-4A1B-A84F-946E-129916A626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83525" y="2958116"/>
            <a:ext cx="5116095" cy="3017895"/>
          </a:xfrm>
          <a:prstGeom prst="rect">
            <a:avLst/>
          </a:prstGeom>
        </p:spPr>
      </p:pic>
      <p:graphicFrame>
        <p:nvGraphicFramePr>
          <p:cNvPr id="13" name="Table 13">
            <a:extLst>
              <a:ext uri="{FF2B5EF4-FFF2-40B4-BE49-F238E27FC236}">
                <a16:creationId xmlns:a16="http://schemas.microsoft.com/office/drawing/2014/main" id="{D1E71CA9-263A-D84B-A891-6292E1EA57F3}"/>
              </a:ext>
            </a:extLst>
          </p:cNvPr>
          <p:cNvGraphicFramePr>
            <a:graphicFrameLocks noGrp="1"/>
          </p:cNvGraphicFramePr>
          <p:nvPr>
            <p:extLst>
              <p:ext uri="{D42A27DB-BD31-4B8C-83A1-F6EECF244321}">
                <p14:modId xmlns:p14="http://schemas.microsoft.com/office/powerpoint/2010/main" val="2665792587"/>
              </p:ext>
            </p:extLst>
          </p:nvPr>
        </p:nvGraphicFramePr>
        <p:xfrm>
          <a:off x="2031999" y="6087521"/>
          <a:ext cx="8128000" cy="370840"/>
        </p:xfrm>
        <a:graphic>
          <a:graphicData uri="http://schemas.openxmlformats.org/drawingml/2006/table">
            <a:tbl>
              <a:tblPr firstRow="1" bandRow="1">
                <a:tableStyleId>{0505E3EF-67EA-436B-97B2-0124C06EBD24}</a:tableStyleId>
              </a:tblPr>
              <a:tblGrid>
                <a:gridCol w="2032000">
                  <a:extLst>
                    <a:ext uri="{9D8B030D-6E8A-4147-A177-3AD203B41FA5}">
                      <a16:colId xmlns:a16="http://schemas.microsoft.com/office/drawing/2014/main" val="3471910973"/>
                    </a:ext>
                  </a:extLst>
                </a:gridCol>
                <a:gridCol w="2032000">
                  <a:extLst>
                    <a:ext uri="{9D8B030D-6E8A-4147-A177-3AD203B41FA5}">
                      <a16:colId xmlns:a16="http://schemas.microsoft.com/office/drawing/2014/main" val="156936420"/>
                    </a:ext>
                  </a:extLst>
                </a:gridCol>
                <a:gridCol w="2032000">
                  <a:extLst>
                    <a:ext uri="{9D8B030D-6E8A-4147-A177-3AD203B41FA5}">
                      <a16:colId xmlns:a16="http://schemas.microsoft.com/office/drawing/2014/main" val="4138272759"/>
                    </a:ext>
                  </a:extLst>
                </a:gridCol>
                <a:gridCol w="2032000">
                  <a:extLst>
                    <a:ext uri="{9D8B030D-6E8A-4147-A177-3AD203B41FA5}">
                      <a16:colId xmlns:a16="http://schemas.microsoft.com/office/drawing/2014/main" val="627229476"/>
                    </a:ext>
                  </a:extLst>
                </a:gridCol>
              </a:tblGrid>
              <a:tr h="370840">
                <a:tc>
                  <a:txBody>
                    <a:bodyPr/>
                    <a:lstStyle/>
                    <a:p>
                      <a:r>
                        <a:rPr lang="en-US" b="1" dirty="0"/>
                        <a:t>Process fidelity</a:t>
                      </a:r>
                    </a:p>
                  </a:txBody>
                  <a:tcPr/>
                </a:tc>
                <a:tc>
                  <a:txBody>
                    <a:bodyPr/>
                    <a:lstStyle/>
                    <a:p>
                      <a:pPr algn="ctr"/>
                      <a:r>
                        <a:rPr lang="en-US" b="0" dirty="0"/>
                        <a:t>0.943</a:t>
                      </a:r>
                    </a:p>
                  </a:txBody>
                  <a:tcPr/>
                </a:tc>
                <a:tc>
                  <a:txBody>
                    <a:bodyPr/>
                    <a:lstStyle/>
                    <a:p>
                      <a:pPr algn="ctr"/>
                      <a:r>
                        <a:rPr lang="en-US" b="0" dirty="0"/>
                        <a:t>0.960</a:t>
                      </a:r>
                    </a:p>
                  </a:txBody>
                  <a:tcPr/>
                </a:tc>
                <a:tc>
                  <a:txBody>
                    <a:bodyPr/>
                    <a:lstStyle/>
                    <a:p>
                      <a:pPr algn="ctr"/>
                      <a:r>
                        <a:rPr lang="en-US" b="0" dirty="0"/>
                        <a:t>0.959</a:t>
                      </a:r>
                    </a:p>
                  </a:txBody>
                  <a:tcPr/>
                </a:tc>
                <a:extLst>
                  <a:ext uri="{0D108BD9-81ED-4DB2-BD59-A6C34878D82A}">
                    <a16:rowId xmlns:a16="http://schemas.microsoft.com/office/drawing/2014/main" val="4263692735"/>
                  </a:ext>
                </a:extLst>
              </a:tr>
            </a:tbl>
          </a:graphicData>
        </a:graphic>
      </p:graphicFrame>
      <p:sp>
        <p:nvSpPr>
          <p:cNvPr id="31" name="TextBox 30">
            <a:extLst>
              <a:ext uri="{FF2B5EF4-FFF2-40B4-BE49-F238E27FC236}">
                <a16:creationId xmlns:a16="http://schemas.microsoft.com/office/drawing/2014/main" id="{7DE3A45C-5E02-CC4E-BCE8-A674863B5C14}"/>
              </a:ext>
            </a:extLst>
          </p:cNvPr>
          <p:cNvSpPr txBox="1"/>
          <p:nvPr/>
        </p:nvSpPr>
        <p:spPr>
          <a:xfrm>
            <a:off x="-263218" y="2298654"/>
            <a:ext cx="2470847" cy="707886"/>
          </a:xfrm>
          <a:prstGeom prst="rect">
            <a:avLst/>
          </a:prstGeom>
          <a:noFill/>
        </p:spPr>
        <p:txBody>
          <a:bodyPr wrap="square" rtlCol="0">
            <a:spAutoFit/>
          </a:bodyPr>
          <a:lstStyle/>
          <a:p>
            <a:pPr algn="ctr"/>
            <a:r>
              <a:rPr lang="en-AU" sz="2000" b="1" dirty="0">
                <a:solidFill>
                  <a:schemeClr val="accent1">
                    <a:lumMod val="50000"/>
                  </a:schemeClr>
                </a:solidFill>
              </a:rPr>
              <a:t>Quantum Process Tomography:</a:t>
            </a:r>
          </a:p>
        </p:txBody>
      </p:sp>
      <p:sp>
        <p:nvSpPr>
          <p:cNvPr id="33" name="TextBox 32">
            <a:extLst>
              <a:ext uri="{FF2B5EF4-FFF2-40B4-BE49-F238E27FC236}">
                <a16:creationId xmlns:a16="http://schemas.microsoft.com/office/drawing/2014/main" id="{4904B2A7-378A-4C49-9B8F-F46DC4213B16}"/>
              </a:ext>
            </a:extLst>
          </p:cNvPr>
          <p:cNvSpPr txBox="1"/>
          <p:nvPr/>
        </p:nvSpPr>
        <p:spPr>
          <a:xfrm>
            <a:off x="2207629" y="2424198"/>
            <a:ext cx="2879910" cy="400110"/>
          </a:xfrm>
          <a:prstGeom prst="rect">
            <a:avLst/>
          </a:prstGeom>
          <a:noFill/>
        </p:spPr>
        <p:txBody>
          <a:bodyPr wrap="square" rtlCol="0">
            <a:spAutoFit/>
          </a:bodyPr>
          <a:lstStyle/>
          <a:p>
            <a:r>
              <a:rPr lang="en-AU" sz="2000" b="1" i="1" dirty="0">
                <a:solidFill>
                  <a:schemeClr val="tx1">
                    <a:lumMod val="75000"/>
                    <a:lumOff val="25000"/>
                  </a:schemeClr>
                </a:solidFill>
              </a:rPr>
              <a:t>1. Preparation</a:t>
            </a:r>
          </a:p>
        </p:txBody>
      </p:sp>
      <p:sp>
        <p:nvSpPr>
          <p:cNvPr id="35" name="TextBox 34">
            <a:extLst>
              <a:ext uri="{FF2B5EF4-FFF2-40B4-BE49-F238E27FC236}">
                <a16:creationId xmlns:a16="http://schemas.microsoft.com/office/drawing/2014/main" id="{EBA8C8BA-D002-B34E-9FDB-5F8B90F683EE}"/>
              </a:ext>
            </a:extLst>
          </p:cNvPr>
          <p:cNvSpPr txBox="1"/>
          <p:nvPr/>
        </p:nvSpPr>
        <p:spPr>
          <a:xfrm>
            <a:off x="4666516" y="2424198"/>
            <a:ext cx="2879910" cy="400110"/>
          </a:xfrm>
          <a:prstGeom prst="rect">
            <a:avLst/>
          </a:prstGeom>
          <a:noFill/>
        </p:spPr>
        <p:txBody>
          <a:bodyPr wrap="square" rtlCol="0">
            <a:spAutoFit/>
          </a:bodyPr>
          <a:lstStyle/>
          <a:p>
            <a:pPr algn="ctr"/>
            <a:r>
              <a:rPr lang="en-AU" sz="2000" b="1" i="1" dirty="0">
                <a:solidFill>
                  <a:schemeClr val="tx1">
                    <a:lumMod val="75000"/>
                    <a:lumOff val="25000"/>
                  </a:schemeClr>
                </a:solidFill>
              </a:rPr>
              <a:t>2. Gate operation</a:t>
            </a:r>
          </a:p>
        </p:txBody>
      </p:sp>
      <p:sp>
        <p:nvSpPr>
          <p:cNvPr id="37" name="TextBox 36">
            <a:extLst>
              <a:ext uri="{FF2B5EF4-FFF2-40B4-BE49-F238E27FC236}">
                <a16:creationId xmlns:a16="http://schemas.microsoft.com/office/drawing/2014/main" id="{7C1E337B-CE6C-6947-B752-07DDBA54674F}"/>
              </a:ext>
            </a:extLst>
          </p:cNvPr>
          <p:cNvSpPr txBox="1"/>
          <p:nvPr/>
        </p:nvSpPr>
        <p:spPr>
          <a:xfrm>
            <a:off x="8272466" y="2410200"/>
            <a:ext cx="2879910" cy="400110"/>
          </a:xfrm>
          <a:prstGeom prst="rect">
            <a:avLst/>
          </a:prstGeom>
          <a:noFill/>
        </p:spPr>
        <p:txBody>
          <a:bodyPr wrap="square" rtlCol="0">
            <a:spAutoFit/>
          </a:bodyPr>
          <a:lstStyle/>
          <a:p>
            <a:r>
              <a:rPr lang="en-AU" sz="2000" b="1" i="1" dirty="0">
                <a:solidFill>
                  <a:schemeClr val="tx1">
                    <a:lumMod val="75000"/>
                    <a:lumOff val="25000"/>
                  </a:schemeClr>
                </a:solidFill>
              </a:rPr>
              <a:t>3. Readout</a:t>
            </a:r>
          </a:p>
        </p:txBody>
      </p:sp>
      <p:sp>
        <p:nvSpPr>
          <p:cNvPr id="38" name="Bent Arrow 37">
            <a:extLst>
              <a:ext uri="{FF2B5EF4-FFF2-40B4-BE49-F238E27FC236}">
                <a16:creationId xmlns:a16="http://schemas.microsoft.com/office/drawing/2014/main" id="{369EEE4F-5E26-0644-8E2F-6B265C28B96A}"/>
              </a:ext>
            </a:extLst>
          </p:cNvPr>
          <p:cNvSpPr/>
          <p:nvPr/>
        </p:nvSpPr>
        <p:spPr>
          <a:xfrm flipV="1">
            <a:off x="933651" y="3627444"/>
            <a:ext cx="1666373" cy="1238595"/>
          </a:xfrm>
          <a:prstGeom prst="bentArrow">
            <a:avLst>
              <a:gd name="adj1" fmla="val 23914"/>
              <a:gd name="adj2" fmla="val 28124"/>
              <a:gd name="adj3" fmla="val 33193"/>
              <a:gd name="adj4" fmla="val 83833"/>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87D2E2A6-1BAE-6E4B-87E4-BCC33856D63A}"/>
              </a:ext>
            </a:extLst>
          </p:cNvPr>
          <p:cNvSpPr txBox="1"/>
          <p:nvPr/>
        </p:nvSpPr>
        <p:spPr>
          <a:xfrm>
            <a:off x="8272466" y="6520902"/>
            <a:ext cx="3206140" cy="461665"/>
          </a:xfrm>
          <a:prstGeom prst="rect">
            <a:avLst/>
          </a:prstGeom>
          <a:noFill/>
        </p:spPr>
        <p:txBody>
          <a:bodyPr wrap="square" rtlCol="0">
            <a:spAutoFit/>
          </a:bodyPr>
          <a:lstStyle/>
          <a:p>
            <a:r>
              <a:rPr lang="en-AU" sz="1200" u="sng" dirty="0"/>
              <a:t>V. Matsos</a:t>
            </a:r>
            <a:r>
              <a:rPr lang="en-AU" sz="1200" dirty="0"/>
              <a:t> et al., </a:t>
            </a:r>
            <a:r>
              <a:rPr lang="en-AU" sz="1200" dirty="0" err="1"/>
              <a:t>Arxiv</a:t>
            </a:r>
            <a:r>
              <a:rPr lang="en-AU" sz="1200" dirty="0"/>
              <a:t> 2409.05455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380278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8979C082-A0E9-5572-CCDD-16A96DE60AB4}"/>
              </a:ext>
            </a:extLst>
          </p:cNvPr>
          <p:cNvSpPr txBox="1"/>
          <p:nvPr/>
        </p:nvSpPr>
        <p:spPr>
          <a:xfrm>
            <a:off x="972207" y="54543"/>
            <a:ext cx="10247586" cy="584775"/>
          </a:xfrm>
          <a:prstGeom prst="rect">
            <a:avLst/>
          </a:prstGeom>
          <a:noFill/>
        </p:spPr>
        <p:txBody>
          <a:bodyPr wrap="square" rtlCol="0">
            <a:spAutoFit/>
          </a:bodyPr>
          <a:lstStyle/>
          <a:p>
            <a:pPr algn="ctr"/>
            <a:r>
              <a:rPr lang="en-AU" sz="3200" b="1" dirty="0">
                <a:solidFill>
                  <a:srgbClr val="DC5F12"/>
                </a:solidFill>
              </a:rPr>
              <a:t>Quantum Process Tomography – 2Q CZ gate</a:t>
            </a:r>
          </a:p>
        </p:txBody>
      </p:sp>
      <p:sp>
        <p:nvSpPr>
          <p:cNvPr id="45" name="Slide Number Placeholder 44">
            <a:extLst>
              <a:ext uri="{FF2B5EF4-FFF2-40B4-BE49-F238E27FC236}">
                <a16:creationId xmlns:a16="http://schemas.microsoft.com/office/drawing/2014/main" id="{8A72F2E3-18BF-0DDB-91BC-AC56CB22653E}"/>
              </a:ext>
            </a:extLst>
          </p:cNvPr>
          <p:cNvSpPr>
            <a:spLocks noGrp="1"/>
          </p:cNvSpPr>
          <p:nvPr>
            <p:ph type="sldNum" sz="quarter" idx="12"/>
          </p:nvPr>
        </p:nvSpPr>
        <p:spPr/>
        <p:txBody>
          <a:bodyPr/>
          <a:lstStyle/>
          <a:p>
            <a:fld id="{D6391FA1-25A5-4E68-89BD-A5F97D935BCC}" type="slidenum">
              <a:rPr lang="en-AU" smtClean="0"/>
              <a:t>24</a:t>
            </a:fld>
            <a:endParaRPr lang="en-AU"/>
          </a:p>
        </p:txBody>
      </p:sp>
      <p:sp>
        <p:nvSpPr>
          <p:cNvPr id="1054" name="TextBox 1053">
            <a:extLst>
              <a:ext uri="{FF2B5EF4-FFF2-40B4-BE49-F238E27FC236}">
                <a16:creationId xmlns:a16="http://schemas.microsoft.com/office/drawing/2014/main" id="{158A3157-9460-C08F-E94B-1517495F6CE4}"/>
              </a:ext>
            </a:extLst>
          </p:cNvPr>
          <p:cNvSpPr txBox="1"/>
          <p:nvPr/>
        </p:nvSpPr>
        <p:spPr>
          <a:xfrm>
            <a:off x="751227" y="1930439"/>
            <a:ext cx="1787797" cy="369332"/>
          </a:xfrm>
          <a:prstGeom prst="rect">
            <a:avLst/>
          </a:prstGeom>
          <a:noFill/>
        </p:spPr>
        <p:txBody>
          <a:bodyPr wrap="none" rtlCol="0">
            <a:spAutoFit/>
          </a:bodyPr>
          <a:lstStyle/>
          <a:p>
            <a:r>
              <a:rPr lang="en-AU" i="1" dirty="0"/>
              <a:t>Pulse waveform: </a:t>
            </a:r>
          </a:p>
        </p:txBody>
      </p:sp>
      <p:sp>
        <p:nvSpPr>
          <p:cNvPr id="2" name="Footer Placeholder 22">
            <a:extLst>
              <a:ext uri="{FF2B5EF4-FFF2-40B4-BE49-F238E27FC236}">
                <a16:creationId xmlns:a16="http://schemas.microsoft.com/office/drawing/2014/main" id="{C2CC5F86-42E4-6E3C-C93C-86BFEAFF1034}"/>
              </a:ext>
            </a:extLst>
          </p:cNvPr>
          <p:cNvSpPr>
            <a:spLocks noGrp="1"/>
          </p:cNvSpPr>
          <p:nvPr>
            <p:ph type="ftr" sz="quarter" idx="11"/>
          </p:nvPr>
        </p:nvSpPr>
        <p:spPr>
          <a:xfrm>
            <a:off x="4038600" y="6497454"/>
            <a:ext cx="4114800" cy="365125"/>
          </a:xfrm>
        </p:spPr>
        <p:txBody>
          <a:bodyPr/>
          <a:lstStyle/>
          <a:p>
            <a:r>
              <a:rPr lang="en-AU" dirty="0"/>
              <a:t>NACTI, Los Angeles, CA, August 13-16, 2024</a:t>
            </a:r>
            <a:endParaRPr lang="en-AU" sz="1000" dirty="0"/>
          </a:p>
        </p:txBody>
      </p:sp>
      <p:pic>
        <p:nvPicPr>
          <p:cNvPr id="6" name="Picture 5" descr="A diagram of a circuit&#10;&#10;Description automatically generated">
            <a:extLst>
              <a:ext uri="{FF2B5EF4-FFF2-40B4-BE49-F238E27FC236}">
                <a16:creationId xmlns:a16="http://schemas.microsoft.com/office/drawing/2014/main" id="{B41E02AD-92C3-E24F-945C-79B507C2B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84" y="1040975"/>
            <a:ext cx="6685421" cy="2407909"/>
          </a:xfrm>
          <a:prstGeom prst="rect">
            <a:avLst/>
          </a:prstGeom>
        </p:spPr>
      </p:pic>
      <p:pic>
        <p:nvPicPr>
          <p:cNvPr id="7" name="Picture 6">
            <a:extLst>
              <a:ext uri="{FF2B5EF4-FFF2-40B4-BE49-F238E27FC236}">
                <a16:creationId xmlns:a16="http://schemas.microsoft.com/office/drawing/2014/main" id="{C620A733-96F0-4643-BA4A-3B81DBEB39FE}"/>
              </a:ext>
            </a:extLst>
          </p:cNvPr>
          <p:cNvPicPr>
            <a:picLocks noChangeAspect="1"/>
          </p:cNvPicPr>
          <p:nvPr/>
        </p:nvPicPr>
        <p:blipFill rotWithShape="1">
          <a:blip r:embed="rId4">
            <a:extLst>
              <a:ext uri="{28A0092B-C50C-407E-A947-70E740481C1C}">
                <a14:useLocalDpi xmlns:a14="http://schemas.microsoft.com/office/drawing/2010/main" val="0"/>
              </a:ext>
            </a:extLst>
          </a:blip>
          <a:srcRect t="171" b="137"/>
          <a:stretch/>
        </p:blipFill>
        <p:spPr>
          <a:xfrm>
            <a:off x="7775959" y="1103040"/>
            <a:ext cx="3873861" cy="4691689"/>
          </a:xfrm>
          <a:prstGeom prst="rect">
            <a:avLst/>
          </a:prstGeom>
        </p:spPr>
      </p:pic>
      <p:sp>
        <p:nvSpPr>
          <p:cNvPr id="8" name="Bent Arrow 7">
            <a:extLst>
              <a:ext uri="{FF2B5EF4-FFF2-40B4-BE49-F238E27FC236}">
                <a16:creationId xmlns:a16="http://schemas.microsoft.com/office/drawing/2014/main" id="{C78B40F4-6F89-1649-B112-145BACB902E3}"/>
              </a:ext>
            </a:extLst>
          </p:cNvPr>
          <p:cNvSpPr/>
          <p:nvPr/>
        </p:nvSpPr>
        <p:spPr>
          <a:xfrm flipV="1">
            <a:off x="6679475" y="4290859"/>
            <a:ext cx="1194640" cy="934084"/>
          </a:xfrm>
          <a:prstGeom prst="bentArrow">
            <a:avLst>
              <a:gd name="adj1" fmla="val 23914"/>
              <a:gd name="adj2" fmla="val 28124"/>
              <a:gd name="adj3" fmla="val 33193"/>
              <a:gd name="adj4" fmla="val 83833"/>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aphicFrame>
        <p:nvGraphicFramePr>
          <p:cNvPr id="9" name="Table 9">
            <a:extLst>
              <a:ext uri="{FF2B5EF4-FFF2-40B4-BE49-F238E27FC236}">
                <a16:creationId xmlns:a16="http://schemas.microsoft.com/office/drawing/2014/main" id="{E464058A-CAA5-0C4A-9AFF-E7239894D434}"/>
              </a:ext>
            </a:extLst>
          </p:cNvPr>
          <p:cNvGraphicFramePr>
            <a:graphicFrameLocks noGrp="1"/>
          </p:cNvGraphicFramePr>
          <p:nvPr>
            <p:extLst>
              <p:ext uri="{D42A27DB-BD31-4B8C-83A1-F6EECF244321}">
                <p14:modId xmlns:p14="http://schemas.microsoft.com/office/powerpoint/2010/main" val="422538310"/>
              </p:ext>
            </p:extLst>
          </p:nvPr>
        </p:nvGraphicFramePr>
        <p:xfrm>
          <a:off x="8031453" y="6101171"/>
          <a:ext cx="4064000" cy="370840"/>
        </p:xfrm>
        <a:graphic>
          <a:graphicData uri="http://schemas.openxmlformats.org/drawingml/2006/table">
            <a:tbl>
              <a:tblPr firstRow="1" bandRow="1">
                <a:tableStyleId>{0505E3EF-67EA-436B-97B2-0124C06EBD24}</a:tableStyleId>
              </a:tblPr>
              <a:tblGrid>
                <a:gridCol w="2032000">
                  <a:extLst>
                    <a:ext uri="{9D8B030D-6E8A-4147-A177-3AD203B41FA5}">
                      <a16:colId xmlns:a16="http://schemas.microsoft.com/office/drawing/2014/main" val="2124221465"/>
                    </a:ext>
                  </a:extLst>
                </a:gridCol>
                <a:gridCol w="2032000">
                  <a:extLst>
                    <a:ext uri="{9D8B030D-6E8A-4147-A177-3AD203B41FA5}">
                      <a16:colId xmlns:a16="http://schemas.microsoft.com/office/drawing/2014/main" val="2831963025"/>
                    </a:ext>
                  </a:extLst>
                </a:gridCol>
              </a:tblGrid>
              <a:tr h="370840">
                <a:tc>
                  <a:txBody>
                    <a:bodyPr/>
                    <a:lstStyle/>
                    <a:p>
                      <a:r>
                        <a:rPr lang="en-US" dirty="0"/>
                        <a:t>Process fidelity</a:t>
                      </a:r>
                    </a:p>
                  </a:txBody>
                  <a:tcPr/>
                </a:tc>
                <a:tc>
                  <a:txBody>
                    <a:bodyPr/>
                    <a:lstStyle/>
                    <a:p>
                      <a:pPr algn="ctr"/>
                      <a:r>
                        <a:rPr lang="en-US" b="0" dirty="0"/>
                        <a:t>0.680</a:t>
                      </a:r>
                    </a:p>
                  </a:txBody>
                  <a:tcPr/>
                </a:tc>
                <a:extLst>
                  <a:ext uri="{0D108BD9-81ED-4DB2-BD59-A6C34878D82A}">
                    <a16:rowId xmlns:a16="http://schemas.microsoft.com/office/drawing/2014/main" val="3013118343"/>
                  </a:ext>
                </a:extLst>
              </a:tr>
            </a:tbl>
          </a:graphicData>
        </a:graphic>
      </p:graphicFrame>
      <p:sp>
        <p:nvSpPr>
          <p:cNvPr id="15" name="TextBox 14">
            <a:extLst>
              <a:ext uri="{FF2B5EF4-FFF2-40B4-BE49-F238E27FC236}">
                <a16:creationId xmlns:a16="http://schemas.microsoft.com/office/drawing/2014/main" id="{0269A8D1-A6D1-FC4E-B19F-32796F57808C}"/>
              </a:ext>
            </a:extLst>
          </p:cNvPr>
          <p:cNvSpPr txBox="1"/>
          <p:nvPr/>
        </p:nvSpPr>
        <p:spPr>
          <a:xfrm>
            <a:off x="5567732" y="3496598"/>
            <a:ext cx="2470847" cy="707886"/>
          </a:xfrm>
          <a:prstGeom prst="rect">
            <a:avLst/>
          </a:prstGeom>
          <a:noFill/>
        </p:spPr>
        <p:txBody>
          <a:bodyPr wrap="square" rtlCol="0">
            <a:spAutoFit/>
          </a:bodyPr>
          <a:lstStyle/>
          <a:p>
            <a:pPr algn="ctr"/>
            <a:r>
              <a:rPr lang="en-AU" sz="2000" b="1" dirty="0">
                <a:solidFill>
                  <a:schemeClr val="accent1">
                    <a:lumMod val="50000"/>
                  </a:schemeClr>
                </a:solidFill>
              </a:rPr>
              <a:t>Quantum Process Tomography:</a:t>
            </a:r>
          </a:p>
        </p:txBody>
      </p:sp>
      <p:sp>
        <p:nvSpPr>
          <p:cNvPr id="4" name="Rectangle 3">
            <a:extLst>
              <a:ext uri="{FF2B5EF4-FFF2-40B4-BE49-F238E27FC236}">
                <a16:creationId xmlns:a16="http://schemas.microsoft.com/office/drawing/2014/main" id="{C936E66F-F7E9-A54D-AA0A-2A8974FF6198}"/>
              </a:ext>
            </a:extLst>
          </p:cNvPr>
          <p:cNvSpPr/>
          <p:nvPr/>
        </p:nvSpPr>
        <p:spPr>
          <a:xfrm>
            <a:off x="-7251323" y="1000959"/>
            <a:ext cx="12095453" cy="5538084"/>
          </a:xfrm>
          <a:prstGeom prst="rect">
            <a:avLst/>
          </a:prstGeom>
          <a:solidFill>
            <a:schemeClr val="bg1">
              <a:alpha val="830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diagram of a measurement operator&#10;&#10;Description automatically generated">
            <a:extLst>
              <a:ext uri="{FF2B5EF4-FFF2-40B4-BE49-F238E27FC236}">
                <a16:creationId xmlns:a16="http://schemas.microsoft.com/office/drawing/2014/main" id="{70950F15-19BD-8C4C-92DB-170FC0FE95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3665" y="3850541"/>
            <a:ext cx="3556035" cy="2065211"/>
          </a:xfrm>
          <a:prstGeom prst="rect">
            <a:avLst/>
          </a:prstGeom>
        </p:spPr>
      </p:pic>
      <p:graphicFrame>
        <p:nvGraphicFramePr>
          <p:cNvPr id="16" name="Table 9">
            <a:extLst>
              <a:ext uri="{FF2B5EF4-FFF2-40B4-BE49-F238E27FC236}">
                <a16:creationId xmlns:a16="http://schemas.microsoft.com/office/drawing/2014/main" id="{B984B845-A68C-C74D-BC28-ADEBE45E7E27}"/>
              </a:ext>
            </a:extLst>
          </p:cNvPr>
          <p:cNvGraphicFramePr>
            <a:graphicFrameLocks noGrp="1"/>
          </p:cNvGraphicFramePr>
          <p:nvPr>
            <p:extLst>
              <p:ext uri="{D42A27DB-BD31-4B8C-83A1-F6EECF244321}">
                <p14:modId xmlns:p14="http://schemas.microsoft.com/office/powerpoint/2010/main" val="452612120"/>
              </p:ext>
            </p:extLst>
          </p:nvPr>
        </p:nvGraphicFramePr>
        <p:xfrm>
          <a:off x="1747894" y="6101171"/>
          <a:ext cx="4064000" cy="370840"/>
        </p:xfrm>
        <a:graphic>
          <a:graphicData uri="http://schemas.openxmlformats.org/drawingml/2006/table">
            <a:tbl>
              <a:tblPr firstRow="1" bandRow="1">
                <a:tableStyleId>{0505E3EF-67EA-436B-97B2-0124C06EBD24}</a:tableStyleId>
              </a:tblPr>
              <a:tblGrid>
                <a:gridCol w="2032000">
                  <a:extLst>
                    <a:ext uri="{9D8B030D-6E8A-4147-A177-3AD203B41FA5}">
                      <a16:colId xmlns:a16="http://schemas.microsoft.com/office/drawing/2014/main" val="2124221465"/>
                    </a:ext>
                  </a:extLst>
                </a:gridCol>
                <a:gridCol w="2032000">
                  <a:extLst>
                    <a:ext uri="{9D8B030D-6E8A-4147-A177-3AD203B41FA5}">
                      <a16:colId xmlns:a16="http://schemas.microsoft.com/office/drawing/2014/main" val="2831963025"/>
                    </a:ext>
                  </a:extLst>
                </a:gridCol>
              </a:tblGrid>
              <a:tr h="370840">
                <a:tc>
                  <a:txBody>
                    <a:bodyPr/>
                    <a:lstStyle/>
                    <a:p>
                      <a:r>
                        <a:rPr lang="en-US" dirty="0"/>
                        <a:t>Logical fidelity</a:t>
                      </a:r>
                    </a:p>
                  </a:txBody>
                  <a:tcPr/>
                </a:tc>
                <a:tc>
                  <a:txBody>
                    <a:bodyPr/>
                    <a:lstStyle/>
                    <a:p>
                      <a:pPr algn="ctr"/>
                      <a:r>
                        <a:rPr lang="en-US" b="0" dirty="0"/>
                        <a:t>0.842</a:t>
                      </a:r>
                    </a:p>
                  </a:txBody>
                  <a:tcPr/>
                </a:tc>
                <a:extLst>
                  <a:ext uri="{0D108BD9-81ED-4DB2-BD59-A6C34878D82A}">
                    <a16:rowId xmlns:a16="http://schemas.microsoft.com/office/drawing/2014/main" val="3013118343"/>
                  </a:ext>
                </a:extLst>
              </a:tr>
            </a:tbl>
          </a:graphicData>
        </a:graphic>
      </p:graphicFrame>
      <p:sp>
        <p:nvSpPr>
          <p:cNvPr id="20" name="TextBox 19">
            <a:extLst>
              <a:ext uri="{FF2B5EF4-FFF2-40B4-BE49-F238E27FC236}">
                <a16:creationId xmlns:a16="http://schemas.microsoft.com/office/drawing/2014/main" id="{49C707EE-1087-8F4F-8696-3FD731995B0B}"/>
              </a:ext>
            </a:extLst>
          </p:cNvPr>
          <p:cNvSpPr txBox="1"/>
          <p:nvPr/>
        </p:nvSpPr>
        <p:spPr>
          <a:xfrm>
            <a:off x="2167067" y="3187651"/>
            <a:ext cx="3337359" cy="707886"/>
          </a:xfrm>
          <a:prstGeom prst="rect">
            <a:avLst/>
          </a:prstGeom>
          <a:noFill/>
        </p:spPr>
        <p:txBody>
          <a:bodyPr wrap="square" rtlCol="0">
            <a:spAutoFit/>
          </a:bodyPr>
          <a:lstStyle/>
          <a:p>
            <a:pPr algn="ctr"/>
            <a:r>
              <a:rPr lang="en-AU" sz="2000" b="1" dirty="0">
                <a:solidFill>
                  <a:schemeClr val="accent1">
                    <a:lumMod val="50000"/>
                  </a:schemeClr>
                </a:solidFill>
              </a:rPr>
              <a:t>Bonus result: </a:t>
            </a:r>
            <a:r>
              <a:rPr lang="en-AU" sz="2000" b="1" i="1" dirty="0">
                <a:solidFill>
                  <a:schemeClr val="tx1">
                    <a:lumMod val="75000"/>
                    <a:lumOff val="25000"/>
                  </a:schemeClr>
                </a:solidFill>
              </a:rPr>
              <a:t>State tomography on GKP Bell state </a:t>
            </a:r>
          </a:p>
        </p:txBody>
      </p:sp>
      <p:sp>
        <p:nvSpPr>
          <p:cNvPr id="21" name="TextBox 20">
            <a:extLst>
              <a:ext uri="{FF2B5EF4-FFF2-40B4-BE49-F238E27FC236}">
                <a16:creationId xmlns:a16="http://schemas.microsoft.com/office/drawing/2014/main" id="{6ED3E562-8170-5046-8F25-57A923FDD353}"/>
              </a:ext>
            </a:extLst>
          </p:cNvPr>
          <p:cNvSpPr txBox="1"/>
          <p:nvPr/>
        </p:nvSpPr>
        <p:spPr>
          <a:xfrm>
            <a:off x="65129" y="6539243"/>
            <a:ext cx="3581269" cy="461665"/>
          </a:xfrm>
          <a:prstGeom prst="rect">
            <a:avLst/>
          </a:prstGeom>
          <a:noFill/>
        </p:spPr>
        <p:txBody>
          <a:bodyPr wrap="square" rtlCol="0">
            <a:spAutoFit/>
          </a:bodyPr>
          <a:lstStyle/>
          <a:p>
            <a:r>
              <a:rPr lang="en-AU" sz="1200" u="sng" dirty="0"/>
              <a:t>V. Matsos</a:t>
            </a:r>
            <a:r>
              <a:rPr lang="en-AU" sz="1200" dirty="0"/>
              <a:t> et al., </a:t>
            </a:r>
            <a:r>
              <a:rPr lang="en-AU" sz="1200" dirty="0" err="1"/>
              <a:t>Arxiv</a:t>
            </a:r>
            <a:r>
              <a:rPr lang="en-AU" sz="1200" dirty="0"/>
              <a:t> 2409.05455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224838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4"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4011647" y="383666"/>
            <a:ext cx="4168705" cy="584775"/>
          </a:xfrm>
          <a:prstGeom prst="rect">
            <a:avLst/>
          </a:prstGeom>
          <a:noFill/>
        </p:spPr>
        <p:txBody>
          <a:bodyPr wrap="none" rtlCol="0">
            <a:spAutoFit/>
          </a:bodyPr>
          <a:lstStyle/>
          <a:p>
            <a:pPr algn="ctr"/>
            <a:r>
              <a:rPr lang="en-AU" sz="3200" b="1" dirty="0">
                <a:solidFill>
                  <a:srgbClr val="DC5F12"/>
                </a:solidFill>
              </a:rPr>
              <a:t>Appendix: Error Budget</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25</a:t>
            </a:fld>
            <a:endParaRPr lang="en-AU"/>
          </a:p>
        </p:txBody>
      </p:sp>
      <p:pic>
        <p:nvPicPr>
          <p:cNvPr id="6" name="Picture 5" descr="A graph of different colored bars&#10;&#10;Description automatically generated with medium confidence">
            <a:extLst>
              <a:ext uri="{FF2B5EF4-FFF2-40B4-BE49-F238E27FC236}">
                <a16:creationId xmlns:a16="http://schemas.microsoft.com/office/drawing/2014/main" id="{B3837E57-D1AE-2B48-AD27-A7AF41341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607" y="1310439"/>
            <a:ext cx="9145739" cy="4541701"/>
          </a:xfrm>
          <a:prstGeom prst="rect">
            <a:avLst/>
          </a:prstGeom>
        </p:spPr>
      </p:pic>
    </p:spTree>
    <p:extLst>
      <p:ext uri="{BB962C8B-B14F-4D97-AF65-F5344CB8AC3E}">
        <p14:creationId xmlns:p14="http://schemas.microsoft.com/office/powerpoint/2010/main" val="302764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5242245" y="352908"/>
            <a:ext cx="1808508" cy="584775"/>
          </a:xfrm>
          <a:prstGeom prst="rect">
            <a:avLst/>
          </a:prstGeom>
          <a:noFill/>
        </p:spPr>
        <p:txBody>
          <a:bodyPr wrap="none" rtlCol="0">
            <a:spAutoFit/>
          </a:bodyPr>
          <a:lstStyle/>
          <a:p>
            <a:pPr algn="ctr"/>
            <a:r>
              <a:rPr lang="en-AU" sz="3200" b="1" dirty="0">
                <a:solidFill>
                  <a:srgbClr val="DC5F12"/>
                </a:solidFill>
              </a:rPr>
              <a:t>Appendix</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26</a:t>
            </a:fld>
            <a:endParaRPr lang="en-AU"/>
          </a:p>
        </p:txBody>
      </p:sp>
      <p:pic>
        <p:nvPicPr>
          <p:cNvPr id="7" name="Picture 2">
            <a:extLst>
              <a:ext uri="{FF2B5EF4-FFF2-40B4-BE49-F238E27FC236}">
                <a16:creationId xmlns:a16="http://schemas.microsoft.com/office/drawing/2014/main" id="{BE2C3712-7101-CF43-B0FD-424085BBA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170" y="1604337"/>
            <a:ext cx="5272298" cy="450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06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5242245" y="352908"/>
            <a:ext cx="1808508" cy="584775"/>
          </a:xfrm>
          <a:prstGeom prst="rect">
            <a:avLst/>
          </a:prstGeom>
          <a:noFill/>
        </p:spPr>
        <p:txBody>
          <a:bodyPr wrap="none" rtlCol="0">
            <a:spAutoFit/>
          </a:bodyPr>
          <a:lstStyle/>
          <a:p>
            <a:pPr algn="ctr"/>
            <a:r>
              <a:rPr lang="en-AU" sz="3200" b="1" dirty="0">
                <a:solidFill>
                  <a:srgbClr val="DC5F12"/>
                </a:solidFill>
              </a:rPr>
              <a:t>Appendix</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27</a:t>
            </a:fld>
            <a:endParaRPr lang="en-AU"/>
          </a:p>
        </p:txBody>
      </p:sp>
      <p:pic>
        <p:nvPicPr>
          <p:cNvPr id="8194" name="Picture 2">
            <a:extLst>
              <a:ext uri="{FF2B5EF4-FFF2-40B4-BE49-F238E27FC236}">
                <a16:creationId xmlns:a16="http://schemas.microsoft.com/office/drawing/2014/main" id="{E1D41F7A-B802-CF4E-AE0A-A5F406A1D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84" y="1184435"/>
            <a:ext cx="10785231" cy="518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684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5242245" y="352908"/>
            <a:ext cx="1808508" cy="584775"/>
          </a:xfrm>
          <a:prstGeom prst="rect">
            <a:avLst/>
          </a:prstGeom>
          <a:noFill/>
        </p:spPr>
        <p:txBody>
          <a:bodyPr wrap="none" rtlCol="0">
            <a:spAutoFit/>
          </a:bodyPr>
          <a:lstStyle/>
          <a:p>
            <a:pPr algn="ctr"/>
            <a:r>
              <a:rPr lang="en-AU" sz="3200" b="1" dirty="0">
                <a:solidFill>
                  <a:srgbClr val="DC5F12"/>
                </a:solidFill>
              </a:rPr>
              <a:t>Appendix</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28</a:t>
            </a:fld>
            <a:endParaRPr lang="en-AU"/>
          </a:p>
        </p:txBody>
      </p:sp>
      <p:pic>
        <p:nvPicPr>
          <p:cNvPr id="6" name="Picture 5" descr="A diagram of a graph&#10;&#10;Description automatically generated with medium confidence">
            <a:extLst>
              <a:ext uri="{FF2B5EF4-FFF2-40B4-BE49-F238E27FC236}">
                <a16:creationId xmlns:a16="http://schemas.microsoft.com/office/drawing/2014/main" id="{DC72C1B9-BE90-B449-8E1C-5EAA29CCF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04" y="1070504"/>
            <a:ext cx="5849195" cy="5289550"/>
          </a:xfrm>
          <a:prstGeom prst="rect">
            <a:avLst/>
          </a:prstGeom>
        </p:spPr>
      </p:pic>
    </p:spTree>
    <p:extLst>
      <p:ext uri="{BB962C8B-B14F-4D97-AF65-F5344CB8AC3E}">
        <p14:creationId xmlns:p14="http://schemas.microsoft.com/office/powerpoint/2010/main" val="349782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5242245" y="352908"/>
            <a:ext cx="1808508" cy="584775"/>
          </a:xfrm>
          <a:prstGeom prst="rect">
            <a:avLst/>
          </a:prstGeom>
          <a:noFill/>
        </p:spPr>
        <p:txBody>
          <a:bodyPr wrap="none" rtlCol="0">
            <a:spAutoFit/>
          </a:bodyPr>
          <a:lstStyle/>
          <a:p>
            <a:pPr algn="ctr"/>
            <a:r>
              <a:rPr lang="en-AU" sz="3200" b="1" dirty="0">
                <a:solidFill>
                  <a:srgbClr val="DC5F12"/>
                </a:solidFill>
              </a:rPr>
              <a:t>Appendix</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29</a:t>
            </a:fld>
            <a:endParaRPr lang="en-AU"/>
          </a:p>
        </p:txBody>
      </p:sp>
      <p:pic>
        <p:nvPicPr>
          <p:cNvPr id="6" name="Picture 5">
            <a:extLst>
              <a:ext uri="{FF2B5EF4-FFF2-40B4-BE49-F238E27FC236}">
                <a16:creationId xmlns:a16="http://schemas.microsoft.com/office/drawing/2014/main" id="{F02A3AC0-C19C-BC48-9F8E-78AD67D27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357" y="1158279"/>
            <a:ext cx="5870117" cy="5091079"/>
          </a:xfrm>
          <a:prstGeom prst="rect">
            <a:avLst/>
          </a:prstGeom>
        </p:spPr>
      </p:pic>
    </p:spTree>
    <p:extLst>
      <p:ext uri="{BB962C8B-B14F-4D97-AF65-F5344CB8AC3E}">
        <p14:creationId xmlns:p14="http://schemas.microsoft.com/office/powerpoint/2010/main" val="2774804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31FE3A8-4778-264E-8652-A8B767896672}"/>
                  </a:ext>
                </a:extLst>
              </p:cNvPr>
              <p:cNvSpPr txBox="1"/>
              <p:nvPr/>
            </p:nvSpPr>
            <p:spPr>
              <a:xfrm>
                <a:off x="7281626" y="537957"/>
                <a:ext cx="2144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(1−</m:t>
                              </m:r>
                              <m:r>
                                <a:rPr lang="en-AU" b="0" i="1" smtClean="0">
                                  <a:solidFill>
                                    <a:srgbClr val="FF0000"/>
                                  </a:solidFill>
                                  <a:latin typeface="Cambria Math" panose="02040503050406030204" pitchFamily="18" charset="0"/>
                                </a:rPr>
                                <m:t>𝜖</m:t>
                              </m:r>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r>
                        <a:rPr lang="en-AU" b="0" i="1" smtClean="0">
                          <a:solidFill>
                            <a:schemeClr val="tx1"/>
                          </a:solidFill>
                          <a:latin typeface="Cambria Math" panose="02040503050406030204" pitchFamily="18" charset="0"/>
                        </a:rPr>
                        <m:t>+</m:t>
                      </m:r>
                      <m:r>
                        <a:rPr lang="en-AU" b="0" i="1" smtClean="0">
                          <a:solidFill>
                            <a:srgbClr val="00B050"/>
                          </a:solidFill>
                          <a:latin typeface="Cambria Math" panose="02040503050406030204" pitchFamily="18" charset="0"/>
                        </a:rPr>
                        <m:t>𝜖</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𝐸</m:t>
                          </m:r>
                        </m:e>
                      </m:d>
                    </m:oMath>
                  </m:oMathPara>
                </a14:m>
                <a:endParaRPr lang="en-US" dirty="0">
                  <a:solidFill>
                    <a:srgbClr val="FF0000"/>
                  </a:solidFill>
                </a:endParaRPr>
              </a:p>
            </p:txBody>
          </p:sp>
        </mc:Choice>
        <mc:Fallback xmlns="">
          <p:sp>
            <p:nvSpPr>
              <p:cNvPr id="43" name="TextBox 42">
                <a:extLst>
                  <a:ext uri="{FF2B5EF4-FFF2-40B4-BE49-F238E27FC236}">
                    <a16:creationId xmlns:a16="http://schemas.microsoft.com/office/drawing/2014/main" id="{931FE3A8-4778-264E-8652-A8B767896672}"/>
                  </a:ext>
                </a:extLst>
              </p:cNvPr>
              <p:cNvSpPr txBox="1">
                <a:spLocks noRot="1" noChangeAspect="1" noMove="1" noResize="1" noEditPoints="1" noAdjustHandles="1" noChangeArrowheads="1" noChangeShapeType="1" noTextEdit="1"/>
              </p:cNvSpPr>
              <p:nvPr/>
            </p:nvSpPr>
            <p:spPr>
              <a:xfrm>
                <a:off x="7281626" y="537957"/>
                <a:ext cx="2144113" cy="276999"/>
              </a:xfrm>
              <a:prstGeom prst="rect">
                <a:avLst/>
              </a:prstGeom>
              <a:blipFill>
                <a:blip r:embed="rId3"/>
                <a:stretch>
                  <a:fillRect l="-3529" t="-160870" r="-13529" b="-2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B66CD69-3DF6-3147-B996-A934FCD26FB4}"/>
                  </a:ext>
                </a:extLst>
              </p:cNvPr>
              <p:cNvSpPr txBox="1"/>
              <p:nvPr/>
            </p:nvSpPr>
            <p:spPr>
              <a:xfrm>
                <a:off x="1448757" y="531905"/>
                <a:ext cx="21931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(1−</m:t>
                              </m:r>
                              <m:r>
                                <a:rPr lang="en-AU" b="0" i="1" smtClean="0">
                                  <a:solidFill>
                                    <a:srgbClr val="002060"/>
                                  </a:solidFill>
                                  <a:latin typeface="Cambria Math" panose="02040503050406030204" pitchFamily="18" charset="0"/>
                                </a:rPr>
                                <m:t>𝜖</m:t>
                              </m:r>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r>
                        <a:rPr lang="en-AU" b="0" i="1" smtClean="0">
                          <a:solidFill>
                            <a:schemeClr val="tx1"/>
                          </a:solidFill>
                          <a:latin typeface="Cambria Math" panose="02040503050406030204" pitchFamily="18" charset="0"/>
                        </a:rPr>
                        <m:t>+</m:t>
                      </m:r>
                      <m:r>
                        <a:rPr lang="en-AU" b="0" i="1" smtClean="0">
                          <a:solidFill>
                            <a:srgbClr val="00B050"/>
                          </a:solidFill>
                          <a:latin typeface="Cambria Math" panose="02040503050406030204" pitchFamily="18" charset="0"/>
                        </a:rPr>
                        <m:t>𝜖</m:t>
                      </m:r>
                      <m:r>
                        <a:rPr lang="en-AU" b="0" i="1" smtClean="0">
                          <a:solidFill>
                            <a:srgbClr val="00B050"/>
                          </a:solidFill>
                          <a:latin typeface="Cambria Math" panose="02040503050406030204" pitchFamily="18" charset="0"/>
                        </a:rPr>
                        <m:t>|</m:t>
                      </m:r>
                      <m:d>
                        <m:dPr>
                          <m:begChr m:val=""/>
                          <m:endChr m:val="⟩"/>
                          <m:ctrlPr>
                            <a:rPr lang="en-AU" b="0" i="1" smtClean="0">
                              <a:solidFill>
                                <a:srgbClr val="00B050"/>
                              </a:solidFill>
                              <a:latin typeface="Cambria Math" panose="02040503050406030204" pitchFamily="18" charset="0"/>
                            </a:rPr>
                          </m:ctrlPr>
                        </m:dPr>
                        <m:e>
                          <m:r>
                            <a:rPr lang="en-AU" b="0" i="1" smtClean="0">
                              <a:solidFill>
                                <a:srgbClr val="00B050"/>
                              </a:solidFill>
                              <a:latin typeface="Cambria Math" panose="02040503050406030204" pitchFamily="18" charset="0"/>
                            </a:rPr>
                            <m:t>𝐸</m:t>
                          </m:r>
                        </m:e>
                      </m:d>
                    </m:oMath>
                  </m:oMathPara>
                </a14:m>
                <a:endParaRPr lang="en-US" dirty="0">
                  <a:solidFill>
                    <a:srgbClr val="002060"/>
                  </a:solidFill>
                </a:endParaRPr>
              </a:p>
            </p:txBody>
          </p:sp>
        </mc:Choice>
        <mc:Fallback xmlns="">
          <p:sp>
            <p:nvSpPr>
              <p:cNvPr id="40" name="TextBox 39">
                <a:extLst>
                  <a:ext uri="{FF2B5EF4-FFF2-40B4-BE49-F238E27FC236}">
                    <a16:creationId xmlns:a16="http://schemas.microsoft.com/office/drawing/2014/main" id="{BB66CD69-3DF6-3147-B996-A934FCD26FB4}"/>
                  </a:ext>
                </a:extLst>
              </p:cNvPr>
              <p:cNvSpPr txBox="1">
                <a:spLocks noRot="1" noChangeAspect="1" noMove="1" noResize="1" noEditPoints="1" noAdjustHandles="1" noChangeArrowheads="1" noChangeShapeType="1" noTextEdit="1"/>
              </p:cNvSpPr>
              <p:nvPr/>
            </p:nvSpPr>
            <p:spPr>
              <a:xfrm>
                <a:off x="1448757" y="531905"/>
                <a:ext cx="2193164" cy="276999"/>
              </a:xfrm>
              <a:prstGeom prst="rect">
                <a:avLst/>
              </a:prstGeom>
              <a:blipFill>
                <a:blip r:embed="rId4"/>
                <a:stretch>
                  <a:fillRect l="-2890" t="-160870" r="-12139" b="-2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48A65DC-B0B8-5F42-8C98-AC1D94196BDC}"/>
                  </a:ext>
                </a:extLst>
              </p:cNvPr>
              <p:cNvSpPr txBox="1"/>
              <p:nvPr/>
            </p:nvSpPr>
            <p:spPr>
              <a:xfrm>
                <a:off x="7991252" y="539939"/>
                <a:ext cx="1318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r>
                        <a:rPr lang="en-AU" b="0" i="1" smtClean="0">
                          <a:solidFill>
                            <a:srgbClr val="FF0000"/>
                          </a:solidFill>
                          <a:latin typeface="Cambria Math" panose="02040503050406030204" pitchFamily="18" charset="0"/>
                        </a:rPr>
                        <m:t>=</m:t>
                      </m:r>
                      <m:d>
                        <m:dPr>
                          <m:begChr m:val=""/>
                          <m:endChr m:val="⟩"/>
                          <m:ctrlPr>
                            <a:rPr lang="en-AU" b="0"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|2</m:t>
                          </m:r>
                        </m:e>
                      </m:d>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D48A65DC-B0B8-5F42-8C98-AC1D94196BDC}"/>
                  </a:ext>
                </a:extLst>
              </p:cNvPr>
              <p:cNvSpPr txBox="1">
                <a:spLocks noRot="1" noChangeAspect="1" noMove="1" noResize="1" noEditPoints="1" noAdjustHandles="1" noChangeArrowheads="1" noChangeShapeType="1" noTextEdit="1"/>
              </p:cNvSpPr>
              <p:nvPr/>
            </p:nvSpPr>
            <p:spPr>
              <a:xfrm>
                <a:off x="7991252" y="539939"/>
                <a:ext cx="1318951" cy="276999"/>
              </a:xfrm>
              <a:prstGeom prst="rect">
                <a:avLst/>
              </a:prstGeom>
              <a:blipFill>
                <a:blip r:embed="rId5"/>
                <a:stretch>
                  <a:fillRect l="-5769" t="-160870" r="-23077" b="-234783"/>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90EF0E8-23B0-0D4B-9FBB-B45938825D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6958" y="1172440"/>
            <a:ext cx="1980171" cy="1687568"/>
          </a:xfrm>
          <a:prstGeom prst="rect">
            <a:avLst/>
          </a:prstGeom>
        </p:spPr>
      </p:pic>
      <p:pic>
        <p:nvPicPr>
          <p:cNvPr id="10" name="Picture 9">
            <a:extLst>
              <a:ext uri="{FF2B5EF4-FFF2-40B4-BE49-F238E27FC236}">
                <a16:creationId xmlns:a16="http://schemas.microsoft.com/office/drawing/2014/main" id="{3EA43155-028E-F54E-9AF3-8A51507EAC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3492" y="1155727"/>
            <a:ext cx="1980171" cy="1687568"/>
          </a:xfrm>
          <a:prstGeom prst="rect">
            <a:avLst/>
          </a:prstGeom>
        </p:spPr>
      </p:pic>
      <p:pic>
        <p:nvPicPr>
          <p:cNvPr id="158" name="Picture 157">
            <a:extLst>
              <a:ext uri="{FF2B5EF4-FFF2-40B4-BE49-F238E27FC236}">
                <a16:creationId xmlns:a16="http://schemas.microsoft.com/office/drawing/2014/main" id="{A6A41003-C19A-E344-8AE6-3F572FF04063}"/>
              </a:ext>
            </a:extLst>
          </p:cNvPr>
          <p:cNvPicPr>
            <a:picLocks noChangeAspect="1"/>
          </p:cNvPicPr>
          <p:nvPr/>
        </p:nvPicPr>
        <p:blipFill rotWithShape="1">
          <a:blip r:embed="rId8">
            <a:extLst>
              <a:ext uri="{28A0092B-C50C-407E-A947-70E740481C1C}">
                <a14:useLocalDpi xmlns:a14="http://schemas.microsoft.com/office/drawing/2010/main" val="0"/>
              </a:ext>
            </a:extLst>
          </a:blip>
          <a:srcRect l="75342"/>
          <a:stretch/>
        </p:blipFill>
        <p:spPr>
          <a:xfrm>
            <a:off x="2421350" y="1121801"/>
            <a:ext cx="595248" cy="1854270"/>
          </a:xfrm>
          <a:prstGeom prst="rect">
            <a:avLst/>
          </a:prstGeom>
        </p:spPr>
      </p:pic>
      <p:sp>
        <p:nvSpPr>
          <p:cNvPr id="39" name="Footer Placeholder 38">
            <a:extLst>
              <a:ext uri="{FF2B5EF4-FFF2-40B4-BE49-F238E27FC236}">
                <a16:creationId xmlns:a16="http://schemas.microsoft.com/office/drawing/2014/main" id="{EAA89142-D9FE-B1E7-30D3-78F48A2E69CF}"/>
              </a:ext>
            </a:extLst>
          </p:cNvPr>
          <p:cNvSpPr>
            <a:spLocks noGrp="1"/>
          </p:cNvSpPr>
          <p:nvPr>
            <p:ph type="ftr" sz="quarter" idx="11"/>
          </p:nvPr>
        </p:nvSpPr>
        <p:spPr>
          <a:xfrm>
            <a:off x="4305307" y="9016156"/>
            <a:ext cx="4114800" cy="365125"/>
          </a:xfrm>
        </p:spPr>
        <p:txBody>
          <a:bodyPr/>
          <a:lstStyle/>
          <a:p>
            <a:r>
              <a:rPr lang="en-US" dirty="0"/>
              <a:t>EQUS Workshop, Perth, November 2023</a:t>
            </a:r>
            <a:endParaRPr lang="en-AU" dirty="0"/>
          </a:p>
        </p:txBody>
      </p:sp>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362479" y="6456004"/>
            <a:ext cx="2743200" cy="365125"/>
          </a:xfrm>
        </p:spPr>
        <p:txBody>
          <a:bodyPr/>
          <a:lstStyle/>
          <a:p>
            <a:fld id="{C44C5D30-ECD5-4831-810F-5953C650C6B2}" type="slidenum">
              <a:rPr lang="en-AU" smtClean="0"/>
              <a:t>3</a:t>
            </a:fld>
            <a:endParaRPr lang="en-AU"/>
          </a:p>
        </p:txBody>
      </p:sp>
      <p:sp>
        <p:nvSpPr>
          <p:cNvPr id="19" name="TextBox 18">
            <a:extLst>
              <a:ext uri="{FF2B5EF4-FFF2-40B4-BE49-F238E27FC236}">
                <a16:creationId xmlns:a16="http://schemas.microsoft.com/office/drawing/2014/main" id="{70D2D06B-5EEF-A748-ADA8-141D719F2EC0}"/>
              </a:ext>
            </a:extLst>
          </p:cNvPr>
          <p:cNvSpPr txBox="1"/>
          <p:nvPr/>
        </p:nvSpPr>
        <p:spPr>
          <a:xfrm>
            <a:off x="86321" y="6128405"/>
            <a:ext cx="5074327" cy="954107"/>
          </a:xfrm>
          <a:prstGeom prst="rect">
            <a:avLst/>
          </a:prstGeom>
          <a:noFill/>
        </p:spPr>
        <p:txBody>
          <a:bodyPr wrap="square" rtlCol="0">
            <a:spAutoFit/>
          </a:bodyPr>
          <a:lstStyle/>
          <a:p>
            <a:r>
              <a:rPr lang="en-US" sz="1400" b="1" dirty="0"/>
              <a:t>Bosonic Code Reviews:</a:t>
            </a:r>
          </a:p>
          <a:p>
            <a:r>
              <a:rPr lang="en-US" sz="1400" dirty="0" err="1"/>
              <a:t>Terhal</a:t>
            </a:r>
            <a:r>
              <a:rPr lang="en-US" sz="1400" dirty="0"/>
              <a:t>, B. et al. Quantum Sci and Tech </a:t>
            </a:r>
            <a:r>
              <a:rPr lang="en-US" sz="1400" b="1" dirty="0"/>
              <a:t>5</a:t>
            </a:r>
            <a:r>
              <a:rPr lang="en-US" sz="1400" dirty="0"/>
              <a:t> 043001 (2020)</a:t>
            </a:r>
          </a:p>
          <a:p>
            <a:r>
              <a:rPr lang="en-US" sz="1400" dirty="0"/>
              <a:t>Albert, V. </a:t>
            </a:r>
            <a:r>
              <a:rPr lang="en-US" sz="1400" dirty="0" err="1"/>
              <a:t>arXiv</a:t>
            </a:r>
            <a:r>
              <a:rPr lang="en-US" sz="1400" dirty="0"/>
              <a:t>  2211 05714 (2022)</a:t>
            </a:r>
          </a:p>
          <a:p>
            <a:endParaRPr lang="en-US" sz="1400" dirty="0"/>
          </a:p>
        </p:txBody>
      </p:sp>
      <p:pic>
        <p:nvPicPr>
          <p:cNvPr id="144" name="Picture 143">
            <a:extLst>
              <a:ext uri="{FF2B5EF4-FFF2-40B4-BE49-F238E27FC236}">
                <a16:creationId xmlns:a16="http://schemas.microsoft.com/office/drawing/2014/main" id="{AAF97ADE-337B-6D41-A7EF-4EA5940ADD58}"/>
              </a:ext>
            </a:extLst>
          </p:cNvPr>
          <p:cNvPicPr>
            <a:picLocks noChangeAspect="1"/>
          </p:cNvPicPr>
          <p:nvPr/>
        </p:nvPicPr>
        <p:blipFill>
          <a:blip r:embed="rId9"/>
          <a:stretch>
            <a:fillRect/>
          </a:stretch>
        </p:blipFill>
        <p:spPr>
          <a:xfrm>
            <a:off x="2482108" y="1061830"/>
            <a:ext cx="558800" cy="190500"/>
          </a:xfrm>
          <a:prstGeom prst="rect">
            <a:avLst/>
          </a:prstGeom>
        </p:spPr>
      </p:pic>
      <p:cxnSp>
        <p:nvCxnSpPr>
          <p:cNvPr id="42" name="Straight Connector 41">
            <a:extLst>
              <a:ext uri="{FF2B5EF4-FFF2-40B4-BE49-F238E27FC236}">
                <a16:creationId xmlns:a16="http://schemas.microsoft.com/office/drawing/2014/main" id="{F89EC186-2554-2D40-BF7C-4F5516999053}"/>
              </a:ext>
            </a:extLst>
          </p:cNvPr>
          <p:cNvCxnSpPr>
            <a:cxnSpLocks/>
          </p:cNvCxnSpPr>
          <p:nvPr/>
        </p:nvCxnSpPr>
        <p:spPr>
          <a:xfrm>
            <a:off x="257936" y="3321704"/>
            <a:ext cx="11676127" cy="0"/>
          </a:xfrm>
          <a:prstGeom prst="line">
            <a:avLst/>
          </a:prstGeom>
          <a:ln w="19050"/>
        </p:spPr>
        <p:style>
          <a:lnRef idx="1">
            <a:schemeClr val="dk1"/>
          </a:lnRef>
          <a:fillRef idx="0">
            <a:schemeClr val="dk1"/>
          </a:fillRef>
          <a:effectRef idx="0">
            <a:schemeClr val="dk1"/>
          </a:effectRef>
          <a:fontRef idx="minor">
            <a:schemeClr val="tx1"/>
          </a:fontRef>
        </p:style>
      </p:cxnSp>
      <p:pic>
        <p:nvPicPr>
          <p:cNvPr id="138" name="Picture 137" descr="A red and blue circle&#10;&#10;Description automatically generated">
            <a:extLst>
              <a:ext uri="{FF2B5EF4-FFF2-40B4-BE49-F238E27FC236}">
                <a16:creationId xmlns:a16="http://schemas.microsoft.com/office/drawing/2014/main" id="{8AF8C8C5-7755-7F4D-8EDF-D2C2B7AE8C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2672" y="1214904"/>
            <a:ext cx="1968500" cy="1905000"/>
          </a:xfrm>
          <a:prstGeom prst="rect">
            <a:avLst/>
          </a:prstGeom>
        </p:spPr>
      </p:pic>
      <p:pic>
        <p:nvPicPr>
          <p:cNvPr id="148" name="Picture 147">
            <a:extLst>
              <a:ext uri="{FF2B5EF4-FFF2-40B4-BE49-F238E27FC236}">
                <a16:creationId xmlns:a16="http://schemas.microsoft.com/office/drawing/2014/main" id="{8AFC643C-EC95-D74F-8414-DB2A3F04F78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253320" y="1213192"/>
            <a:ext cx="1968500" cy="1905000"/>
          </a:xfrm>
          <a:prstGeom prst="rect">
            <a:avLst/>
          </a:prstGeom>
        </p:spPr>
      </p:pic>
      <p:pic>
        <p:nvPicPr>
          <p:cNvPr id="154" name="Picture 153" descr="A red and blue circle with four circles&#10;&#10;Description automatically generated">
            <a:extLst>
              <a:ext uri="{FF2B5EF4-FFF2-40B4-BE49-F238E27FC236}">
                <a16:creationId xmlns:a16="http://schemas.microsoft.com/office/drawing/2014/main" id="{B5E8EACF-81AA-3941-B0BC-E08936C50B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917" y="1235580"/>
            <a:ext cx="1968500" cy="1905000"/>
          </a:xfrm>
          <a:prstGeom prst="rect">
            <a:avLst/>
          </a:prstGeom>
        </p:spPr>
      </p:pic>
      <p:pic>
        <p:nvPicPr>
          <p:cNvPr id="152" name="Picture 151">
            <a:extLst>
              <a:ext uri="{FF2B5EF4-FFF2-40B4-BE49-F238E27FC236}">
                <a16:creationId xmlns:a16="http://schemas.microsoft.com/office/drawing/2014/main" id="{6796F638-9BC1-7240-ABF9-16F0ED3A7C8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37917" y="1235580"/>
            <a:ext cx="1968500" cy="1905000"/>
          </a:xfrm>
          <a:prstGeom prst="rect">
            <a:avLst/>
          </a:prstGeom>
        </p:spPr>
      </p:pic>
      <p:pic>
        <p:nvPicPr>
          <p:cNvPr id="96" name="Picture 95" descr="A group of graphs with numbers and lines&#10;&#10;Description automatically generated with medium confidence">
            <a:extLst>
              <a:ext uri="{FF2B5EF4-FFF2-40B4-BE49-F238E27FC236}">
                <a16:creationId xmlns:a16="http://schemas.microsoft.com/office/drawing/2014/main" id="{6B927269-4084-DB48-8FDE-A701F7A61AED}"/>
              </a:ext>
            </a:extLst>
          </p:cNvPr>
          <p:cNvPicPr>
            <a:picLocks noChangeAspect="1"/>
          </p:cNvPicPr>
          <p:nvPr/>
        </p:nvPicPr>
        <p:blipFill rotWithShape="1">
          <a:blip r:embed="rId14">
            <a:extLst>
              <a:ext uri="{28A0092B-C50C-407E-A947-70E740481C1C}">
                <a14:useLocalDpi xmlns:a14="http://schemas.microsoft.com/office/drawing/2010/main" val="0"/>
              </a:ext>
            </a:extLst>
          </a:blip>
          <a:srcRect t="55566" r="57463"/>
          <a:stretch/>
        </p:blipFill>
        <p:spPr>
          <a:xfrm>
            <a:off x="8415119" y="-2606768"/>
            <a:ext cx="2021240" cy="1762288"/>
          </a:xfrm>
          <a:prstGeom prst="rect">
            <a:avLst/>
          </a:prstGeom>
        </p:spPr>
      </p:pic>
      <p:pic>
        <p:nvPicPr>
          <p:cNvPr id="99" name="Picture 98">
            <a:extLst>
              <a:ext uri="{FF2B5EF4-FFF2-40B4-BE49-F238E27FC236}">
                <a16:creationId xmlns:a16="http://schemas.microsoft.com/office/drawing/2014/main" id="{2FC028DA-A0E7-4142-AFE6-09CADA2B3BAA}"/>
              </a:ext>
            </a:extLst>
          </p:cNvPr>
          <p:cNvPicPr>
            <a:picLocks noChangeAspect="1"/>
          </p:cNvPicPr>
          <p:nvPr/>
        </p:nvPicPr>
        <p:blipFill rotWithShape="1">
          <a:blip r:embed="rId15">
            <a:extLst>
              <a:ext uri="{28A0092B-C50C-407E-A947-70E740481C1C}">
                <a14:useLocalDpi xmlns:a14="http://schemas.microsoft.com/office/drawing/2010/main" val="0"/>
              </a:ext>
            </a:extLst>
          </a:blip>
          <a:srcRect l="75342"/>
          <a:stretch/>
        </p:blipFill>
        <p:spPr>
          <a:xfrm>
            <a:off x="8117495" y="1101844"/>
            <a:ext cx="595248" cy="1854270"/>
          </a:xfrm>
          <a:prstGeom prst="rect">
            <a:avLst/>
          </a:prstGeom>
        </p:spPr>
      </p:pic>
      <p:sp>
        <p:nvSpPr>
          <p:cNvPr id="106" name="TextBox 105">
            <a:extLst>
              <a:ext uri="{FF2B5EF4-FFF2-40B4-BE49-F238E27FC236}">
                <a16:creationId xmlns:a16="http://schemas.microsoft.com/office/drawing/2014/main" id="{7DFEB8DE-053F-0243-BE2C-B3FC468BDF6D}"/>
              </a:ext>
            </a:extLst>
          </p:cNvPr>
          <p:cNvSpPr txBox="1"/>
          <p:nvPr/>
        </p:nvSpPr>
        <p:spPr>
          <a:xfrm>
            <a:off x="8672117" y="2933857"/>
            <a:ext cx="2889288" cy="523220"/>
          </a:xfrm>
          <a:prstGeom prst="rect">
            <a:avLst/>
          </a:prstGeom>
          <a:noFill/>
        </p:spPr>
        <p:txBody>
          <a:bodyPr wrap="square" rtlCol="0">
            <a:spAutoFit/>
          </a:bodyPr>
          <a:lstStyle/>
          <a:p>
            <a:r>
              <a:rPr lang="en-US" sz="1400" dirty="0"/>
              <a:t>Michael et a</a:t>
            </a:r>
            <a:r>
              <a:rPr lang="en-AU" sz="1400" dirty="0"/>
              <a:t>l. Phys. Rev. X (2016)</a:t>
            </a:r>
            <a:endParaRPr lang="en-US" sz="1400" dirty="0"/>
          </a:p>
          <a:p>
            <a:endParaRPr lang="en-US" sz="1400" dirty="0"/>
          </a:p>
        </p:txBody>
      </p:sp>
      <p:pic>
        <p:nvPicPr>
          <p:cNvPr id="11" name="Picture 10" descr="A math equations with numbers&#10;&#10;Description automatically generated with medium confidence">
            <a:extLst>
              <a:ext uri="{FF2B5EF4-FFF2-40B4-BE49-F238E27FC236}">
                <a16:creationId xmlns:a16="http://schemas.microsoft.com/office/drawing/2014/main" id="{9FC5B77D-D763-8B47-9081-3EB5933B03B8}"/>
              </a:ext>
            </a:extLst>
          </p:cNvPr>
          <p:cNvPicPr>
            <a:picLocks noChangeAspect="1"/>
          </p:cNvPicPr>
          <p:nvPr/>
        </p:nvPicPr>
        <p:blipFill rotWithShape="1">
          <a:blip r:embed="rId16">
            <a:extLst>
              <a:ext uri="{28A0092B-C50C-407E-A947-70E740481C1C}">
                <a14:useLocalDpi xmlns:a14="http://schemas.microsoft.com/office/drawing/2010/main" val="0"/>
              </a:ext>
            </a:extLst>
          </a:blip>
          <a:srcRect r="54720" b="63743"/>
          <a:stretch/>
        </p:blipFill>
        <p:spPr>
          <a:xfrm>
            <a:off x="1664405" y="-769297"/>
            <a:ext cx="2490153" cy="506324"/>
          </a:xfrm>
          <a:prstGeom prst="rect">
            <a:avLst/>
          </a:prstGeom>
        </p:spPr>
      </p:pic>
      <p:pic>
        <p:nvPicPr>
          <p:cNvPr id="31" name="Picture 30" descr="A math equations with numbers&#10;&#10;Description automatically generated with medium confidence">
            <a:extLst>
              <a:ext uri="{FF2B5EF4-FFF2-40B4-BE49-F238E27FC236}">
                <a16:creationId xmlns:a16="http://schemas.microsoft.com/office/drawing/2014/main" id="{5E3135A6-C871-1144-AA3A-43C80DE2C08A}"/>
              </a:ext>
            </a:extLst>
          </p:cNvPr>
          <p:cNvPicPr>
            <a:picLocks noChangeAspect="1"/>
          </p:cNvPicPr>
          <p:nvPr/>
        </p:nvPicPr>
        <p:blipFill rotWithShape="1">
          <a:blip r:embed="rId16">
            <a:extLst>
              <a:ext uri="{28A0092B-C50C-407E-A947-70E740481C1C}">
                <a14:useLocalDpi xmlns:a14="http://schemas.microsoft.com/office/drawing/2010/main" val="0"/>
              </a:ext>
            </a:extLst>
          </a:blip>
          <a:srcRect l="67431" b="62769"/>
          <a:stretch/>
        </p:blipFill>
        <p:spPr>
          <a:xfrm>
            <a:off x="5035674" y="-540405"/>
            <a:ext cx="1791147" cy="519923"/>
          </a:xfrm>
          <a:prstGeom prst="rect">
            <a:avLst/>
          </a:prstGeom>
        </p:spPr>
      </p:pic>
      <p:sp>
        <p:nvSpPr>
          <p:cNvPr id="26" name="TextBox 25">
            <a:extLst>
              <a:ext uri="{FF2B5EF4-FFF2-40B4-BE49-F238E27FC236}">
                <a16:creationId xmlns:a16="http://schemas.microsoft.com/office/drawing/2014/main" id="{9AA04074-9D5E-C84A-AC72-56EE8AFD76C4}"/>
              </a:ext>
            </a:extLst>
          </p:cNvPr>
          <p:cNvSpPr txBox="1"/>
          <p:nvPr/>
        </p:nvSpPr>
        <p:spPr>
          <a:xfrm>
            <a:off x="257936" y="-45754"/>
            <a:ext cx="1561046" cy="523220"/>
          </a:xfrm>
          <a:prstGeom prst="rect">
            <a:avLst/>
          </a:prstGeom>
          <a:noFill/>
        </p:spPr>
        <p:txBody>
          <a:bodyPr wrap="square" rtlCol="0">
            <a:spAutoFit/>
          </a:bodyPr>
          <a:lstStyle/>
          <a:p>
            <a:pPr algn="ctr"/>
            <a:r>
              <a:rPr lang="en-AU" sz="2800" b="1" dirty="0">
                <a:solidFill>
                  <a:srgbClr val="EF5C30"/>
                </a:solidFill>
              </a:rPr>
              <a:t>Binomial</a:t>
            </a:r>
          </a:p>
        </p:txBody>
      </p:sp>
      <p:cxnSp>
        <p:nvCxnSpPr>
          <p:cNvPr id="3" name="Straight Arrow Connector 2">
            <a:extLst>
              <a:ext uri="{FF2B5EF4-FFF2-40B4-BE49-F238E27FC236}">
                <a16:creationId xmlns:a16="http://schemas.microsoft.com/office/drawing/2014/main" id="{53369299-D293-174C-BAD2-A16BDF86C997}"/>
              </a:ext>
            </a:extLst>
          </p:cNvPr>
          <p:cNvCxnSpPr>
            <a:cxnSpLocks/>
          </p:cNvCxnSpPr>
          <p:nvPr/>
        </p:nvCxnSpPr>
        <p:spPr>
          <a:xfrm>
            <a:off x="5613588" y="1977449"/>
            <a:ext cx="0" cy="47993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C341B7-8592-2D45-B4DA-AF3D807E40DB}"/>
                  </a:ext>
                </a:extLst>
              </p:cNvPr>
              <p:cNvSpPr txBox="1"/>
              <p:nvPr/>
            </p:nvSpPr>
            <p:spPr>
              <a:xfrm>
                <a:off x="5693112" y="2028979"/>
                <a:ext cx="3386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B050"/>
                              </a:solidFill>
                              <a:latin typeface="Cambria Math" panose="02040503050406030204" pitchFamily="18" charset="0"/>
                            </a:rPr>
                          </m:ctrlPr>
                        </m:accPr>
                        <m:e>
                          <m:r>
                            <a:rPr lang="en-AU" b="0" i="1" smtClean="0">
                              <a:solidFill>
                                <a:srgbClr val="00B050"/>
                              </a:solidFill>
                              <a:latin typeface="Cambria Math" panose="02040503050406030204" pitchFamily="18" charset="0"/>
                            </a:rPr>
                            <m:t>𝑎</m:t>
                          </m:r>
                        </m:e>
                      </m:acc>
                    </m:oMath>
                  </m:oMathPara>
                </a14:m>
                <a:endParaRPr lang="en-US" dirty="0">
                  <a:solidFill>
                    <a:srgbClr val="00B050"/>
                  </a:solidFill>
                </a:endParaRPr>
              </a:p>
            </p:txBody>
          </p:sp>
        </mc:Choice>
        <mc:Fallback xmlns="">
          <p:sp>
            <p:nvSpPr>
              <p:cNvPr id="4" name="TextBox 3">
                <a:extLst>
                  <a:ext uri="{FF2B5EF4-FFF2-40B4-BE49-F238E27FC236}">
                    <a16:creationId xmlns:a16="http://schemas.microsoft.com/office/drawing/2014/main" id="{7FC341B7-8592-2D45-B4DA-AF3D807E40DB}"/>
                  </a:ext>
                </a:extLst>
              </p:cNvPr>
              <p:cNvSpPr txBox="1">
                <a:spLocks noRot="1" noChangeAspect="1" noMove="1" noResize="1" noEditPoints="1" noAdjustHandles="1" noChangeArrowheads="1" noChangeShapeType="1" noTextEdit="1"/>
              </p:cNvSpPr>
              <p:nvPr/>
            </p:nvSpPr>
            <p:spPr>
              <a:xfrm>
                <a:off x="5693112" y="2028979"/>
                <a:ext cx="338641" cy="369332"/>
              </a:xfrm>
              <a:prstGeom prst="rect">
                <a:avLst/>
              </a:prstGeom>
              <a:blipFill>
                <a:blip r:embed="rId17"/>
                <a:stretch>
                  <a:fillRect t="-6667" r="-12727"/>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1F4B05AF-B6F3-F045-BF2F-4A6ACAA8B038}"/>
              </a:ext>
            </a:extLst>
          </p:cNvPr>
          <p:cNvCxnSpPr>
            <a:cxnSpLocks/>
          </p:cNvCxnSpPr>
          <p:nvPr/>
        </p:nvCxnSpPr>
        <p:spPr>
          <a:xfrm>
            <a:off x="11305613" y="1979847"/>
            <a:ext cx="0" cy="47993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4E3C6DA-93D3-9C43-AAE5-21D86595FDE8}"/>
                  </a:ext>
                </a:extLst>
              </p:cNvPr>
              <p:cNvSpPr txBox="1"/>
              <p:nvPr/>
            </p:nvSpPr>
            <p:spPr>
              <a:xfrm>
                <a:off x="11385137" y="2031377"/>
                <a:ext cx="3386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B050"/>
                              </a:solidFill>
                              <a:latin typeface="Cambria Math" panose="02040503050406030204" pitchFamily="18" charset="0"/>
                            </a:rPr>
                          </m:ctrlPr>
                        </m:accPr>
                        <m:e>
                          <m:r>
                            <a:rPr lang="en-AU" b="0" i="1" smtClean="0">
                              <a:solidFill>
                                <a:srgbClr val="00B050"/>
                              </a:solidFill>
                              <a:latin typeface="Cambria Math" panose="02040503050406030204" pitchFamily="18" charset="0"/>
                            </a:rPr>
                            <m:t>𝑎</m:t>
                          </m:r>
                        </m:e>
                      </m:acc>
                    </m:oMath>
                  </m:oMathPara>
                </a14:m>
                <a:endParaRPr lang="en-US" dirty="0">
                  <a:solidFill>
                    <a:srgbClr val="00B050"/>
                  </a:solidFill>
                </a:endParaRPr>
              </a:p>
            </p:txBody>
          </p:sp>
        </mc:Choice>
        <mc:Fallback xmlns="">
          <p:sp>
            <p:nvSpPr>
              <p:cNvPr id="36" name="TextBox 35">
                <a:extLst>
                  <a:ext uri="{FF2B5EF4-FFF2-40B4-BE49-F238E27FC236}">
                    <a16:creationId xmlns:a16="http://schemas.microsoft.com/office/drawing/2014/main" id="{14E3C6DA-93D3-9C43-AAE5-21D86595FDE8}"/>
                  </a:ext>
                </a:extLst>
              </p:cNvPr>
              <p:cNvSpPr txBox="1">
                <a:spLocks noRot="1" noChangeAspect="1" noMove="1" noResize="1" noEditPoints="1" noAdjustHandles="1" noChangeArrowheads="1" noChangeShapeType="1" noTextEdit="1"/>
              </p:cNvSpPr>
              <p:nvPr/>
            </p:nvSpPr>
            <p:spPr>
              <a:xfrm>
                <a:off x="11385137" y="2031377"/>
                <a:ext cx="338641" cy="369332"/>
              </a:xfrm>
              <a:prstGeom prst="rect">
                <a:avLst/>
              </a:prstGeom>
              <a:blipFill>
                <a:blip r:embed="rId18"/>
                <a:stretch>
                  <a:fillRect t="-6557" r="-127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1D253E2-52ED-A549-99C8-6DC0B63D59B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22800" y="1175986"/>
            <a:ext cx="1980171" cy="1687568"/>
          </a:xfrm>
          <a:prstGeom prst="rect">
            <a:avLst/>
          </a:prstGeom>
        </p:spPr>
      </p:pic>
      <p:pic>
        <p:nvPicPr>
          <p:cNvPr id="8" name="Picture 7">
            <a:extLst>
              <a:ext uri="{FF2B5EF4-FFF2-40B4-BE49-F238E27FC236}">
                <a16:creationId xmlns:a16="http://schemas.microsoft.com/office/drawing/2014/main" id="{1AC230AD-13D4-704B-B442-AC18D89DA95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55651" y="1176900"/>
            <a:ext cx="1980171" cy="1687568"/>
          </a:xfrm>
          <a:prstGeom prst="rect">
            <a:avLst/>
          </a:prstGeom>
        </p:spPr>
      </p:pic>
      <p:grpSp>
        <p:nvGrpSpPr>
          <p:cNvPr id="15" name="Group 14">
            <a:extLst>
              <a:ext uri="{FF2B5EF4-FFF2-40B4-BE49-F238E27FC236}">
                <a16:creationId xmlns:a16="http://schemas.microsoft.com/office/drawing/2014/main" id="{D6BB4235-1306-3644-AB99-2C318A51F6EF}"/>
              </a:ext>
            </a:extLst>
          </p:cNvPr>
          <p:cNvGrpSpPr/>
          <p:nvPr/>
        </p:nvGrpSpPr>
        <p:grpSpPr>
          <a:xfrm>
            <a:off x="6909457" y="-777876"/>
            <a:ext cx="2737204" cy="659618"/>
            <a:chOff x="7379108" y="234732"/>
            <a:chExt cx="2737204" cy="659618"/>
          </a:xfrm>
        </p:grpSpPr>
        <p:sp>
          <p:nvSpPr>
            <p:cNvPr id="7" name="Rectangle 6">
              <a:extLst>
                <a:ext uri="{FF2B5EF4-FFF2-40B4-BE49-F238E27FC236}">
                  <a16:creationId xmlns:a16="http://schemas.microsoft.com/office/drawing/2014/main" id="{582AD508-378F-0147-8CC1-F25BF3C46294}"/>
                </a:ext>
              </a:extLst>
            </p:cNvPr>
            <p:cNvSpPr/>
            <p:nvPr/>
          </p:nvSpPr>
          <p:spPr>
            <a:xfrm>
              <a:off x="7379108" y="234732"/>
              <a:ext cx="2737204" cy="659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black text with red circles&#10;&#10;Description automatically generated">
              <a:extLst>
                <a:ext uri="{FF2B5EF4-FFF2-40B4-BE49-F238E27FC236}">
                  <a16:creationId xmlns:a16="http://schemas.microsoft.com/office/drawing/2014/main" id="{DE449FC8-D3B8-D94D-989C-6FA8C3FDFC82}"/>
                </a:ext>
              </a:extLst>
            </p:cNvPr>
            <p:cNvPicPr>
              <a:picLocks noChangeAspect="1"/>
            </p:cNvPicPr>
            <p:nvPr/>
          </p:nvPicPr>
          <p:blipFill rotWithShape="1">
            <a:blip r:embed="rId21">
              <a:extLst>
                <a:ext uri="{28A0092B-C50C-407E-A947-70E740481C1C}">
                  <a14:useLocalDpi xmlns:a14="http://schemas.microsoft.com/office/drawing/2010/main" val="0"/>
                </a:ext>
              </a:extLst>
            </a:blip>
            <a:srcRect l="57948" t="58209" r="2389" b="4703"/>
            <a:stretch/>
          </p:blipFill>
          <p:spPr>
            <a:xfrm>
              <a:off x="7496213" y="332889"/>
              <a:ext cx="1641890" cy="430268"/>
            </a:xfrm>
            <a:prstGeom prst="rect">
              <a:avLst/>
            </a:prstGeom>
          </p:spPr>
        </p:pic>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6FA9324-D49A-254F-BE08-F7C554F358C9}"/>
                  </a:ext>
                </a:extLst>
              </p:cNvPr>
              <p:cNvSpPr txBox="1"/>
              <p:nvPr/>
            </p:nvSpPr>
            <p:spPr>
              <a:xfrm>
                <a:off x="2178283" y="365746"/>
                <a:ext cx="1879617"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r>
                        <a:rPr lang="en-AU" b="0" i="1" smtClean="0">
                          <a:solidFill>
                            <a:srgbClr val="002060"/>
                          </a:solidFill>
                          <a:latin typeface="Cambria Math" panose="02040503050406030204" pitchFamily="18" charset="0"/>
                        </a:rPr>
                        <m:t>=</m:t>
                      </m:r>
                      <m:f>
                        <m:fPr>
                          <m:ctrlPr>
                            <a:rPr lang="en-AU" b="0" i="1" smtClean="0">
                              <a:solidFill>
                                <a:srgbClr val="002060"/>
                              </a:solidFill>
                              <a:latin typeface="Cambria Math" panose="02040503050406030204" pitchFamily="18" charset="0"/>
                            </a:rPr>
                          </m:ctrlPr>
                        </m:fPr>
                        <m:num>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|0</m:t>
                              </m:r>
                            </m:e>
                          </m:d>
                          <m:r>
                            <a:rPr lang="en-AU" b="0" i="1" smtClean="0">
                              <a:solidFill>
                                <a:srgbClr val="002060"/>
                              </a:solidFill>
                              <a:latin typeface="Cambria Math" panose="02040503050406030204" pitchFamily="18" charset="0"/>
                            </a:rPr>
                            <m:t>+</m:t>
                          </m:r>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|4</m:t>
                              </m:r>
                            </m:e>
                          </m:d>
                        </m:num>
                        <m:den>
                          <m:rad>
                            <m:radPr>
                              <m:degHide m:val="on"/>
                              <m:ctrlPr>
                                <a:rPr lang="en-AU" b="0" i="1" smtClean="0">
                                  <a:solidFill>
                                    <a:srgbClr val="002060"/>
                                  </a:solidFill>
                                  <a:latin typeface="Cambria Math" panose="02040503050406030204" pitchFamily="18" charset="0"/>
                                </a:rPr>
                              </m:ctrlPr>
                            </m:radPr>
                            <m:deg/>
                            <m:e>
                              <m:r>
                                <a:rPr lang="en-AU"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33" name="TextBox 32">
                <a:extLst>
                  <a:ext uri="{FF2B5EF4-FFF2-40B4-BE49-F238E27FC236}">
                    <a16:creationId xmlns:a16="http://schemas.microsoft.com/office/drawing/2014/main" id="{26FA9324-D49A-254F-BE08-F7C554F358C9}"/>
                  </a:ext>
                </a:extLst>
              </p:cNvPr>
              <p:cNvSpPr txBox="1">
                <a:spLocks noRot="1" noChangeAspect="1" noMove="1" noResize="1" noEditPoints="1" noAdjustHandles="1" noChangeArrowheads="1" noChangeShapeType="1" noTextEdit="1"/>
              </p:cNvSpPr>
              <p:nvPr/>
            </p:nvSpPr>
            <p:spPr>
              <a:xfrm>
                <a:off x="2178283" y="365746"/>
                <a:ext cx="1879617" cy="587918"/>
              </a:xfrm>
              <a:prstGeom prst="rect">
                <a:avLst/>
              </a:prstGeom>
              <a:blipFill>
                <a:blip r:embed="rId22"/>
                <a:stretch>
                  <a:fillRect l="-4027" t="-78723" r="-15436" b="-91489"/>
                </a:stretch>
              </a:blipFill>
            </p:spPr>
            <p:txBody>
              <a:bodyPr/>
              <a:lstStyle/>
              <a:p>
                <a:r>
                  <a:rPr lang="en-US">
                    <a:noFill/>
                  </a:rPr>
                  <a:t> </a:t>
                </a:r>
              </a:p>
            </p:txBody>
          </p:sp>
        </mc:Fallback>
      </mc:AlternateContent>
    </p:spTree>
    <p:extLst>
      <p:ext uri="{BB962C8B-B14F-4D97-AF65-F5344CB8AC3E}">
        <p14:creationId xmlns:p14="http://schemas.microsoft.com/office/powerpoint/2010/main" val="253609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5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4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grpId="2"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2"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1"/>
      <p:bldP spid="43" grpId="2"/>
      <p:bldP spid="40" grpId="1"/>
      <p:bldP spid="40" grpId="2"/>
      <p:bldP spid="38" grpId="1"/>
      <p:bldP spid="38" grpId="2"/>
      <p:bldP spid="4" grpId="0"/>
      <p:bldP spid="4" grpId="1"/>
      <p:bldP spid="36" grpId="0"/>
      <p:bldP spid="36" grpId="1"/>
      <p:bldP spid="33" grpId="1"/>
      <p:bldP spid="33"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70045-94C7-8538-298F-5AE65CBC5C92}"/>
              </a:ext>
            </a:extLst>
          </p:cNvPr>
          <p:cNvSpPr txBox="1"/>
          <p:nvPr/>
        </p:nvSpPr>
        <p:spPr>
          <a:xfrm>
            <a:off x="5242245" y="352908"/>
            <a:ext cx="1808508" cy="584775"/>
          </a:xfrm>
          <a:prstGeom prst="rect">
            <a:avLst/>
          </a:prstGeom>
          <a:noFill/>
        </p:spPr>
        <p:txBody>
          <a:bodyPr wrap="none" rtlCol="0">
            <a:spAutoFit/>
          </a:bodyPr>
          <a:lstStyle/>
          <a:p>
            <a:pPr algn="ctr"/>
            <a:r>
              <a:rPr lang="en-AU" sz="3200" b="1" dirty="0">
                <a:solidFill>
                  <a:srgbClr val="DC5F12"/>
                </a:solidFill>
              </a:rPr>
              <a:t>Appendix</a:t>
            </a:r>
          </a:p>
        </p:txBody>
      </p:sp>
      <p:sp>
        <p:nvSpPr>
          <p:cNvPr id="4" name="Slide Number Placeholder 3">
            <a:extLst>
              <a:ext uri="{FF2B5EF4-FFF2-40B4-BE49-F238E27FC236}">
                <a16:creationId xmlns:a16="http://schemas.microsoft.com/office/drawing/2014/main" id="{904DA648-07C5-F23C-3C1A-DE92791B20B4}"/>
              </a:ext>
            </a:extLst>
          </p:cNvPr>
          <p:cNvSpPr>
            <a:spLocks noGrp="1"/>
          </p:cNvSpPr>
          <p:nvPr>
            <p:ph type="sldNum" sz="quarter" idx="12"/>
          </p:nvPr>
        </p:nvSpPr>
        <p:spPr/>
        <p:txBody>
          <a:bodyPr/>
          <a:lstStyle/>
          <a:p>
            <a:fld id="{C44C5D30-ECD5-4831-810F-5953C650C6B2}" type="slidenum">
              <a:rPr lang="en-AU" smtClean="0"/>
              <a:t>30</a:t>
            </a:fld>
            <a:endParaRPr lang="en-AU"/>
          </a:p>
        </p:txBody>
      </p:sp>
      <p:pic>
        <p:nvPicPr>
          <p:cNvPr id="10" name="Picture 9" descr="A screenshot of a graph&#10;&#10;Description automatically generated">
            <a:extLst>
              <a:ext uri="{FF2B5EF4-FFF2-40B4-BE49-F238E27FC236}">
                <a16:creationId xmlns:a16="http://schemas.microsoft.com/office/drawing/2014/main" id="{98632C72-46DA-5D4B-8981-94A9CE406364}"/>
              </a:ext>
            </a:extLst>
          </p:cNvPr>
          <p:cNvPicPr>
            <a:picLocks noChangeAspect="1"/>
          </p:cNvPicPr>
          <p:nvPr/>
        </p:nvPicPr>
        <p:blipFill rotWithShape="1">
          <a:blip r:embed="rId3">
            <a:extLst>
              <a:ext uri="{28A0092B-C50C-407E-A947-70E740481C1C}">
                <a14:useLocalDpi xmlns:a14="http://schemas.microsoft.com/office/drawing/2010/main" val="0"/>
              </a:ext>
            </a:extLst>
          </a:blip>
          <a:srcRect b="65657"/>
          <a:stretch/>
        </p:blipFill>
        <p:spPr>
          <a:xfrm>
            <a:off x="554692" y="2251363"/>
            <a:ext cx="3304408" cy="2355273"/>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9AED02DC-8F9B-7D4A-81EC-DEDA6C397BFA}"/>
              </a:ext>
            </a:extLst>
          </p:cNvPr>
          <p:cNvPicPr>
            <a:picLocks noChangeAspect="1"/>
          </p:cNvPicPr>
          <p:nvPr/>
        </p:nvPicPr>
        <p:blipFill rotWithShape="1">
          <a:blip r:embed="rId3">
            <a:extLst>
              <a:ext uri="{28A0092B-C50C-407E-A947-70E740481C1C}">
                <a14:useLocalDpi xmlns:a14="http://schemas.microsoft.com/office/drawing/2010/main" val="0"/>
              </a:ext>
            </a:extLst>
          </a:blip>
          <a:srcRect t="33664" b="34013"/>
          <a:stretch/>
        </p:blipFill>
        <p:spPr>
          <a:xfrm>
            <a:off x="4494295" y="2389908"/>
            <a:ext cx="3304408" cy="2216728"/>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EB4AAA11-9A62-6D48-B2EC-BAC1E625A44A}"/>
              </a:ext>
            </a:extLst>
          </p:cNvPr>
          <p:cNvPicPr>
            <a:picLocks noChangeAspect="1"/>
          </p:cNvPicPr>
          <p:nvPr/>
        </p:nvPicPr>
        <p:blipFill rotWithShape="1">
          <a:blip r:embed="rId3">
            <a:extLst>
              <a:ext uri="{28A0092B-C50C-407E-A947-70E740481C1C}">
                <a14:useLocalDpi xmlns:a14="http://schemas.microsoft.com/office/drawing/2010/main" val="0"/>
              </a:ext>
            </a:extLst>
          </a:blip>
          <a:srcRect t="65766"/>
          <a:stretch/>
        </p:blipFill>
        <p:spPr>
          <a:xfrm>
            <a:off x="8433898" y="2389908"/>
            <a:ext cx="3304408" cy="2347768"/>
          </a:xfrm>
          <a:prstGeom prst="rect">
            <a:avLst/>
          </a:prstGeom>
        </p:spPr>
      </p:pic>
    </p:spTree>
    <p:extLst>
      <p:ext uri="{BB962C8B-B14F-4D97-AF65-F5344CB8AC3E}">
        <p14:creationId xmlns:p14="http://schemas.microsoft.com/office/powerpoint/2010/main" val="2820316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B5A2C02-A9BA-D449-A6CA-11B266DAC6B8}"/>
                  </a:ext>
                </a:extLst>
              </p:cNvPr>
              <p:cNvSpPr txBox="1"/>
              <p:nvPr/>
            </p:nvSpPr>
            <p:spPr>
              <a:xfrm>
                <a:off x="978544" y="5144024"/>
                <a:ext cx="21441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(1−</m:t>
                              </m:r>
                              <m:r>
                                <a:rPr lang="en-AU" b="0" i="1" smtClean="0">
                                  <a:solidFill>
                                    <a:srgbClr val="FF0000"/>
                                  </a:solidFill>
                                  <a:latin typeface="Cambria Math" panose="02040503050406030204" pitchFamily="18" charset="0"/>
                                </a:rPr>
                                <m:t>𝜖</m:t>
                              </m:r>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r>
                        <a:rPr lang="en-AU" b="0" i="1" smtClean="0">
                          <a:solidFill>
                            <a:srgbClr val="FF0000"/>
                          </a:solidFill>
                          <a:latin typeface="Cambria Math" panose="02040503050406030204" pitchFamily="18" charset="0"/>
                        </a:rPr>
                        <m:t>+</m:t>
                      </m:r>
                      <m:r>
                        <a:rPr lang="en-AU" b="0" i="1" smtClean="0">
                          <a:solidFill>
                            <a:srgbClr val="00B050"/>
                          </a:solidFill>
                          <a:latin typeface="Cambria Math" panose="02040503050406030204" pitchFamily="18" charset="0"/>
                        </a:rPr>
                        <m:t>𝜖</m:t>
                      </m:r>
                      <m:r>
                        <a:rPr lang="en-AU" b="0" i="1" smtClean="0">
                          <a:solidFill>
                            <a:srgbClr val="00B050"/>
                          </a:solidFill>
                          <a:latin typeface="Cambria Math" panose="02040503050406030204" pitchFamily="18" charset="0"/>
                        </a:rPr>
                        <m:t>|</m:t>
                      </m:r>
                      <m:d>
                        <m:dPr>
                          <m:begChr m:val=""/>
                          <m:endChr m:val="⟩"/>
                          <m:ctrlPr>
                            <a:rPr lang="en-US" b="0" i="1" dirty="0" smtClean="0">
                              <a:solidFill>
                                <a:srgbClr val="00B050"/>
                              </a:solidFill>
                              <a:latin typeface="Cambria Math" panose="02040503050406030204" pitchFamily="18" charset="0"/>
                            </a:rPr>
                          </m:ctrlPr>
                        </m:dPr>
                        <m:e>
                          <m:r>
                            <a:rPr lang="en-AU" b="0" i="1" dirty="0" smtClean="0">
                              <a:solidFill>
                                <a:srgbClr val="00B050"/>
                              </a:solidFill>
                              <a:latin typeface="Cambria Math" panose="02040503050406030204" pitchFamily="18" charset="0"/>
                            </a:rPr>
                            <m:t>𝐸</m:t>
                          </m:r>
                        </m:e>
                      </m:d>
                    </m:oMath>
                  </m:oMathPara>
                </a14:m>
                <a:endParaRPr lang="en-US" dirty="0">
                  <a:solidFill>
                    <a:srgbClr val="002060"/>
                  </a:solidFill>
                </a:endParaRPr>
              </a:p>
            </p:txBody>
          </p:sp>
        </mc:Choice>
        <mc:Fallback xmlns="">
          <p:sp>
            <p:nvSpPr>
              <p:cNvPr id="44" name="TextBox 43">
                <a:extLst>
                  <a:ext uri="{FF2B5EF4-FFF2-40B4-BE49-F238E27FC236}">
                    <a16:creationId xmlns:a16="http://schemas.microsoft.com/office/drawing/2014/main" id="{7B5A2C02-A9BA-D449-A6CA-11B266DAC6B8}"/>
                  </a:ext>
                </a:extLst>
              </p:cNvPr>
              <p:cNvSpPr txBox="1">
                <a:spLocks noRot="1" noChangeAspect="1" noMove="1" noResize="1" noEditPoints="1" noAdjustHandles="1" noChangeArrowheads="1" noChangeShapeType="1" noTextEdit="1"/>
              </p:cNvSpPr>
              <p:nvPr/>
            </p:nvSpPr>
            <p:spPr>
              <a:xfrm>
                <a:off x="978544" y="5144024"/>
                <a:ext cx="2144113" cy="276999"/>
              </a:xfrm>
              <a:prstGeom prst="rect">
                <a:avLst/>
              </a:prstGeom>
              <a:blipFill>
                <a:blip r:embed="rId3"/>
                <a:stretch>
                  <a:fillRect l="-3550" t="-168182" r="-13609" b="-24545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EA43155-028E-F54E-9AF3-8A51507EA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660" y="4018021"/>
            <a:ext cx="2556967" cy="2179132"/>
          </a:xfrm>
          <a:prstGeom prst="rect">
            <a:avLst/>
          </a:prstGeom>
        </p:spPr>
      </p:pic>
      <p:pic>
        <p:nvPicPr>
          <p:cNvPr id="8" name="Picture 7">
            <a:extLst>
              <a:ext uri="{FF2B5EF4-FFF2-40B4-BE49-F238E27FC236}">
                <a16:creationId xmlns:a16="http://schemas.microsoft.com/office/drawing/2014/main" id="{1AC230AD-13D4-704B-B442-AC18D89DA9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6819" y="4039194"/>
            <a:ext cx="2556967" cy="2179132"/>
          </a:xfrm>
          <a:prstGeom prst="rect">
            <a:avLst/>
          </a:prstGeom>
        </p:spPr>
      </p:pic>
      <p:pic>
        <p:nvPicPr>
          <p:cNvPr id="14" name="Picture 13">
            <a:extLst>
              <a:ext uri="{FF2B5EF4-FFF2-40B4-BE49-F238E27FC236}">
                <a16:creationId xmlns:a16="http://schemas.microsoft.com/office/drawing/2014/main" id="{190EF0E8-23B0-0D4B-9FBB-B45938825D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8337" y="1196071"/>
            <a:ext cx="2609607" cy="2223994"/>
          </a:xfrm>
          <a:prstGeom prst="rect">
            <a:avLst/>
          </a:prstGeom>
        </p:spPr>
      </p:pic>
      <p:pic>
        <p:nvPicPr>
          <p:cNvPr id="158" name="Picture 157">
            <a:extLst>
              <a:ext uri="{FF2B5EF4-FFF2-40B4-BE49-F238E27FC236}">
                <a16:creationId xmlns:a16="http://schemas.microsoft.com/office/drawing/2014/main" id="{A6A41003-C19A-E344-8AE6-3F572FF04063}"/>
              </a:ext>
            </a:extLst>
          </p:cNvPr>
          <p:cNvPicPr>
            <a:picLocks noChangeAspect="1"/>
          </p:cNvPicPr>
          <p:nvPr/>
        </p:nvPicPr>
        <p:blipFill rotWithShape="1">
          <a:blip r:embed="rId7">
            <a:extLst>
              <a:ext uri="{28A0092B-C50C-407E-A947-70E740481C1C}">
                <a14:useLocalDpi xmlns:a14="http://schemas.microsoft.com/office/drawing/2010/main" val="0"/>
              </a:ext>
            </a:extLst>
          </a:blip>
          <a:srcRect l="75342"/>
          <a:stretch/>
        </p:blipFill>
        <p:spPr>
          <a:xfrm>
            <a:off x="7535027" y="1131750"/>
            <a:ext cx="784459" cy="2443686"/>
          </a:xfrm>
          <a:prstGeom prst="rect">
            <a:avLst/>
          </a:prstGeom>
        </p:spPr>
      </p:pic>
      <p:sp>
        <p:nvSpPr>
          <p:cNvPr id="39" name="Footer Placeholder 38">
            <a:extLst>
              <a:ext uri="{FF2B5EF4-FFF2-40B4-BE49-F238E27FC236}">
                <a16:creationId xmlns:a16="http://schemas.microsoft.com/office/drawing/2014/main" id="{EAA89142-D9FE-B1E7-30D3-78F48A2E69CF}"/>
              </a:ext>
            </a:extLst>
          </p:cNvPr>
          <p:cNvSpPr>
            <a:spLocks noGrp="1"/>
          </p:cNvSpPr>
          <p:nvPr>
            <p:ph type="ftr" sz="quarter" idx="11"/>
          </p:nvPr>
        </p:nvSpPr>
        <p:spPr>
          <a:xfrm>
            <a:off x="4305307" y="9016156"/>
            <a:ext cx="4114800" cy="365125"/>
          </a:xfrm>
        </p:spPr>
        <p:txBody>
          <a:bodyPr/>
          <a:lstStyle/>
          <a:p>
            <a:r>
              <a:rPr lang="en-US" dirty="0"/>
              <a:t>EQUS Workshop, Perth, November 2023</a:t>
            </a:r>
            <a:endParaRPr lang="en-AU" dirty="0"/>
          </a:p>
        </p:txBody>
      </p:sp>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362479" y="6456004"/>
            <a:ext cx="2743200" cy="365125"/>
          </a:xfrm>
        </p:spPr>
        <p:txBody>
          <a:bodyPr/>
          <a:lstStyle/>
          <a:p>
            <a:fld id="{C44C5D30-ECD5-4831-810F-5953C650C6B2}" type="slidenum">
              <a:rPr lang="en-AU" smtClean="0"/>
              <a:t>31</a:t>
            </a:fld>
            <a:endParaRPr lang="en-AU"/>
          </a:p>
        </p:txBody>
      </p:sp>
      <p:sp>
        <p:nvSpPr>
          <p:cNvPr id="19" name="TextBox 18">
            <a:extLst>
              <a:ext uri="{FF2B5EF4-FFF2-40B4-BE49-F238E27FC236}">
                <a16:creationId xmlns:a16="http://schemas.microsoft.com/office/drawing/2014/main" id="{70D2D06B-5EEF-A748-ADA8-141D719F2EC0}"/>
              </a:ext>
            </a:extLst>
          </p:cNvPr>
          <p:cNvSpPr txBox="1"/>
          <p:nvPr/>
        </p:nvSpPr>
        <p:spPr>
          <a:xfrm>
            <a:off x="86321" y="6128405"/>
            <a:ext cx="5074327" cy="954107"/>
          </a:xfrm>
          <a:prstGeom prst="rect">
            <a:avLst/>
          </a:prstGeom>
          <a:noFill/>
        </p:spPr>
        <p:txBody>
          <a:bodyPr wrap="square" rtlCol="0">
            <a:spAutoFit/>
          </a:bodyPr>
          <a:lstStyle/>
          <a:p>
            <a:r>
              <a:rPr lang="en-US" sz="1400" b="1" dirty="0"/>
              <a:t>Bosonic Code Reviews:</a:t>
            </a:r>
          </a:p>
          <a:p>
            <a:r>
              <a:rPr lang="en-US" sz="1400" dirty="0" err="1"/>
              <a:t>Terhal</a:t>
            </a:r>
            <a:r>
              <a:rPr lang="en-US" sz="1400" dirty="0"/>
              <a:t>, B. et al. Quantum Sci and Tech </a:t>
            </a:r>
            <a:r>
              <a:rPr lang="en-US" sz="1400" b="1" dirty="0"/>
              <a:t>5</a:t>
            </a:r>
            <a:r>
              <a:rPr lang="en-US" sz="1400" dirty="0"/>
              <a:t> 043001 (2020)</a:t>
            </a:r>
          </a:p>
          <a:p>
            <a:r>
              <a:rPr lang="en-US" sz="1400" dirty="0"/>
              <a:t>Albert, V. </a:t>
            </a:r>
            <a:r>
              <a:rPr lang="en-US" sz="1400" dirty="0" err="1"/>
              <a:t>arXiv</a:t>
            </a:r>
            <a:r>
              <a:rPr lang="en-US" sz="1400" dirty="0"/>
              <a:t>  2211 05714 (2022)</a:t>
            </a:r>
          </a:p>
          <a:p>
            <a:endParaRPr lang="en-US" sz="1400" dirty="0"/>
          </a:p>
        </p:txBody>
      </p:sp>
      <p:pic>
        <p:nvPicPr>
          <p:cNvPr id="144" name="Picture 143">
            <a:extLst>
              <a:ext uri="{FF2B5EF4-FFF2-40B4-BE49-F238E27FC236}">
                <a16:creationId xmlns:a16="http://schemas.microsoft.com/office/drawing/2014/main" id="{AAF97ADE-337B-6D41-A7EF-4EA5940ADD58}"/>
              </a:ext>
            </a:extLst>
          </p:cNvPr>
          <p:cNvPicPr>
            <a:picLocks noChangeAspect="1"/>
          </p:cNvPicPr>
          <p:nvPr/>
        </p:nvPicPr>
        <p:blipFill>
          <a:blip r:embed="rId8"/>
          <a:stretch>
            <a:fillRect/>
          </a:stretch>
        </p:blipFill>
        <p:spPr>
          <a:xfrm>
            <a:off x="7699415" y="994705"/>
            <a:ext cx="736424" cy="251054"/>
          </a:xfrm>
          <a:prstGeom prst="rect">
            <a:avLst/>
          </a:prstGeom>
        </p:spPr>
      </p:pic>
      <p:pic>
        <p:nvPicPr>
          <p:cNvPr id="138" name="Picture 137" descr="A red and blue circle&#10;&#10;Description automatically generated">
            <a:extLst>
              <a:ext uri="{FF2B5EF4-FFF2-40B4-BE49-F238E27FC236}">
                <a16:creationId xmlns:a16="http://schemas.microsoft.com/office/drawing/2014/main" id="{8AF8C8C5-7755-7F4D-8EDF-D2C2B7AE8C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8739" y="4253560"/>
            <a:ext cx="2594226" cy="2510541"/>
          </a:xfrm>
          <a:prstGeom prst="rect">
            <a:avLst/>
          </a:prstGeom>
        </p:spPr>
      </p:pic>
      <p:pic>
        <p:nvPicPr>
          <p:cNvPr id="148" name="Picture 147">
            <a:extLst>
              <a:ext uri="{FF2B5EF4-FFF2-40B4-BE49-F238E27FC236}">
                <a16:creationId xmlns:a16="http://schemas.microsoft.com/office/drawing/2014/main" id="{8AFC643C-EC95-D74F-8414-DB2A3F04F786}"/>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069387" y="4251848"/>
            <a:ext cx="2594226" cy="2510541"/>
          </a:xfrm>
          <a:prstGeom prst="rect">
            <a:avLst/>
          </a:prstGeom>
        </p:spPr>
      </p:pic>
      <p:pic>
        <p:nvPicPr>
          <p:cNvPr id="154" name="Picture 153" descr="A red and blue circle with four circles&#10;&#10;Description automatically generated">
            <a:extLst>
              <a:ext uri="{FF2B5EF4-FFF2-40B4-BE49-F238E27FC236}">
                <a16:creationId xmlns:a16="http://schemas.microsoft.com/office/drawing/2014/main" id="{B5E8EACF-81AA-3941-B0BC-E08936C50B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9387" y="1286398"/>
            <a:ext cx="2594226" cy="2510541"/>
          </a:xfrm>
          <a:prstGeom prst="rect">
            <a:avLst/>
          </a:prstGeom>
        </p:spPr>
      </p:pic>
      <p:pic>
        <p:nvPicPr>
          <p:cNvPr id="152" name="Picture 151">
            <a:extLst>
              <a:ext uri="{FF2B5EF4-FFF2-40B4-BE49-F238E27FC236}">
                <a16:creationId xmlns:a16="http://schemas.microsoft.com/office/drawing/2014/main" id="{6796F638-9BC1-7240-ABF9-16F0ED3A7C8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5069387" y="1286398"/>
            <a:ext cx="2594226" cy="2510541"/>
          </a:xfrm>
          <a:prstGeom prst="rect">
            <a:avLst/>
          </a:prstGeom>
        </p:spPr>
      </p:pic>
      <p:pic>
        <p:nvPicPr>
          <p:cNvPr id="96" name="Picture 95" descr="A group of graphs with numbers and lines&#10;&#10;Description automatically generated with medium confidence">
            <a:extLst>
              <a:ext uri="{FF2B5EF4-FFF2-40B4-BE49-F238E27FC236}">
                <a16:creationId xmlns:a16="http://schemas.microsoft.com/office/drawing/2014/main" id="{6B927269-4084-DB48-8FDE-A701F7A61AED}"/>
              </a:ext>
            </a:extLst>
          </p:cNvPr>
          <p:cNvPicPr>
            <a:picLocks noChangeAspect="1"/>
          </p:cNvPicPr>
          <p:nvPr/>
        </p:nvPicPr>
        <p:blipFill rotWithShape="1">
          <a:blip r:embed="rId13">
            <a:extLst>
              <a:ext uri="{28A0092B-C50C-407E-A947-70E740481C1C}">
                <a14:useLocalDpi xmlns:a14="http://schemas.microsoft.com/office/drawing/2010/main" val="0"/>
              </a:ext>
            </a:extLst>
          </a:blip>
          <a:srcRect t="55566" r="57463"/>
          <a:stretch/>
        </p:blipFill>
        <p:spPr>
          <a:xfrm>
            <a:off x="8415119" y="-2606768"/>
            <a:ext cx="2021240" cy="1762288"/>
          </a:xfrm>
          <a:prstGeom prst="rect">
            <a:avLst/>
          </a:prstGeom>
        </p:spPr>
      </p:pic>
      <p:pic>
        <p:nvPicPr>
          <p:cNvPr id="99" name="Picture 98">
            <a:extLst>
              <a:ext uri="{FF2B5EF4-FFF2-40B4-BE49-F238E27FC236}">
                <a16:creationId xmlns:a16="http://schemas.microsoft.com/office/drawing/2014/main" id="{2FC028DA-A0E7-4142-AFE6-09CADA2B3BAA}"/>
              </a:ext>
            </a:extLst>
          </p:cNvPr>
          <p:cNvPicPr>
            <a:picLocks noChangeAspect="1"/>
          </p:cNvPicPr>
          <p:nvPr/>
        </p:nvPicPr>
        <p:blipFill rotWithShape="1">
          <a:blip r:embed="rId14">
            <a:extLst>
              <a:ext uri="{28A0092B-C50C-407E-A947-70E740481C1C}">
                <a14:useLocalDpi xmlns:a14="http://schemas.microsoft.com/office/drawing/2010/main" val="0"/>
              </a:ext>
            </a:extLst>
          </a:blip>
          <a:srcRect l="75342"/>
          <a:stretch/>
        </p:blipFill>
        <p:spPr>
          <a:xfrm>
            <a:off x="7543097" y="4106529"/>
            <a:ext cx="784459" cy="2443685"/>
          </a:xfrm>
          <a:prstGeom prst="rect">
            <a:avLst/>
          </a:prstGeom>
        </p:spPr>
      </p:pic>
      <p:sp>
        <p:nvSpPr>
          <p:cNvPr id="106" name="TextBox 105">
            <a:extLst>
              <a:ext uri="{FF2B5EF4-FFF2-40B4-BE49-F238E27FC236}">
                <a16:creationId xmlns:a16="http://schemas.microsoft.com/office/drawing/2014/main" id="{7DFEB8DE-053F-0243-BE2C-B3FC468BDF6D}"/>
              </a:ext>
            </a:extLst>
          </p:cNvPr>
          <p:cNvSpPr txBox="1"/>
          <p:nvPr/>
        </p:nvSpPr>
        <p:spPr>
          <a:xfrm>
            <a:off x="8671668" y="6510797"/>
            <a:ext cx="2889288" cy="523220"/>
          </a:xfrm>
          <a:prstGeom prst="rect">
            <a:avLst/>
          </a:prstGeom>
          <a:noFill/>
        </p:spPr>
        <p:txBody>
          <a:bodyPr wrap="square" rtlCol="0">
            <a:spAutoFit/>
          </a:bodyPr>
          <a:lstStyle/>
          <a:p>
            <a:r>
              <a:rPr lang="en-US" sz="1400" dirty="0"/>
              <a:t>Michael et a</a:t>
            </a:r>
            <a:r>
              <a:rPr lang="en-AU" sz="1400" dirty="0"/>
              <a:t>l. Phys. Rev. X (2016)</a:t>
            </a:r>
            <a:endParaRPr lang="en-US" sz="1400" dirty="0"/>
          </a:p>
          <a:p>
            <a:endParaRPr lang="en-US" sz="1400" dirty="0"/>
          </a:p>
        </p:txBody>
      </p:sp>
      <p:pic>
        <p:nvPicPr>
          <p:cNvPr id="11" name="Picture 10" descr="A math equations with numbers&#10;&#10;Description automatically generated with medium confidence">
            <a:extLst>
              <a:ext uri="{FF2B5EF4-FFF2-40B4-BE49-F238E27FC236}">
                <a16:creationId xmlns:a16="http://schemas.microsoft.com/office/drawing/2014/main" id="{9FC5B77D-D763-8B47-9081-3EB5933B03B8}"/>
              </a:ext>
            </a:extLst>
          </p:cNvPr>
          <p:cNvPicPr>
            <a:picLocks noChangeAspect="1"/>
          </p:cNvPicPr>
          <p:nvPr/>
        </p:nvPicPr>
        <p:blipFill rotWithShape="1">
          <a:blip r:embed="rId15">
            <a:extLst>
              <a:ext uri="{28A0092B-C50C-407E-A947-70E740481C1C}">
                <a14:useLocalDpi xmlns:a14="http://schemas.microsoft.com/office/drawing/2010/main" val="0"/>
              </a:ext>
            </a:extLst>
          </a:blip>
          <a:srcRect r="54720" b="63743"/>
          <a:stretch/>
        </p:blipFill>
        <p:spPr>
          <a:xfrm>
            <a:off x="-3825118" y="2247918"/>
            <a:ext cx="2631404" cy="535045"/>
          </a:xfrm>
          <a:prstGeom prst="rect">
            <a:avLst/>
          </a:prstGeom>
        </p:spPr>
      </p:pic>
      <p:pic>
        <p:nvPicPr>
          <p:cNvPr id="31" name="Picture 30" descr="A math equations with numbers&#10;&#10;Description automatically generated with medium confidence">
            <a:extLst>
              <a:ext uri="{FF2B5EF4-FFF2-40B4-BE49-F238E27FC236}">
                <a16:creationId xmlns:a16="http://schemas.microsoft.com/office/drawing/2014/main" id="{5E3135A6-C871-1144-AA3A-43C80DE2C08A}"/>
              </a:ext>
            </a:extLst>
          </p:cNvPr>
          <p:cNvPicPr>
            <a:picLocks noChangeAspect="1"/>
          </p:cNvPicPr>
          <p:nvPr/>
        </p:nvPicPr>
        <p:blipFill rotWithShape="1">
          <a:blip r:embed="rId15">
            <a:extLst>
              <a:ext uri="{28A0092B-C50C-407E-A947-70E740481C1C}">
                <a14:useLocalDpi xmlns:a14="http://schemas.microsoft.com/office/drawing/2010/main" val="0"/>
              </a:ext>
            </a:extLst>
          </a:blip>
          <a:srcRect l="67431" b="62769"/>
          <a:stretch/>
        </p:blipFill>
        <p:spPr>
          <a:xfrm>
            <a:off x="-2052765" y="4298763"/>
            <a:ext cx="1892748" cy="549415"/>
          </a:xfrm>
          <a:prstGeom prst="rect">
            <a:avLst/>
          </a:prstGeom>
        </p:spPr>
      </p:pic>
      <p:sp>
        <p:nvSpPr>
          <p:cNvPr id="12" name="Rectangle 11">
            <a:extLst>
              <a:ext uri="{FF2B5EF4-FFF2-40B4-BE49-F238E27FC236}">
                <a16:creationId xmlns:a16="http://schemas.microsoft.com/office/drawing/2014/main" id="{477C15E5-34B8-7A42-BA49-1BDDE3AEA9C7}"/>
              </a:ext>
            </a:extLst>
          </p:cNvPr>
          <p:cNvSpPr/>
          <p:nvPr/>
        </p:nvSpPr>
        <p:spPr>
          <a:xfrm>
            <a:off x="1948455" y="2222168"/>
            <a:ext cx="3372277" cy="29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8931F0B-73A1-8845-A558-AD5D1B42C6CD}"/>
              </a:ext>
            </a:extLst>
          </p:cNvPr>
          <p:cNvSpPr/>
          <p:nvPr/>
        </p:nvSpPr>
        <p:spPr>
          <a:xfrm>
            <a:off x="1943501" y="5996879"/>
            <a:ext cx="3372277" cy="293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A04074-9D5E-C84A-AC72-56EE8AFD76C4}"/>
              </a:ext>
            </a:extLst>
          </p:cNvPr>
          <p:cNvSpPr txBox="1"/>
          <p:nvPr/>
        </p:nvSpPr>
        <p:spPr>
          <a:xfrm>
            <a:off x="2705235" y="170950"/>
            <a:ext cx="7202449" cy="523220"/>
          </a:xfrm>
          <a:prstGeom prst="rect">
            <a:avLst/>
          </a:prstGeom>
          <a:noFill/>
        </p:spPr>
        <p:txBody>
          <a:bodyPr wrap="square" rtlCol="0">
            <a:spAutoFit/>
          </a:bodyPr>
          <a:lstStyle/>
          <a:p>
            <a:pPr algn="ctr"/>
            <a:r>
              <a:rPr lang="en-AU" sz="2800" b="1" dirty="0">
                <a:solidFill>
                  <a:srgbClr val="EF5C30"/>
                </a:solidFill>
              </a:rPr>
              <a:t>A Primer on Binomial codes</a:t>
            </a:r>
          </a:p>
        </p:txBody>
      </p:sp>
      <p:cxnSp>
        <p:nvCxnSpPr>
          <p:cNvPr id="3" name="Straight Arrow Connector 2">
            <a:extLst>
              <a:ext uri="{FF2B5EF4-FFF2-40B4-BE49-F238E27FC236}">
                <a16:creationId xmlns:a16="http://schemas.microsoft.com/office/drawing/2014/main" id="{53369299-D293-174C-BAD2-A16BDF86C997}"/>
              </a:ext>
            </a:extLst>
          </p:cNvPr>
          <p:cNvCxnSpPr>
            <a:cxnSpLocks/>
          </p:cNvCxnSpPr>
          <p:nvPr/>
        </p:nvCxnSpPr>
        <p:spPr>
          <a:xfrm>
            <a:off x="11654402" y="2395208"/>
            <a:ext cx="1" cy="62223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C341B7-8592-2D45-B4DA-AF3D807E40DB}"/>
                  </a:ext>
                </a:extLst>
              </p:cNvPr>
              <p:cNvSpPr txBox="1"/>
              <p:nvPr/>
            </p:nvSpPr>
            <p:spPr>
              <a:xfrm>
                <a:off x="11626284" y="2476813"/>
                <a:ext cx="4462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B050"/>
                              </a:solidFill>
                              <a:latin typeface="Cambria Math" panose="02040503050406030204" pitchFamily="18" charset="0"/>
                            </a:rPr>
                          </m:ctrlPr>
                        </m:accPr>
                        <m:e>
                          <m:r>
                            <a:rPr lang="en-AU" b="0" i="1" smtClean="0">
                              <a:solidFill>
                                <a:srgbClr val="00B050"/>
                              </a:solidFill>
                              <a:latin typeface="Cambria Math" panose="02040503050406030204" pitchFamily="18" charset="0"/>
                            </a:rPr>
                            <m:t>𝑎</m:t>
                          </m:r>
                        </m:e>
                      </m:acc>
                    </m:oMath>
                  </m:oMathPara>
                </a14:m>
                <a:endParaRPr lang="en-US" dirty="0">
                  <a:solidFill>
                    <a:srgbClr val="00B050"/>
                  </a:solidFill>
                </a:endParaRPr>
              </a:p>
            </p:txBody>
          </p:sp>
        </mc:Choice>
        <mc:Fallback xmlns="">
          <p:sp>
            <p:nvSpPr>
              <p:cNvPr id="4" name="TextBox 3">
                <a:extLst>
                  <a:ext uri="{FF2B5EF4-FFF2-40B4-BE49-F238E27FC236}">
                    <a16:creationId xmlns:a16="http://schemas.microsoft.com/office/drawing/2014/main" id="{7FC341B7-8592-2D45-B4DA-AF3D807E40DB}"/>
                  </a:ext>
                </a:extLst>
              </p:cNvPr>
              <p:cNvSpPr txBox="1">
                <a:spLocks noRot="1" noChangeAspect="1" noMove="1" noResize="1" noEditPoints="1" noAdjustHandles="1" noChangeArrowheads="1" noChangeShapeType="1" noTextEdit="1"/>
              </p:cNvSpPr>
              <p:nvPr/>
            </p:nvSpPr>
            <p:spPr>
              <a:xfrm>
                <a:off x="11626284" y="2476813"/>
                <a:ext cx="446284" cy="369332"/>
              </a:xfrm>
              <a:prstGeom prst="rect">
                <a:avLst/>
              </a:prstGeom>
              <a:blipFill>
                <a:blip r:embed="rId16"/>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1F4B05AF-B6F3-F045-BF2F-4A6ACAA8B038}"/>
              </a:ext>
            </a:extLst>
          </p:cNvPr>
          <p:cNvCxnSpPr>
            <a:cxnSpLocks/>
          </p:cNvCxnSpPr>
          <p:nvPr/>
        </p:nvCxnSpPr>
        <p:spPr>
          <a:xfrm flipH="1">
            <a:off x="11654402" y="4833890"/>
            <a:ext cx="1" cy="600200"/>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4E3C6DA-93D3-9C43-AAE5-21D86595FDE8}"/>
                  </a:ext>
                </a:extLst>
              </p:cNvPr>
              <p:cNvSpPr txBox="1"/>
              <p:nvPr/>
            </p:nvSpPr>
            <p:spPr>
              <a:xfrm>
                <a:off x="11630785" y="4959040"/>
                <a:ext cx="4372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00B050"/>
                              </a:solidFill>
                              <a:latin typeface="Cambria Math" panose="02040503050406030204" pitchFamily="18" charset="0"/>
                            </a:rPr>
                          </m:ctrlPr>
                        </m:accPr>
                        <m:e>
                          <m:r>
                            <a:rPr lang="en-AU" b="0" i="1" smtClean="0">
                              <a:solidFill>
                                <a:srgbClr val="00B050"/>
                              </a:solidFill>
                              <a:latin typeface="Cambria Math" panose="02040503050406030204" pitchFamily="18" charset="0"/>
                            </a:rPr>
                            <m:t>𝑎</m:t>
                          </m:r>
                        </m:e>
                      </m:acc>
                    </m:oMath>
                  </m:oMathPara>
                </a14:m>
                <a:endParaRPr lang="en-US" dirty="0">
                  <a:solidFill>
                    <a:srgbClr val="00B050"/>
                  </a:solidFill>
                </a:endParaRPr>
              </a:p>
            </p:txBody>
          </p:sp>
        </mc:Choice>
        <mc:Fallback xmlns="">
          <p:sp>
            <p:nvSpPr>
              <p:cNvPr id="36" name="TextBox 35">
                <a:extLst>
                  <a:ext uri="{FF2B5EF4-FFF2-40B4-BE49-F238E27FC236}">
                    <a16:creationId xmlns:a16="http://schemas.microsoft.com/office/drawing/2014/main" id="{14E3C6DA-93D3-9C43-AAE5-21D86595FDE8}"/>
                  </a:ext>
                </a:extLst>
              </p:cNvPr>
              <p:cNvSpPr txBox="1">
                <a:spLocks noRot="1" noChangeAspect="1" noMove="1" noResize="1" noEditPoints="1" noAdjustHandles="1" noChangeArrowheads="1" noChangeShapeType="1" noTextEdit="1"/>
              </p:cNvSpPr>
              <p:nvPr/>
            </p:nvSpPr>
            <p:spPr>
              <a:xfrm>
                <a:off x="11630785" y="4959040"/>
                <a:ext cx="437282" cy="369332"/>
              </a:xfrm>
              <a:prstGeom prst="rect">
                <a:avLst/>
              </a:prstGeom>
              <a:blipFill>
                <a:blip r:embed="rId17"/>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1D253E2-52ED-A549-99C8-6DC0B63D59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34179" y="1199617"/>
            <a:ext cx="2609607" cy="2223994"/>
          </a:xfrm>
          <a:prstGeom prst="rect">
            <a:avLst/>
          </a:prstGeom>
        </p:spPr>
      </p:pic>
      <p:pic>
        <p:nvPicPr>
          <p:cNvPr id="5" name="Picture 4" descr="A black text with red circles&#10;&#10;Description automatically generated">
            <a:extLst>
              <a:ext uri="{FF2B5EF4-FFF2-40B4-BE49-F238E27FC236}">
                <a16:creationId xmlns:a16="http://schemas.microsoft.com/office/drawing/2014/main" id="{F7FE8F0D-875A-1E41-B486-BFE512C13E9C}"/>
              </a:ext>
            </a:extLst>
          </p:cNvPr>
          <p:cNvPicPr>
            <a:picLocks noChangeAspect="1"/>
          </p:cNvPicPr>
          <p:nvPr/>
        </p:nvPicPr>
        <p:blipFill rotWithShape="1">
          <a:blip r:embed="rId19">
            <a:extLst>
              <a:ext uri="{28A0092B-C50C-407E-A947-70E740481C1C}">
                <a14:useLocalDpi xmlns:a14="http://schemas.microsoft.com/office/drawing/2010/main" val="0"/>
              </a:ext>
            </a:extLst>
          </a:blip>
          <a:srcRect l="2412" t="56617" r="41629"/>
          <a:stretch/>
        </p:blipFill>
        <p:spPr>
          <a:xfrm>
            <a:off x="-1733983" y="2887996"/>
            <a:ext cx="2447880" cy="531847"/>
          </a:xfrm>
          <a:prstGeom prst="rect">
            <a:avLst/>
          </a:prstGeom>
        </p:spPr>
      </p:pic>
      <p:grpSp>
        <p:nvGrpSpPr>
          <p:cNvPr id="15" name="Group 14">
            <a:extLst>
              <a:ext uri="{FF2B5EF4-FFF2-40B4-BE49-F238E27FC236}">
                <a16:creationId xmlns:a16="http://schemas.microsoft.com/office/drawing/2014/main" id="{D6BB4235-1306-3644-AB99-2C318A51F6EF}"/>
              </a:ext>
            </a:extLst>
          </p:cNvPr>
          <p:cNvGrpSpPr/>
          <p:nvPr/>
        </p:nvGrpSpPr>
        <p:grpSpPr>
          <a:xfrm>
            <a:off x="-3052486" y="5085573"/>
            <a:ext cx="2892469" cy="697034"/>
            <a:chOff x="7379108" y="234732"/>
            <a:chExt cx="2737204" cy="659618"/>
          </a:xfrm>
        </p:grpSpPr>
        <p:sp>
          <p:nvSpPr>
            <p:cNvPr id="7" name="Rectangle 6">
              <a:extLst>
                <a:ext uri="{FF2B5EF4-FFF2-40B4-BE49-F238E27FC236}">
                  <a16:creationId xmlns:a16="http://schemas.microsoft.com/office/drawing/2014/main" id="{582AD508-378F-0147-8CC1-F25BF3C46294}"/>
                </a:ext>
              </a:extLst>
            </p:cNvPr>
            <p:cNvSpPr/>
            <p:nvPr/>
          </p:nvSpPr>
          <p:spPr>
            <a:xfrm>
              <a:off x="7379108" y="234732"/>
              <a:ext cx="2737204" cy="659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black text with red circles&#10;&#10;Description automatically generated">
              <a:extLst>
                <a:ext uri="{FF2B5EF4-FFF2-40B4-BE49-F238E27FC236}">
                  <a16:creationId xmlns:a16="http://schemas.microsoft.com/office/drawing/2014/main" id="{DE449FC8-D3B8-D94D-989C-6FA8C3FDFC82}"/>
                </a:ext>
              </a:extLst>
            </p:cNvPr>
            <p:cNvPicPr>
              <a:picLocks noChangeAspect="1"/>
            </p:cNvPicPr>
            <p:nvPr/>
          </p:nvPicPr>
          <p:blipFill rotWithShape="1">
            <a:blip r:embed="rId19">
              <a:extLst>
                <a:ext uri="{28A0092B-C50C-407E-A947-70E740481C1C}">
                  <a14:useLocalDpi xmlns:a14="http://schemas.microsoft.com/office/drawing/2010/main" val="0"/>
                </a:ext>
              </a:extLst>
            </a:blip>
            <a:srcRect l="57948" t="58209" r="2389" b="4703"/>
            <a:stretch/>
          </p:blipFill>
          <p:spPr>
            <a:xfrm>
              <a:off x="7496213" y="332889"/>
              <a:ext cx="1641890" cy="430268"/>
            </a:xfrm>
            <a:prstGeom prst="rect">
              <a:avLst/>
            </a:prstGeom>
          </p:spPr>
        </p:pic>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8B1F56A8-801E-1240-8E6E-0F77609F834C}"/>
                  </a:ext>
                </a:extLst>
              </p:cNvPr>
              <p:cNvSpPr txBox="1"/>
              <p:nvPr/>
            </p:nvSpPr>
            <p:spPr>
              <a:xfrm>
                <a:off x="1683675" y="2010937"/>
                <a:ext cx="1879617"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r>
                        <a:rPr lang="en-AU" b="0" i="1" smtClean="0">
                          <a:solidFill>
                            <a:srgbClr val="002060"/>
                          </a:solidFill>
                          <a:latin typeface="Cambria Math" panose="02040503050406030204" pitchFamily="18" charset="0"/>
                        </a:rPr>
                        <m:t>=</m:t>
                      </m:r>
                      <m:f>
                        <m:fPr>
                          <m:ctrlPr>
                            <a:rPr lang="en-AU" b="0" i="1" smtClean="0">
                              <a:solidFill>
                                <a:srgbClr val="002060"/>
                              </a:solidFill>
                              <a:latin typeface="Cambria Math" panose="02040503050406030204" pitchFamily="18" charset="0"/>
                            </a:rPr>
                          </m:ctrlPr>
                        </m:fPr>
                        <m:num>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|0</m:t>
                              </m:r>
                            </m:e>
                          </m:d>
                          <m:r>
                            <a:rPr lang="en-AU" b="0" i="1" smtClean="0">
                              <a:solidFill>
                                <a:srgbClr val="002060"/>
                              </a:solidFill>
                              <a:latin typeface="Cambria Math" panose="02040503050406030204" pitchFamily="18" charset="0"/>
                            </a:rPr>
                            <m:t>+</m:t>
                          </m:r>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|4</m:t>
                              </m:r>
                            </m:e>
                          </m:d>
                        </m:num>
                        <m:den>
                          <m:rad>
                            <m:radPr>
                              <m:degHide m:val="on"/>
                              <m:ctrlPr>
                                <a:rPr lang="en-AU" b="0" i="1" smtClean="0">
                                  <a:solidFill>
                                    <a:srgbClr val="002060"/>
                                  </a:solidFill>
                                  <a:latin typeface="Cambria Math" panose="02040503050406030204" pitchFamily="18" charset="0"/>
                                </a:rPr>
                              </m:ctrlPr>
                            </m:radPr>
                            <m:deg/>
                            <m:e>
                              <m:r>
                                <a:rPr lang="en-AU"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38" name="TextBox 37">
                <a:extLst>
                  <a:ext uri="{FF2B5EF4-FFF2-40B4-BE49-F238E27FC236}">
                    <a16:creationId xmlns:a16="http://schemas.microsoft.com/office/drawing/2014/main" id="{8B1F56A8-801E-1240-8E6E-0F77609F834C}"/>
                  </a:ext>
                </a:extLst>
              </p:cNvPr>
              <p:cNvSpPr txBox="1">
                <a:spLocks noRot="1" noChangeAspect="1" noMove="1" noResize="1" noEditPoints="1" noAdjustHandles="1" noChangeArrowheads="1" noChangeShapeType="1" noTextEdit="1"/>
              </p:cNvSpPr>
              <p:nvPr/>
            </p:nvSpPr>
            <p:spPr>
              <a:xfrm>
                <a:off x="1683675" y="2010937"/>
                <a:ext cx="1879617" cy="587918"/>
              </a:xfrm>
              <a:prstGeom prst="rect">
                <a:avLst/>
              </a:prstGeom>
              <a:blipFill>
                <a:blip r:embed="rId20"/>
                <a:stretch>
                  <a:fillRect l="-4027" t="-80851" r="-15436" b="-893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3868237-6592-9F49-8860-B43968DF959E}"/>
                  </a:ext>
                </a:extLst>
              </p:cNvPr>
              <p:cNvSpPr txBox="1"/>
              <p:nvPr/>
            </p:nvSpPr>
            <p:spPr>
              <a:xfrm>
                <a:off x="1683675" y="5145339"/>
                <a:ext cx="1318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r>
                        <a:rPr lang="en-AU" b="0" i="1" smtClean="0">
                          <a:solidFill>
                            <a:srgbClr val="FF0000"/>
                          </a:solidFill>
                          <a:latin typeface="Cambria Math" panose="02040503050406030204" pitchFamily="18" charset="0"/>
                        </a:rPr>
                        <m:t>=</m:t>
                      </m:r>
                      <m:d>
                        <m:dPr>
                          <m:begChr m:val=""/>
                          <m:endChr m:val="⟩"/>
                          <m:ctrlPr>
                            <a:rPr lang="en-AU" b="0"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|2</m:t>
                          </m:r>
                        </m:e>
                      </m:d>
                    </m:oMath>
                  </m:oMathPara>
                </a14:m>
                <a:endParaRPr lang="en-US" dirty="0">
                  <a:solidFill>
                    <a:srgbClr val="FF0000"/>
                  </a:solidFill>
                </a:endParaRPr>
              </a:p>
            </p:txBody>
          </p:sp>
        </mc:Choice>
        <mc:Fallback xmlns="">
          <p:sp>
            <p:nvSpPr>
              <p:cNvPr id="40" name="TextBox 39">
                <a:extLst>
                  <a:ext uri="{FF2B5EF4-FFF2-40B4-BE49-F238E27FC236}">
                    <a16:creationId xmlns:a16="http://schemas.microsoft.com/office/drawing/2014/main" id="{43868237-6592-9F49-8860-B43968DF959E}"/>
                  </a:ext>
                </a:extLst>
              </p:cNvPr>
              <p:cNvSpPr txBox="1">
                <a:spLocks noRot="1" noChangeAspect="1" noMove="1" noResize="1" noEditPoints="1" noAdjustHandles="1" noChangeArrowheads="1" noChangeShapeType="1" noTextEdit="1"/>
              </p:cNvSpPr>
              <p:nvPr/>
            </p:nvSpPr>
            <p:spPr>
              <a:xfrm>
                <a:off x="1683675" y="5145339"/>
                <a:ext cx="1318951" cy="276999"/>
              </a:xfrm>
              <a:prstGeom prst="rect">
                <a:avLst/>
              </a:prstGeom>
              <a:blipFill>
                <a:blip r:embed="rId21"/>
                <a:stretch>
                  <a:fillRect l="-5714" t="-168182" r="-21905" b="-2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68E36C1-B61B-7044-824D-411CC46F81ED}"/>
                  </a:ext>
                </a:extLst>
              </p:cNvPr>
              <p:cNvSpPr txBox="1"/>
              <p:nvPr/>
            </p:nvSpPr>
            <p:spPr>
              <a:xfrm>
                <a:off x="978544" y="2173114"/>
                <a:ext cx="21441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(1−</m:t>
                              </m:r>
                              <m:r>
                                <a:rPr lang="en-AU" b="0" i="1" smtClean="0">
                                  <a:solidFill>
                                    <a:srgbClr val="002060"/>
                                  </a:solidFill>
                                  <a:latin typeface="Cambria Math" panose="02040503050406030204" pitchFamily="18" charset="0"/>
                                </a:rPr>
                                <m:t>𝜖</m:t>
                              </m:r>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r>
                        <a:rPr lang="en-AU" b="0" i="1" smtClean="0">
                          <a:solidFill>
                            <a:srgbClr val="002060"/>
                          </a:solidFill>
                          <a:latin typeface="Cambria Math" panose="02040503050406030204" pitchFamily="18" charset="0"/>
                        </a:rPr>
                        <m:t>+</m:t>
                      </m:r>
                      <m:r>
                        <a:rPr lang="en-AU" b="0" i="1" smtClean="0">
                          <a:solidFill>
                            <a:srgbClr val="00B050"/>
                          </a:solidFill>
                          <a:latin typeface="Cambria Math" panose="02040503050406030204" pitchFamily="18" charset="0"/>
                        </a:rPr>
                        <m:t>𝜖</m:t>
                      </m:r>
                      <m:r>
                        <a:rPr lang="en-AU" b="0" i="1" smtClean="0">
                          <a:solidFill>
                            <a:srgbClr val="00B050"/>
                          </a:solidFill>
                          <a:latin typeface="Cambria Math" panose="02040503050406030204" pitchFamily="18" charset="0"/>
                        </a:rPr>
                        <m:t>|</m:t>
                      </m:r>
                      <m:d>
                        <m:dPr>
                          <m:begChr m:val=""/>
                          <m:endChr m:val="⟩"/>
                          <m:ctrlPr>
                            <a:rPr lang="en-US" b="0" i="1" dirty="0" smtClean="0">
                              <a:solidFill>
                                <a:srgbClr val="00B050"/>
                              </a:solidFill>
                              <a:latin typeface="Cambria Math" panose="02040503050406030204" pitchFamily="18" charset="0"/>
                            </a:rPr>
                          </m:ctrlPr>
                        </m:dPr>
                        <m:e>
                          <m:r>
                            <a:rPr lang="en-AU" b="0" i="1" dirty="0" smtClean="0">
                              <a:solidFill>
                                <a:srgbClr val="00B050"/>
                              </a:solidFill>
                              <a:latin typeface="Cambria Math" panose="02040503050406030204" pitchFamily="18" charset="0"/>
                            </a:rPr>
                            <m:t>𝐸</m:t>
                          </m:r>
                        </m:e>
                      </m:d>
                    </m:oMath>
                  </m:oMathPara>
                </a14:m>
                <a:endParaRPr lang="en-US" dirty="0">
                  <a:solidFill>
                    <a:srgbClr val="002060"/>
                  </a:solidFill>
                </a:endParaRPr>
              </a:p>
            </p:txBody>
          </p:sp>
        </mc:Choice>
        <mc:Fallback xmlns="">
          <p:sp>
            <p:nvSpPr>
              <p:cNvPr id="43" name="TextBox 42">
                <a:extLst>
                  <a:ext uri="{FF2B5EF4-FFF2-40B4-BE49-F238E27FC236}">
                    <a16:creationId xmlns:a16="http://schemas.microsoft.com/office/drawing/2014/main" id="{568E36C1-B61B-7044-824D-411CC46F81ED}"/>
                  </a:ext>
                </a:extLst>
              </p:cNvPr>
              <p:cNvSpPr txBox="1">
                <a:spLocks noRot="1" noChangeAspect="1" noMove="1" noResize="1" noEditPoints="1" noAdjustHandles="1" noChangeArrowheads="1" noChangeShapeType="1" noTextEdit="1"/>
              </p:cNvSpPr>
              <p:nvPr/>
            </p:nvSpPr>
            <p:spPr>
              <a:xfrm>
                <a:off x="978544" y="2173114"/>
                <a:ext cx="2144112" cy="276999"/>
              </a:xfrm>
              <a:prstGeom prst="rect">
                <a:avLst/>
              </a:prstGeom>
              <a:blipFill>
                <a:blip r:embed="rId22"/>
                <a:stretch>
                  <a:fillRect l="-3550" t="-160870" r="-13609" b="-234783"/>
                </a:stretch>
              </a:blipFill>
            </p:spPr>
            <p:txBody>
              <a:bodyPr/>
              <a:lstStyle/>
              <a:p>
                <a:r>
                  <a:rPr lang="en-US">
                    <a:noFill/>
                  </a:rPr>
                  <a:t> </a:t>
                </a:r>
              </a:p>
            </p:txBody>
          </p:sp>
        </mc:Fallback>
      </mc:AlternateContent>
    </p:spTree>
    <p:extLst>
      <p:ext uri="{BB962C8B-B14F-4D97-AF65-F5344CB8AC3E}">
        <p14:creationId xmlns:p14="http://schemas.microsoft.com/office/powerpoint/2010/main" val="340078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hidden"/>
                                      </p:to>
                                    </p:set>
                                  </p:childTnLst>
                                </p:cTn>
                              </p:par>
                              <p:par>
                                <p:cTn id="59" presetID="1" presetClass="entr" presetSubtype="0" fill="hold" grpId="1"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 grpId="0"/>
      <p:bldP spid="4" grpId="1"/>
      <p:bldP spid="36" grpId="0"/>
      <p:bldP spid="36" grpId="1"/>
      <p:bldP spid="38" grpId="0"/>
      <p:bldP spid="38" grpId="1"/>
      <p:bldP spid="40" grpId="0"/>
      <p:bldP spid="40" grpId="1"/>
      <p:bldP spid="43" grpId="0"/>
      <p:bldP spid="4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E89D6-ED02-C449-9BC9-88A8302476F0}"/>
              </a:ext>
            </a:extLst>
          </p:cNvPr>
          <p:cNvGrpSpPr/>
          <p:nvPr/>
        </p:nvGrpSpPr>
        <p:grpSpPr>
          <a:xfrm>
            <a:off x="6383683" y="1904767"/>
            <a:ext cx="4763361" cy="4581758"/>
            <a:chOff x="6386247" y="1851712"/>
            <a:chExt cx="4763361" cy="4581758"/>
          </a:xfrm>
        </p:grpSpPr>
        <p:pic>
          <p:nvPicPr>
            <p:cNvPr id="7" name="Picture 6">
              <a:extLst>
                <a:ext uri="{FF2B5EF4-FFF2-40B4-BE49-F238E27FC236}">
                  <a16:creationId xmlns:a16="http://schemas.microsoft.com/office/drawing/2014/main" id="{60EB05B6-020C-2252-FD2C-F30B5A443B3F}"/>
                </a:ext>
              </a:extLst>
            </p:cNvPr>
            <p:cNvPicPr>
              <a:picLocks noChangeAspect="1"/>
            </p:cNvPicPr>
            <p:nvPr/>
          </p:nvPicPr>
          <p:blipFill>
            <a:blip r:embed="rId3"/>
            <a:stretch>
              <a:fillRect/>
            </a:stretch>
          </p:blipFill>
          <p:spPr>
            <a:xfrm>
              <a:off x="6712642" y="1878307"/>
              <a:ext cx="4286390" cy="4146752"/>
            </a:xfrm>
            <a:prstGeom prst="rect">
              <a:avLst/>
            </a:prstGeom>
          </p:spPr>
        </p:pic>
        <p:sp>
          <p:nvSpPr>
            <p:cNvPr id="33" name="TextBox 32">
              <a:extLst>
                <a:ext uri="{FF2B5EF4-FFF2-40B4-BE49-F238E27FC236}">
                  <a16:creationId xmlns:a16="http://schemas.microsoft.com/office/drawing/2014/main" id="{30BA599B-E8F4-8D89-7663-7B8818E0667A}"/>
                </a:ext>
              </a:extLst>
            </p:cNvPr>
            <p:cNvSpPr txBox="1"/>
            <p:nvPr/>
          </p:nvSpPr>
          <p:spPr>
            <a:xfrm>
              <a:off x="8443975" y="6004921"/>
              <a:ext cx="277101" cy="360295"/>
            </a:xfrm>
            <a:prstGeom prst="rect">
              <a:avLst/>
            </a:prstGeom>
            <a:noFill/>
          </p:spPr>
          <p:txBody>
            <a:bodyPr wrap="none" rtlCol="0">
              <a:spAutoFit/>
            </a:bodyPr>
            <a:lstStyle/>
            <a:p>
              <a:r>
                <a:rPr lang="en-AU" dirty="0"/>
                <a:t>x</a:t>
              </a:r>
            </a:p>
          </p:txBody>
        </p:sp>
        <p:sp>
          <p:nvSpPr>
            <p:cNvPr id="40" name="TextBox 39">
              <a:extLst>
                <a:ext uri="{FF2B5EF4-FFF2-40B4-BE49-F238E27FC236}">
                  <a16:creationId xmlns:a16="http://schemas.microsoft.com/office/drawing/2014/main" id="{5E83CCA0-1513-DFBA-67DA-37C8911E9FA3}"/>
                </a:ext>
              </a:extLst>
            </p:cNvPr>
            <p:cNvSpPr txBox="1"/>
            <p:nvPr/>
          </p:nvSpPr>
          <p:spPr>
            <a:xfrm rot="16200000">
              <a:off x="6416898" y="4134272"/>
              <a:ext cx="298994" cy="360295"/>
            </a:xfrm>
            <a:prstGeom prst="rect">
              <a:avLst/>
            </a:prstGeom>
            <a:noFill/>
          </p:spPr>
          <p:txBody>
            <a:bodyPr wrap="none" rtlCol="0">
              <a:spAutoFit/>
            </a:bodyPr>
            <a:lstStyle/>
            <a:p>
              <a:r>
                <a:rPr lang="en-AU" dirty="0"/>
                <a:t>p</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0259A7DB-8588-0310-EA29-8F93AE8AED88}"/>
                    </a:ext>
                  </a:extLst>
                </p:cNvPr>
                <p:cNvSpPr txBox="1"/>
                <p:nvPr/>
              </p:nvSpPr>
              <p:spPr>
                <a:xfrm rot="16200000">
                  <a:off x="6141536" y="2148735"/>
                  <a:ext cx="954342" cy="3602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e>
                            </m:d>
                          </m:e>
                          <m:sup>
                            <m:r>
                              <a:rPr lang="en-AU" b="0" i="1" smtClean="0">
                                <a:latin typeface="Cambria Math" panose="02040503050406030204" pitchFamily="18" charset="0"/>
                              </a:rPr>
                              <m:t>2</m:t>
                            </m:r>
                          </m:sup>
                        </m:sSup>
                      </m:oMath>
                    </m:oMathPara>
                  </a14:m>
                  <a:endParaRPr lang="en-AU" dirty="0"/>
                </a:p>
              </p:txBody>
            </p:sp>
          </mc:Choice>
          <mc:Fallback xmlns="">
            <p:sp>
              <p:nvSpPr>
                <p:cNvPr id="89" name="TextBox 88">
                  <a:extLst>
                    <a:ext uri="{FF2B5EF4-FFF2-40B4-BE49-F238E27FC236}">
                      <a16:creationId xmlns:a16="http://schemas.microsoft.com/office/drawing/2014/main" id="{0259A7DB-8588-0310-EA29-8F93AE8AED88}"/>
                    </a:ext>
                  </a:extLst>
                </p:cNvPr>
                <p:cNvSpPr txBox="1">
                  <a:spLocks noRot="1" noChangeAspect="1" noMove="1" noResize="1" noEditPoints="1" noAdjustHandles="1" noChangeArrowheads="1" noChangeShapeType="1" noTextEdit="1"/>
                </p:cNvSpPr>
                <p:nvPr/>
              </p:nvSpPr>
              <p:spPr>
                <a:xfrm rot="16200000">
                  <a:off x="6141536" y="2148735"/>
                  <a:ext cx="954342" cy="360295"/>
                </a:xfrm>
                <a:prstGeom prst="rect">
                  <a:avLst/>
                </a:prstGeom>
                <a:blipFill>
                  <a:blip r:embed="rId4"/>
                  <a:stretch>
                    <a:fillRect r="-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0C127733-BEB3-6BF3-B512-F58C6E50DD1F}"/>
                    </a:ext>
                  </a:extLst>
                </p:cNvPr>
                <p:cNvSpPr txBox="1"/>
                <p:nvPr/>
              </p:nvSpPr>
              <p:spPr>
                <a:xfrm>
                  <a:off x="10194640" y="6073175"/>
                  <a:ext cx="954968" cy="3602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𝜓</m:t>
                                </m:r>
                                <m:d>
                                  <m:dPr>
                                    <m:ctrlPr>
                                      <a:rPr lang="en-AU" b="0" i="1" smtClean="0">
                                        <a:latin typeface="Cambria Math" panose="02040503050406030204" pitchFamily="18" charset="0"/>
                                      </a:rPr>
                                    </m:ctrlPr>
                                  </m:dPr>
                                  <m:e>
                                    <m:r>
                                      <a:rPr lang="en-AU" b="0" i="1" smtClean="0">
                                        <a:latin typeface="Cambria Math" panose="02040503050406030204" pitchFamily="18" charset="0"/>
                                      </a:rPr>
                                      <m:t>𝑝</m:t>
                                    </m:r>
                                  </m:e>
                                </m:d>
                              </m:e>
                            </m:d>
                          </m:e>
                          <m:sup>
                            <m:r>
                              <a:rPr lang="en-AU" b="0" i="1" smtClean="0">
                                <a:latin typeface="Cambria Math" panose="02040503050406030204" pitchFamily="18" charset="0"/>
                              </a:rPr>
                              <m:t>2</m:t>
                            </m:r>
                          </m:sup>
                        </m:sSup>
                      </m:oMath>
                    </m:oMathPara>
                  </a14:m>
                  <a:endParaRPr lang="en-AU" dirty="0"/>
                </a:p>
              </p:txBody>
            </p:sp>
          </mc:Choice>
          <mc:Fallback xmlns="">
            <p:sp>
              <p:nvSpPr>
                <p:cNvPr id="90" name="TextBox 89">
                  <a:extLst>
                    <a:ext uri="{FF2B5EF4-FFF2-40B4-BE49-F238E27FC236}">
                      <a16:creationId xmlns:a16="http://schemas.microsoft.com/office/drawing/2014/main" id="{0C127733-BEB3-6BF3-B512-F58C6E50DD1F}"/>
                    </a:ext>
                  </a:extLst>
                </p:cNvPr>
                <p:cNvSpPr txBox="1">
                  <a:spLocks noRot="1" noChangeAspect="1" noMove="1" noResize="1" noEditPoints="1" noAdjustHandles="1" noChangeArrowheads="1" noChangeShapeType="1" noTextEdit="1"/>
                </p:cNvSpPr>
                <p:nvPr/>
              </p:nvSpPr>
              <p:spPr>
                <a:xfrm>
                  <a:off x="10194640" y="6073175"/>
                  <a:ext cx="954968" cy="360295"/>
                </a:xfrm>
                <a:prstGeom prst="rect">
                  <a:avLst/>
                </a:prstGeom>
                <a:blipFill>
                  <a:blip r:embed="rId5"/>
                  <a:stretch>
                    <a:fillRect b="-15254"/>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A0B298B5-4CB1-4549-A67E-B5CBFF04B1E0}"/>
              </a:ext>
            </a:extLst>
          </p:cNvPr>
          <p:cNvGrpSpPr/>
          <p:nvPr/>
        </p:nvGrpSpPr>
        <p:grpSpPr>
          <a:xfrm>
            <a:off x="8597798" y="3021429"/>
            <a:ext cx="1275920" cy="1320792"/>
            <a:chOff x="8597798" y="3021429"/>
            <a:chExt cx="1275920" cy="1320792"/>
          </a:xfrm>
        </p:grpSpPr>
        <p:cxnSp>
          <p:nvCxnSpPr>
            <p:cNvPr id="42" name="Straight Arrow Connector 41">
              <a:extLst>
                <a:ext uri="{FF2B5EF4-FFF2-40B4-BE49-F238E27FC236}">
                  <a16:creationId xmlns:a16="http://schemas.microsoft.com/office/drawing/2014/main" id="{B6C71A34-A409-CA6B-69DE-B0CB573F4706}"/>
                </a:ext>
              </a:extLst>
            </p:cNvPr>
            <p:cNvCxnSpPr>
              <a:cxnSpLocks/>
            </p:cNvCxnSpPr>
            <p:nvPr/>
          </p:nvCxnSpPr>
          <p:spPr>
            <a:xfrm>
              <a:off x="8597798" y="4327375"/>
              <a:ext cx="12759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99D6D84-C561-3930-8729-B00E04C50B97}"/>
                </a:ext>
              </a:extLst>
            </p:cNvPr>
            <p:cNvCxnSpPr>
              <a:cxnSpLocks/>
            </p:cNvCxnSpPr>
            <p:nvPr/>
          </p:nvCxnSpPr>
          <p:spPr>
            <a:xfrm flipV="1">
              <a:off x="8604079" y="3021429"/>
              <a:ext cx="3418" cy="13207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40661FC-B327-6184-B977-49C758B6A50F}"/>
                    </a:ext>
                  </a:extLst>
                </p:cNvPr>
                <p:cNvSpPr txBox="1"/>
                <p:nvPr/>
              </p:nvSpPr>
              <p:spPr>
                <a:xfrm>
                  <a:off x="9177418" y="3877007"/>
                  <a:ext cx="500978" cy="4503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𝑆</m:t>
                            </m:r>
                          </m:e>
                          <m:sub>
                            <m:r>
                              <a:rPr lang="en-AU" sz="2400" b="0" i="1" smtClean="0">
                                <a:latin typeface="Cambria Math" panose="02040503050406030204" pitchFamily="18" charset="0"/>
                              </a:rPr>
                              <m:t>𝑥</m:t>
                            </m:r>
                          </m:sub>
                        </m:sSub>
                      </m:oMath>
                    </m:oMathPara>
                  </a14:m>
                  <a:endParaRPr lang="en-AU" sz="2400" dirty="0"/>
                </a:p>
              </p:txBody>
            </p:sp>
          </mc:Choice>
          <mc:Fallback xmlns="">
            <p:sp>
              <p:nvSpPr>
                <p:cNvPr id="48" name="TextBox 47">
                  <a:extLst>
                    <a:ext uri="{FF2B5EF4-FFF2-40B4-BE49-F238E27FC236}">
                      <a16:creationId xmlns:a16="http://schemas.microsoft.com/office/drawing/2014/main" id="{340661FC-B327-6184-B977-49C758B6A50F}"/>
                    </a:ext>
                  </a:extLst>
                </p:cNvPr>
                <p:cNvSpPr txBox="1">
                  <a:spLocks noRot="1" noChangeAspect="1" noMove="1" noResize="1" noEditPoints="1" noAdjustHandles="1" noChangeArrowheads="1" noChangeShapeType="1" noTextEdit="1"/>
                </p:cNvSpPr>
                <p:nvPr/>
              </p:nvSpPr>
              <p:spPr>
                <a:xfrm>
                  <a:off x="9177418" y="3877007"/>
                  <a:ext cx="500978" cy="45036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8FD0A6A-F57B-1B6E-79A6-0AC8FB774AB1}"/>
                    </a:ext>
                  </a:extLst>
                </p:cNvPr>
                <p:cNvSpPr txBox="1"/>
                <p:nvPr/>
              </p:nvSpPr>
              <p:spPr>
                <a:xfrm>
                  <a:off x="8610362" y="3350279"/>
                  <a:ext cx="500978" cy="4782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rPr>
                            </m:ctrlPr>
                          </m:sSubPr>
                          <m:e>
                            <m:r>
                              <a:rPr lang="en-AU" sz="2400" b="0" i="1" smtClean="0">
                                <a:latin typeface="Cambria Math" panose="02040503050406030204" pitchFamily="18" charset="0"/>
                              </a:rPr>
                              <m:t>𝑆</m:t>
                            </m:r>
                          </m:e>
                          <m:sub>
                            <m:r>
                              <a:rPr lang="en-AU" sz="2400" b="0" i="1" smtClean="0">
                                <a:latin typeface="Cambria Math" panose="02040503050406030204" pitchFamily="18" charset="0"/>
                              </a:rPr>
                              <m:t>𝑝</m:t>
                            </m:r>
                          </m:sub>
                        </m:sSub>
                      </m:oMath>
                    </m:oMathPara>
                  </a14:m>
                  <a:endParaRPr lang="en-AU" sz="2400" dirty="0"/>
                </a:p>
              </p:txBody>
            </p:sp>
          </mc:Choice>
          <mc:Fallback xmlns="">
            <p:sp>
              <p:nvSpPr>
                <p:cNvPr id="49" name="TextBox 48">
                  <a:extLst>
                    <a:ext uri="{FF2B5EF4-FFF2-40B4-BE49-F238E27FC236}">
                      <a16:creationId xmlns:a16="http://schemas.microsoft.com/office/drawing/2014/main" id="{E8FD0A6A-F57B-1B6E-79A6-0AC8FB774AB1}"/>
                    </a:ext>
                  </a:extLst>
                </p:cNvPr>
                <p:cNvSpPr txBox="1">
                  <a:spLocks noRot="1" noChangeAspect="1" noMove="1" noResize="1" noEditPoints="1" noAdjustHandles="1" noChangeArrowheads="1" noChangeShapeType="1" noTextEdit="1"/>
                </p:cNvSpPr>
                <p:nvPr/>
              </p:nvSpPr>
              <p:spPr>
                <a:xfrm>
                  <a:off x="8610362" y="3350279"/>
                  <a:ext cx="500978" cy="478204"/>
                </a:xfrm>
                <a:prstGeom prst="rect">
                  <a:avLst/>
                </a:prstGeom>
                <a:blipFill>
                  <a:blip r:embed="rId7"/>
                  <a:stretch>
                    <a:fillRect l="-1205" b="-8974"/>
                  </a:stretch>
                </a:blipFill>
              </p:spPr>
              <p:txBody>
                <a:bodyPr/>
                <a:lstStyle/>
                <a:p>
                  <a:r>
                    <a:rPr lang="en-US">
                      <a:noFill/>
                    </a:rPr>
                    <a:t> </a:t>
                  </a:r>
                </a:p>
              </p:txBody>
            </p:sp>
          </mc:Fallback>
        </mc:AlternateContent>
      </p:grpSp>
      <p:sp>
        <p:nvSpPr>
          <p:cNvPr id="11" name="Rectangle 10">
            <a:extLst>
              <a:ext uri="{FF2B5EF4-FFF2-40B4-BE49-F238E27FC236}">
                <a16:creationId xmlns:a16="http://schemas.microsoft.com/office/drawing/2014/main" id="{615B9959-50D4-1B8A-2D62-266983C75D74}"/>
              </a:ext>
            </a:extLst>
          </p:cNvPr>
          <p:cNvSpPr/>
          <p:nvPr/>
        </p:nvSpPr>
        <p:spPr>
          <a:xfrm>
            <a:off x="1144495" y="2399619"/>
            <a:ext cx="4210496" cy="120032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Slide Number Placeholder 23">
            <a:extLst>
              <a:ext uri="{FF2B5EF4-FFF2-40B4-BE49-F238E27FC236}">
                <a16:creationId xmlns:a16="http://schemas.microsoft.com/office/drawing/2014/main" id="{717CEA80-7331-E506-4080-150430B37618}"/>
              </a:ext>
            </a:extLst>
          </p:cNvPr>
          <p:cNvSpPr>
            <a:spLocks noGrp="1"/>
          </p:cNvSpPr>
          <p:nvPr>
            <p:ph type="sldNum" sz="quarter" idx="12"/>
          </p:nvPr>
        </p:nvSpPr>
        <p:spPr/>
        <p:txBody>
          <a:bodyPr/>
          <a:lstStyle/>
          <a:p>
            <a:fld id="{D6391FA1-25A5-4E68-89BD-A5F97D935BCC}" type="slidenum">
              <a:rPr lang="en-AU" smtClean="0"/>
              <a:t>32</a:t>
            </a:fld>
            <a:endParaRPr lang="en-AU"/>
          </a:p>
        </p:txBody>
      </p:sp>
      <p:sp>
        <p:nvSpPr>
          <p:cNvPr id="3" name="TextBox 2">
            <a:extLst>
              <a:ext uri="{FF2B5EF4-FFF2-40B4-BE49-F238E27FC236}">
                <a16:creationId xmlns:a16="http://schemas.microsoft.com/office/drawing/2014/main" id="{A2D2902E-7379-7E56-B1B3-2207A392AD42}"/>
              </a:ext>
            </a:extLst>
          </p:cNvPr>
          <p:cNvSpPr txBox="1"/>
          <p:nvPr/>
        </p:nvSpPr>
        <p:spPr>
          <a:xfrm>
            <a:off x="3048537" y="105831"/>
            <a:ext cx="6094926" cy="523220"/>
          </a:xfrm>
          <a:prstGeom prst="rect">
            <a:avLst/>
          </a:prstGeom>
          <a:noFill/>
        </p:spPr>
        <p:txBody>
          <a:bodyPr wrap="square">
            <a:spAutoFit/>
          </a:bodyPr>
          <a:lstStyle/>
          <a:p>
            <a:pPr algn="ctr"/>
            <a:r>
              <a:rPr lang="en-AU" sz="2800" b="1" dirty="0">
                <a:solidFill>
                  <a:srgbClr val="DC5F12"/>
                </a:solidFill>
              </a:rPr>
              <a:t>Quantum Computing with GKP codes</a:t>
            </a:r>
          </a:p>
        </p:txBody>
      </p:sp>
      <p:sp>
        <p:nvSpPr>
          <p:cNvPr id="4" name="TextBox 3">
            <a:extLst>
              <a:ext uri="{FF2B5EF4-FFF2-40B4-BE49-F238E27FC236}">
                <a16:creationId xmlns:a16="http://schemas.microsoft.com/office/drawing/2014/main" id="{88B919DD-9479-27B1-07DE-7E803F9AEE89}"/>
              </a:ext>
            </a:extLst>
          </p:cNvPr>
          <p:cNvSpPr txBox="1"/>
          <p:nvPr/>
        </p:nvSpPr>
        <p:spPr>
          <a:xfrm>
            <a:off x="3943648" y="598887"/>
            <a:ext cx="4440575" cy="307777"/>
          </a:xfrm>
          <a:prstGeom prst="rect">
            <a:avLst/>
          </a:prstGeom>
          <a:noFill/>
        </p:spPr>
        <p:txBody>
          <a:bodyPr wrap="none" rtlCol="0">
            <a:spAutoFit/>
          </a:bodyPr>
          <a:lstStyle/>
          <a:p>
            <a:r>
              <a:rPr lang="en-AU" sz="1400" dirty="0"/>
              <a:t>D. Gottesman, A. </a:t>
            </a:r>
            <a:r>
              <a:rPr lang="en-AU" sz="1400" dirty="0" err="1"/>
              <a:t>Kitaev</a:t>
            </a:r>
            <a:r>
              <a:rPr lang="en-AU" sz="1400" dirty="0"/>
              <a:t>, J. </a:t>
            </a:r>
            <a:r>
              <a:rPr lang="en-AU" sz="1400" dirty="0" err="1"/>
              <a:t>Preskill</a:t>
            </a:r>
            <a:r>
              <a:rPr lang="en-AU" sz="1400" dirty="0"/>
              <a:t>, PRA, 64, 012310 (2001)</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001B22-D004-9001-B886-F652168B55A2}"/>
                  </a:ext>
                </a:extLst>
              </p:cNvPr>
              <p:cNvSpPr txBox="1"/>
              <p:nvPr/>
            </p:nvSpPr>
            <p:spPr>
              <a:xfrm>
                <a:off x="3379081" y="1205844"/>
                <a:ext cx="5518631" cy="307777"/>
              </a:xfrm>
              <a:prstGeom prst="rect">
                <a:avLst/>
              </a:prstGeom>
              <a:noFill/>
            </p:spPr>
            <p:txBody>
              <a:bodyPr wrap="square" lIns="0" tIns="0" rIns="0" bIns="0" rtlCol="0">
                <a:spAutoFit/>
              </a:bodyPr>
              <a:lstStyle/>
              <a:p>
                <a:pPr algn="ctr"/>
                <a14:m>
                  <m:oMath xmlns:m="http://schemas.openxmlformats.org/officeDocument/2006/math">
                    <m:d>
                      <m:dPr>
                        <m:begChr m:val="{"/>
                        <m:endChr m:val="}"/>
                        <m:ctrlPr>
                          <a:rPr lang="en-AU" sz="2000" b="0" i="1" smtClean="0">
                            <a:latin typeface="Cambria Math" panose="02040503050406030204" pitchFamily="18" charset="0"/>
                          </a:rPr>
                        </m:ctrlPr>
                      </m:dPr>
                      <m:e>
                        <m:r>
                          <a:rPr lang="en-AU" sz="2000" b="0" i="1" smtClean="0">
                            <a:latin typeface="Cambria Math" panose="02040503050406030204" pitchFamily="18" charset="0"/>
                          </a:rPr>
                          <m:t>𝐷</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𝛼</m:t>
                            </m:r>
                          </m:e>
                        </m:d>
                        <m:r>
                          <a:rPr lang="en-AU" sz="2000" b="0" i="1" smtClean="0">
                            <a:latin typeface="Cambria Math" panose="02040503050406030204" pitchFamily="18" charset="0"/>
                          </a:rPr>
                          <m:t>,</m:t>
                        </m:r>
                        <m:r>
                          <a:rPr lang="en-AU" sz="2000" b="0" i="1" smtClean="0">
                            <a:latin typeface="Cambria Math" panose="02040503050406030204" pitchFamily="18" charset="0"/>
                          </a:rPr>
                          <m:t>𝐷</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𝛽</m:t>
                            </m:r>
                          </m:e>
                        </m:d>
                      </m:e>
                    </m:d>
                    <m:r>
                      <a:rPr lang="en-AU" sz="2000" b="0" i="1" smtClean="0">
                        <a:latin typeface="Cambria Math" panose="02040503050406030204" pitchFamily="18" charset="0"/>
                      </a:rPr>
                      <m:t>=0</m:t>
                    </m:r>
                  </m:oMath>
                </a14:m>
                <a:r>
                  <a:rPr lang="en-AU" sz="2000" dirty="0"/>
                  <a:t>  if   </a:t>
                </a:r>
                <a14:m>
                  <m:oMath xmlns:m="http://schemas.openxmlformats.org/officeDocument/2006/math">
                    <m:sSup>
                      <m:sSupPr>
                        <m:ctrlPr>
                          <a:rPr lang="en-AU" sz="2000" b="0" i="1" dirty="0" smtClean="0">
                            <a:latin typeface="Cambria Math" panose="02040503050406030204" pitchFamily="18" charset="0"/>
                          </a:rPr>
                        </m:ctrlPr>
                      </m:sSupPr>
                      <m:e>
                        <m:r>
                          <a:rPr lang="en-AU" sz="2000" i="1" dirty="0" smtClean="0">
                            <a:latin typeface="Cambria Math" panose="02040503050406030204" pitchFamily="18" charset="0"/>
                          </a:rPr>
                          <m:t>𝛼</m:t>
                        </m:r>
                      </m:e>
                      <m:sup>
                        <m:r>
                          <a:rPr lang="en-AU" sz="2000" b="0" i="1" dirty="0" smtClean="0">
                            <a:latin typeface="Cambria Math" panose="02040503050406030204" pitchFamily="18" charset="0"/>
                          </a:rPr>
                          <m:t>∗</m:t>
                        </m:r>
                      </m:sup>
                    </m:sSup>
                    <m:r>
                      <a:rPr lang="en-AU" sz="2000" i="1" dirty="0" smtClean="0">
                        <a:latin typeface="Cambria Math" panose="02040503050406030204" pitchFamily="18" charset="0"/>
                      </a:rPr>
                      <m:t>𝛽</m:t>
                    </m:r>
                    <m:r>
                      <a:rPr lang="en-AU" sz="2000" b="0" i="1" dirty="0" smtClean="0">
                        <a:latin typeface="Cambria Math" panose="02040503050406030204" pitchFamily="18" charset="0"/>
                      </a:rPr>
                      <m:t>−</m:t>
                    </m:r>
                    <m:r>
                      <m:rPr>
                        <m:sty m:val="p"/>
                      </m:rPr>
                      <a:rPr lang="en-AU" sz="2000" b="0" i="1" dirty="0" smtClean="0">
                        <a:latin typeface="Cambria Math" panose="02040503050406030204" pitchFamily="18" charset="0"/>
                      </a:rPr>
                      <m:t>α</m:t>
                    </m:r>
                    <m:sSup>
                      <m:sSupPr>
                        <m:ctrlPr>
                          <a:rPr lang="en-AU" sz="2000" b="0" i="1" dirty="0" smtClean="0">
                            <a:latin typeface="Cambria Math" panose="02040503050406030204" pitchFamily="18" charset="0"/>
                          </a:rPr>
                        </m:ctrlPr>
                      </m:sSupPr>
                      <m:e>
                        <m:r>
                          <a:rPr lang="en-AU" sz="2000" b="0" i="1" dirty="0" smtClean="0">
                            <a:latin typeface="Cambria Math" panose="02040503050406030204" pitchFamily="18" charset="0"/>
                          </a:rPr>
                          <m:t>𝛽</m:t>
                        </m:r>
                      </m:e>
                      <m:sup>
                        <m:r>
                          <a:rPr lang="en-AU" sz="2000" b="0" i="1" dirty="0" smtClean="0">
                            <a:latin typeface="Cambria Math" panose="02040503050406030204" pitchFamily="18" charset="0"/>
                          </a:rPr>
                          <m:t>∗</m:t>
                        </m:r>
                      </m:sup>
                    </m:sSup>
                    <m:r>
                      <a:rPr lang="en-AU" sz="2000" b="0" i="1" smtClean="0">
                        <a:latin typeface="Cambria Math" panose="02040503050406030204" pitchFamily="18" charset="0"/>
                      </a:rPr>
                      <m:t>=</m:t>
                    </m:r>
                    <m:r>
                      <a:rPr lang="en-AU" sz="2000" b="0" i="1" smtClean="0">
                        <a:latin typeface="Cambria Math" panose="02040503050406030204" pitchFamily="18" charset="0"/>
                      </a:rPr>
                      <m:t>𝑖</m:t>
                    </m:r>
                    <m:r>
                      <a:rPr lang="en-AU" sz="2000" b="0" i="1" smtClean="0">
                        <a:latin typeface="Cambria Math" panose="02040503050406030204" pitchFamily="18" charset="0"/>
                      </a:rPr>
                      <m:t>𝜋</m:t>
                    </m:r>
                  </m:oMath>
                </a14:m>
                <a:r>
                  <a:rPr lang="en-AU" sz="2000" dirty="0"/>
                  <a:t> </a:t>
                </a:r>
              </a:p>
            </p:txBody>
          </p:sp>
        </mc:Choice>
        <mc:Fallback xmlns="">
          <p:sp>
            <p:nvSpPr>
              <p:cNvPr id="8" name="TextBox 7">
                <a:extLst>
                  <a:ext uri="{FF2B5EF4-FFF2-40B4-BE49-F238E27FC236}">
                    <a16:creationId xmlns:a16="http://schemas.microsoft.com/office/drawing/2014/main" id="{DA001B22-D004-9001-B886-F652168B55A2}"/>
                  </a:ext>
                </a:extLst>
              </p:cNvPr>
              <p:cNvSpPr txBox="1">
                <a:spLocks noRot="1" noChangeAspect="1" noMove="1" noResize="1" noEditPoints="1" noAdjustHandles="1" noChangeArrowheads="1" noChangeShapeType="1" noTextEdit="1"/>
              </p:cNvSpPr>
              <p:nvPr/>
            </p:nvSpPr>
            <p:spPr>
              <a:xfrm>
                <a:off x="3379081" y="1205844"/>
                <a:ext cx="5518631" cy="307777"/>
              </a:xfrm>
              <a:prstGeom prst="rect">
                <a:avLst/>
              </a:prstGeom>
              <a:blipFill>
                <a:blip r:embed="rId8"/>
                <a:stretch>
                  <a:fillRect t="-26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FC5E1B5-E11D-5A38-9619-A9C56AADBE97}"/>
                  </a:ext>
                </a:extLst>
              </p:cNvPr>
              <p:cNvSpPr txBox="1"/>
              <p:nvPr/>
            </p:nvSpPr>
            <p:spPr>
              <a:xfrm>
                <a:off x="1223499" y="3021429"/>
                <a:ext cx="4242444" cy="423770"/>
              </a:xfrm>
              <a:prstGeom prst="rect">
                <a:avLst/>
              </a:prstGeom>
              <a:noFill/>
            </p:spPr>
            <p:txBody>
              <a:bodyPr wrap="square">
                <a:spAutoFit/>
              </a:bodyPr>
              <a:lstStyle/>
              <a:p>
                <a:pPr algn="ct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𝑆</m:t>
                        </m:r>
                      </m:e>
                      <m:sub>
                        <m:r>
                          <a:rPr lang="en-AU" sz="2000" b="0" i="1" smtClean="0">
                            <a:latin typeface="Cambria Math" panose="02040503050406030204" pitchFamily="18" charset="0"/>
                          </a:rPr>
                          <m:t>𝑥</m:t>
                        </m:r>
                      </m:sub>
                    </m:sSub>
                    <m:r>
                      <a:rPr lang="en-AU" sz="2000" b="0" i="1" smtClean="0">
                        <a:latin typeface="Cambria Math" panose="02040503050406030204" pitchFamily="18" charset="0"/>
                      </a:rPr>
                      <m:t>=</m:t>
                    </m:r>
                    <m:r>
                      <a:rPr lang="en-AU" sz="2000" b="0" i="1" smtClean="0">
                        <a:latin typeface="Cambria Math" panose="02040503050406030204" pitchFamily="18" charset="0"/>
                      </a:rPr>
                      <m:t>𝐷</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2</m:t>
                        </m:r>
                        <m:r>
                          <a:rPr lang="en-AU" sz="2000" b="0" i="1" smtClean="0">
                            <a:latin typeface="Cambria Math" panose="02040503050406030204" pitchFamily="18" charset="0"/>
                          </a:rPr>
                          <m:t>𝛼</m:t>
                        </m:r>
                      </m:e>
                    </m:d>
                  </m:oMath>
                </a14:m>
                <a:r>
                  <a:rPr lang="en-AU" sz="2000" dirty="0"/>
                  <a: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   </m:t>
                        </m:r>
                        <m:r>
                          <a:rPr lang="en-AU" sz="2000" b="0" i="1" smtClean="0">
                            <a:latin typeface="Cambria Math" panose="02040503050406030204" pitchFamily="18" charset="0"/>
                          </a:rPr>
                          <m:t>𝑆</m:t>
                        </m:r>
                      </m:e>
                      <m:sub>
                        <m:r>
                          <a:rPr lang="en-AU" sz="2000" b="0" i="1" smtClean="0">
                            <a:latin typeface="Cambria Math" panose="02040503050406030204" pitchFamily="18" charset="0"/>
                          </a:rPr>
                          <m:t>𝑝</m:t>
                        </m:r>
                      </m:sub>
                    </m:sSub>
                    <m:r>
                      <a:rPr lang="en-AU" sz="2000" b="0" i="1" smtClean="0">
                        <a:latin typeface="Cambria Math" panose="02040503050406030204" pitchFamily="18" charset="0"/>
                      </a:rPr>
                      <m:t>=</m:t>
                    </m:r>
                    <m:r>
                      <a:rPr lang="en-AU" sz="2000" b="0" i="1" smtClean="0">
                        <a:latin typeface="Cambria Math" panose="02040503050406030204" pitchFamily="18" charset="0"/>
                      </a:rPr>
                      <m:t>𝐷</m:t>
                    </m:r>
                    <m:r>
                      <a:rPr lang="en-AU" sz="2000" b="0" i="1" smtClean="0">
                        <a:latin typeface="Cambria Math" panose="02040503050406030204" pitchFamily="18" charset="0"/>
                      </a:rPr>
                      <m:t>(2</m:t>
                    </m:r>
                    <m:r>
                      <a:rPr lang="en-AU" sz="2000" b="0" i="1" smtClean="0">
                        <a:latin typeface="Cambria Math" panose="02040503050406030204" pitchFamily="18" charset="0"/>
                      </a:rPr>
                      <m:t>𝛽</m:t>
                    </m:r>
                    <m:r>
                      <a:rPr lang="en-AU" sz="2000" b="0" i="1" smtClean="0">
                        <a:latin typeface="Cambria Math" panose="02040503050406030204" pitchFamily="18" charset="0"/>
                      </a:rPr>
                      <m:t>)</m:t>
                    </m:r>
                  </m:oMath>
                </a14:m>
                <a:endParaRPr lang="en-AU" sz="2000" dirty="0"/>
              </a:p>
            </p:txBody>
          </p:sp>
        </mc:Choice>
        <mc:Fallback xmlns="">
          <p:sp>
            <p:nvSpPr>
              <p:cNvPr id="22" name="TextBox 21">
                <a:extLst>
                  <a:ext uri="{FF2B5EF4-FFF2-40B4-BE49-F238E27FC236}">
                    <a16:creationId xmlns:a16="http://schemas.microsoft.com/office/drawing/2014/main" id="{3FC5E1B5-E11D-5A38-9619-A9C56AADBE97}"/>
                  </a:ext>
                </a:extLst>
              </p:cNvPr>
              <p:cNvSpPr txBox="1">
                <a:spLocks noRot="1" noChangeAspect="1" noMove="1" noResize="1" noEditPoints="1" noAdjustHandles="1" noChangeArrowheads="1" noChangeShapeType="1" noTextEdit="1"/>
              </p:cNvSpPr>
              <p:nvPr/>
            </p:nvSpPr>
            <p:spPr>
              <a:xfrm>
                <a:off x="1223499" y="3021429"/>
                <a:ext cx="4242444" cy="423770"/>
              </a:xfrm>
              <a:prstGeom prst="rect">
                <a:avLst/>
              </a:prstGeom>
              <a:blipFill>
                <a:blip r:embed="rId9"/>
                <a:stretch>
                  <a:fillRect t="-8824"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52C8F49-2FD2-DCB2-1E3C-9CD4040B4987}"/>
                  </a:ext>
                </a:extLst>
              </p:cNvPr>
              <p:cNvSpPr txBox="1"/>
              <p:nvPr/>
            </p:nvSpPr>
            <p:spPr>
              <a:xfrm>
                <a:off x="1654612" y="4404521"/>
                <a:ext cx="4210496" cy="1428853"/>
              </a:xfrm>
              <a:prstGeom prst="rect">
                <a:avLst/>
              </a:prstGeom>
              <a:noFill/>
            </p:spPr>
            <p:txBody>
              <a:bodyPr wrap="square">
                <a:spAutoFit/>
              </a:bodyPr>
              <a:lstStyle/>
              <a:p>
                <a:pPr>
                  <a:lnSpc>
                    <a:spcPct val="150000"/>
                  </a:lnSpc>
                </a:pPr>
                <a:r>
                  <a:rPr lang="en-AU" sz="2000" b="0" dirty="0"/>
                  <a:t>	</a:t>
                </a:r>
                <a14:m>
                  <m:oMath xmlns:m="http://schemas.openxmlformats.org/officeDocument/2006/math">
                    <m:r>
                      <a:rPr lang="en-AU" sz="2000" b="0" i="1" smtClean="0">
                        <a:latin typeface="Cambria Math" panose="02040503050406030204" pitchFamily="18" charset="0"/>
                      </a:rPr>
                      <m:t>𝑋</m:t>
                    </m:r>
                    <m:r>
                      <a:rPr lang="en-AU" sz="2000" b="0" i="1" smtClean="0">
                        <a:latin typeface="Cambria Math" panose="02040503050406030204" pitchFamily="18" charset="0"/>
                      </a:rPr>
                      <m:t>=</m:t>
                    </m:r>
                    <m:r>
                      <a:rPr lang="en-AU" sz="2000" b="0" i="1" smtClean="0">
                        <a:latin typeface="Cambria Math" panose="02040503050406030204" pitchFamily="18" charset="0"/>
                      </a:rPr>
                      <m:t>𝐷</m:t>
                    </m:r>
                    <m:r>
                      <a:rPr lang="en-AU" sz="2000" b="0" i="1" smtClean="0">
                        <a:latin typeface="Cambria Math" panose="02040503050406030204" pitchFamily="18" charset="0"/>
                      </a:rPr>
                      <m:t>(</m:t>
                    </m:r>
                    <m:r>
                      <a:rPr lang="en-AU" sz="2000" b="0" i="1" smtClean="0">
                        <a:latin typeface="Cambria Math" panose="02040503050406030204" pitchFamily="18" charset="0"/>
                      </a:rPr>
                      <m:t>𝛼</m:t>
                    </m:r>
                    <m:r>
                      <a:rPr lang="en-AU" sz="2000" b="0" i="1" smtClean="0">
                        <a:latin typeface="Cambria Math" panose="02040503050406030204" pitchFamily="18" charset="0"/>
                      </a:rPr>
                      <m:t>)</m:t>
                    </m:r>
                  </m:oMath>
                </a14:m>
                <a:r>
                  <a:rPr lang="en-AU" sz="2000" dirty="0"/>
                  <a:t>, </a:t>
                </a:r>
                <a:endParaRPr lang="en-AU" sz="2000" b="0" i="1" dirty="0">
                  <a:latin typeface="Cambria Math" panose="02040503050406030204" pitchFamily="18" charset="0"/>
                </a:endParaRPr>
              </a:p>
              <a:p>
                <a:pPr>
                  <a:lnSpc>
                    <a:spcPct val="150000"/>
                  </a:lnSpc>
                </a:pPr>
                <a:r>
                  <a:rPr lang="en-AU" sz="2000" b="0" dirty="0"/>
                  <a:t>	</a:t>
                </a:r>
                <a14:m>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𝑌</m:t>
                        </m:r>
                      </m:e>
                      <m:sub>
                        <m:r>
                          <a:rPr lang="en-AU" sz="2000" b="0" i="1" smtClean="0">
                            <a:latin typeface="Cambria Math" panose="02040503050406030204" pitchFamily="18" charset="0"/>
                          </a:rPr>
                          <m:t> </m:t>
                        </m:r>
                      </m:sub>
                    </m:sSub>
                    <m:r>
                      <a:rPr lang="en-AU" sz="2000" b="0" i="1" smtClean="0">
                        <a:latin typeface="Cambria Math" panose="02040503050406030204" pitchFamily="18" charset="0"/>
                      </a:rPr>
                      <m:t>=</m:t>
                    </m:r>
                    <m:r>
                      <a:rPr lang="en-AU" sz="2000" b="0" i="1" smtClean="0">
                        <a:latin typeface="Cambria Math" panose="02040503050406030204" pitchFamily="18" charset="0"/>
                      </a:rPr>
                      <m:t>𝐷</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m:t>
                        </m:r>
                        <m:r>
                          <a:rPr lang="en-AU" sz="2000" b="0" i="1" smtClean="0">
                            <a:latin typeface="Cambria Math" panose="02040503050406030204" pitchFamily="18" charset="0"/>
                          </a:rPr>
                          <m:t>𝛼</m:t>
                        </m:r>
                        <m:r>
                          <a:rPr lang="en-AU" sz="2000" b="0" i="1" smtClean="0">
                            <a:latin typeface="Cambria Math" panose="02040503050406030204" pitchFamily="18" charset="0"/>
                          </a:rPr>
                          <m:t>−</m:t>
                        </m:r>
                        <m:r>
                          <a:rPr lang="en-AU" sz="2000" b="0" i="1" smtClean="0">
                            <a:latin typeface="Cambria Math" panose="02040503050406030204" pitchFamily="18" charset="0"/>
                          </a:rPr>
                          <m:t>𝛽</m:t>
                        </m:r>
                      </m:e>
                    </m:d>
                  </m:oMath>
                </a14:m>
                <a:r>
                  <a:rPr lang="en-AU" sz="2000" b="0" i="1" dirty="0">
                    <a:latin typeface="Cambria Math" panose="02040503050406030204" pitchFamily="18" charset="0"/>
                  </a:rPr>
                  <a:t>,</a:t>
                </a:r>
              </a:p>
              <a:p>
                <a:pPr>
                  <a:lnSpc>
                    <a:spcPct val="150000"/>
                  </a:lnSpc>
                </a:pPr>
                <a:r>
                  <a:rPr lang="en-AU" sz="2000" b="0" dirty="0"/>
                  <a:t>	</a:t>
                </a:r>
                <a14:m>
                  <m:oMath xmlns:m="http://schemas.openxmlformats.org/officeDocument/2006/math">
                    <m:r>
                      <a:rPr lang="en-AU" sz="2000" b="0" i="1" smtClean="0">
                        <a:latin typeface="Cambria Math" panose="02040503050406030204" pitchFamily="18" charset="0"/>
                      </a:rPr>
                      <m:t>𝑍</m:t>
                    </m:r>
                    <m:r>
                      <a:rPr lang="en-AU" sz="2000" b="0" i="1" smtClean="0">
                        <a:latin typeface="Cambria Math" panose="02040503050406030204" pitchFamily="18" charset="0"/>
                      </a:rPr>
                      <m:t>=</m:t>
                    </m:r>
                    <m:r>
                      <a:rPr lang="en-AU" sz="2000" b="0" i="1" smtClean="0">
                        <a:latin typeface="Cambria Math" panose="02040503050406030204" pitchFamily="18" charset="0"/>
                      </a:rPr>
                      <m:t>𝐷</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𝛽</m:t>
                        </m:r>
                        <m:r>
                          <m:rPr>
                            <m:lit/>
                          </m:rPr>
                          <a:rPr lang="en-AU" sz="2000" b="0" i="1" smtClean="0">
                            <a:latin typeface="Cambria Math" panose="02040503050406030204" pitchFamily="18" charset="0"/>
                          </a:rPr>
                          <m:t> </m:t>
                        </m:r>
                      </m:e>
                    </m:d>
                  </m:oMath>
                </a14:m>
                <a:endParaRPr lang="en-AU" sz="2000" dirty="0"/>
              </a:p>
            </p:txBody>
          </p:sp>
        </mc:Choice>
        <mc:Fallback xmlns="">
          <p:sp>
            <p:nvSpPr>
              <p:cNvPr id="50" name="TextBox 49">
                <a:extLst>
                  <a:ext uri="{FF2B5EF4-FFF2-40B4-BE49-F238E27FC236}">
                    <a16:creationId xmlns:a16="http://schemas.microsoft.com/office/drawing/2014/main" id="{052C8F49-2FD2-DCB2-1E3C-9CD4040B4987}"/>
                  </a:ext>
                </a:extLst>
              </p:cNvPr>
              <p:cNvSpPr txBox="1">
                <a:spLocks noRot="1" noChangeAspect="1" noMove="1" noResize="1" noEditPoints="1" noAdjustHandles="1" noChangeArrowheads="1" noChangeShapeType="1" noTextEdit="1"/>
              </p:cNvSpPr>
              <p:nvPr/>
            </p:nvSpPr>
            <p:spPr>
              <a:xfrm>
                <a:off x="1654612" y="4404521"/>
                <a:ext cx="4210496" cy="1428853"/>
              </a:xfrm>
              <a:prstGeom prst="rect">
                <a:avLst/>
              </a:prstGeom>
              <a:blipFill>
                <a:blip r:embed="rId10"/>
                <a:stretch>
                  <a:fillRect b="-3419"/>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9DB970EF-3A5C-8189-8CB2-11F9084B8B7E}"/>
              </a:ext>
            </a:extLst>
          </p:cNvPr>
          <p:cNvSpPr txBox="1"/>
          <p:nvPr/>
        </p:nvSpPr>
        <p:spPr>
          <a:xfrm>
            <a:off x="2633884" y="2519259"/>
            <a:ext cx="1499344" cy="400110"/>
          </a:xfrm>
          <a:prstGeom prst="rect">
            <a:avLst/>
          </a:prstGeom>
          <a:noFill/>
        </p:spPr>
        <p:txBody>
          <a:bodyPr wrap="square">
            <a:spAutoFit/>
          </a:bodyPr>
          <a:lstStyle/>
          <a:p>
            <a:r>
              <a:rPr lang="en-AU" sz="2000" b="1" dirty="0"/>
              <a:t>Stabilisers:</a:t>
            </a:r>
            <a:endParaRPr lang="en-AU" sz="2000" dirty="0"/>
          </a:p>
        </p:txBody>
      </p:sp>
      <p:cxnSp>
        <p:nvCxnSpPr>
          <p:cNvPr id="70" name="Straight Arrow Connector 69">
            <a:extLst>
              <a:ext uri="{FF2B5EF4-FFF2-40B4-BE49-F238E27FC236}">
                <a16:creationId xmlns:a16="http://schemas.microsoft.com/office/drawing/2014/main" id="{06630B1B-4FA3-1388-AF7E-B1E5498A5FC3}"/>
              </a:ext>
            </a:extLst>
          </p:cNvPr>
          <p:cNvCxnSpPr>
            <a:cxnSpLocks/>
          </p:cNvCxnSpPr>
          <p:nvPr/>
        </p:nvCxnSpPr>
        <p:spPr>
          <a:xfrm flipV="1">
            <a:off x="8532884" y="3680122"/>
            <a:ext cx="0" cy="662099"/>
          </a:xfrm>
          <a:prstGeom prst="straightConnector1">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0AB3A1E2-BB4B-497E-A739-D53851136346}"/>
              </a:ext>
            </a:extLst>
          </p:cNvPr>
          <p:cNvCxnSpPr>
            <a:cxnSpLocks/>
          </p:cNvCxnSpPr>
          <p:nvPr/>
        </p:nvCxnSpPr>
        <p:spPr>
          <a:xfrm>
            <a:off x="8585234" y="4397083"/>
            <a:ext cx="626333" cy="0"/>
          </a:xfrm>
          <a:prstGeom prst="straightConnector1">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F4970D07-E83F-8BC1-0471-D8B506D5B465}"/>
              </a:ext>
            </a:extLst>
          </p:cNvPr>
          <p:cNvCxnSpPr>
            <a:cxnSpLocks/>
          </p:cNvCxnSpPr>
          <p:nvPr/>
        </p:nvCxnSpPr>
        <p:spPr>
          <a:xfrm flipH="1">
            <a:off x="7990865" y="4368000"/>
            <a:ext cx="542020" cy="552460"/>
          </a:xfrm>
          <a:prstGeom prst="straightConnector1">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AC8945F6-0A0B-2B14-C2E7-79B271712DB2}"/>
                  </a:ext>
                </a:extLst>
              </p:cNvPr>
              <p:cNvSpPr txBox="1"/>
              <p:nvPr/>
            </p:nvSpPr>
            <p:spPr>
              <a:xfrm>
                <a:off x="8551055" y="4470092"/>
                <a:ext cx="739225" cy="45036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92D050"/>
                          </a:solidFill>
                          <a:latin typeface="Cambria Math" panose="02040503050406030204" pitchFamily="18" charset="0"/>
                        </a:rPr>
                        <m:t>𝑿</m:t>
                      </m:r>
                    </m:oMath>
                  </m:oMathPara>
                </a14:m>
                <a:endParaRPr lang="en-AU" sz="2400" b="1" dirty="0">
                  <a:solidFill>
                    <a:srgbClr val="92D050"/>
                  </a:solidFill>
                </a:endParaRPr>
              </a:p>
            </p:txBody>
          </p:sp>
        </mc:Choice>
        <mc:Fallback xmlns="">
          <p:sp>
            <p:nvSpPr>
              <p:cNvPr id="79" name="TextBox 78">
                <a:extLst>
                  <a:ext uri="{FF2B5EF4-FFF2-40B4-BE49-F238E27FC236}">
                    <a16:creationId xmlns:a16="http://schemas.microsoft.com/office/drawing/2014/main" id="{AC8945F6-0A0B-2B14-C2E7-79B271712DB2}"/>
                  </a:ext>
                </a:extLst>
              </p:cNvPr>
              <p:cNvSpPr txBox="1">
                <a:spLocks noRot="1" noChangeAspect="1" noMove="1" noResize="1" noEditPoints="1" noAdjustHandles="1" noChangeArrowheads="1" noChangeShapeType="1" noTextEdit="1"/>
              </p:cNvSpPr>
              <p:nvPr/>
            </p:nvSpPr>
            <p:spPr>
              <a:xfrm>
                <a:off x="8551055" y="4470092"/>
                <a:ext cx="739225" cy="450368"/>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7ED51CD-4789-1BF9-D533-4F2A8087A6B1}"/>
                  </a:ext>
                </a:extLst>
              </p:cNvPr>
              <p:cNvSpPr txBox="1"/>
              <p:nvPr/>
            </p:nvSpPr>
            <p:spPr>
              <a:xfrm>
                <a:off x="7837836" y="3759686"/>
                <a:ext cx="739225" cy="45036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92D050"/>
                          </a:solidFill>
                          <a:latin typeface="Cambria Math" panose="02040503050406030204" pitchFamily="18" charset="0"/>
                        </a:rPr>
                        <m:t>𝒁</m:t>
                      </m:r>
                    </m:oMath>
                  </m:oMathPara>
                </a14:m>
                <a:endParaRPr lang="en-AU" sz="2400" b="1" dirty="0">
                  <a:solidFill>
                    <a:srgbClr val="92D050"/>
                  </a:solidFill>
                </a:endParaRPr>
              </a:p>
            </p:txBody>
          </p:sp>
        </mc:Choice>
        <mc:Fallback xmlns="">
          <p:sp>
            <p:nvSpPr>
              <p:cNvPr id="82" name="TextBox 81">
                <a:extLst>
                  <a:ext uri="{FF2B5EF4-FFF2-40B4-BE49-F238E27FC236}">
                    <a16:creationId xmlns:a16="http://schemas.microsoft.com/office/drawing/2014/main" id="{47ED51CD-4789-1BF9-D533-4F2A8087A6B1}"/>
                  </a:ext>
                </a:extLst>
              </p:cNvPr>
              <p:cNvSpPr txBox="1">
                <a:spLocks noRot="1" noChangeAspect="1" noMove="1" noResize="1" noEditPoints="1" noAdjustHandles="1" noChangeArrowheads="1" noChangeShapeType="1" noTextEdit="1"/>
              </p:cNvSpPr>
              <p:nvPr/>
            </p:nvSpPr>
            <p:spPr>
              <a:xfrm>
                <a:off x="7837836" y="3759686"/>
                <a:ext cx="739225" cy="450368"/>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E7A9AA8C-CB49-917F-6EA0-23246739AB93}"/>
                  </a:ext>
                </a:extLst>
              </p:cNvPr>
              <p:cNvSpPr txBox="1"/>
              <p:nvPr/>
            </p:nvSpPr>
            <p:spPr>
              <a:xfrm>
                <a:off x="7868272" y="4686586"/>
                <a:ext cx="739225" cy="450368"/>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92D050"/>
                          </a:solidFill>
                          <a:latin typeface="Cambria Math" panose="02040503050406030204" pitchFamily="18" charset="0"/>
                        </a:rPr>
                        <m:t>𝒀</m:t>
                      </m:r>
                    </m:oMath>
                  </m:oMathPara>
                </a14:m>
                <a:endParaRPr lang="en-AU" sz="2400" b="1" dirty="0">
                  <a:solidFill>
                    <a:srgbClr val="92D050"/>
                  </a:solidFill>
                </a:endParaRPr>
              </a:p>
            </p:txBody>
          </p:sp>
        </mc:Choice>
        <mc:Fallback xmlns="">
          <p:sp>
            <p:nvSpPr>
              <p:cNvPr id="83" name="TextBox 82">
                <a:extLst>
                  <a:ext uri="{FF2B5EF4-FFF2-40B4-BE49-F238E27FC236}">
                    <a16:creationId xmlns:a16="http://schemas.microsoft.com/office/drawing/2014/main" id="{E7A9AA8C-CB49-917F-6EA0-23246739AB93}"/>
                  </a:ext>
                </a:extLst>
              </p:cNvPr>
              <p:cNvSpPr txBox="1">
                <a:spLocks noRot="1" noChangeAspect="1" noMove="1" noResize="1" noEditPoints="1" noAdjustHandles="1" noChangeArrowheads="1" noChangeShapeType="1" noTextEdit="1"/>
              </p:cNvSpPr>
              <p:nvPr/>
            </p:nvSpPr>
            <p:spPr>
              <a:xfrm>
                <a:off x="7868272" y="4686586"/>
                <a:ext cx="739225" cy="450368"/>
              </a:xfrm>
              <a:prstGeom prst="rect">
                <a:avLst/>
              </a:prstGeom>
              <a:blipFill>
                <a:blip r:embed="rId13"/>
                <a:stretch>
                  <a:fillRect/>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F6483471-7622-5E1B-EF40-29832B17E970}"/>
              </a:ext>
            </a:extLst>
          </p:cNvPr>
          <p:cNvSpPr txBox="1"/>
          <p:nvPr/>
        </p:nvSpPr>
        <p:spPr>
          <a:xfrm>
            <a:off x="2287656" y="3962514"/>
            <a:ext cx="2208144" cy="707886"/>
          </a:xfrm>
          <a:prstGeom prst="rect">
            <a:avLst/>
          </a:prstGeom>
          <a:noFill/>
        </p:spPr>
        <p:txBody>
          <a:bodyPr wrap="square">
            <a:spAutoFit/>
          </a:bodyPr>
          <a:lstStyle/>
          <a:p>
            <a:r>
              <a:rPr lang="en-AU" sz="2000" b="1" dirty="0"/>
              <a:t>Pauli operations: </a:t>
            </a:r>
            <a:r>
              <a:rPr lang="en-AU" sz="2000" b="0" dirty="0"/>
              <a:t>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DCD2C7-F395-EB4B-951A-9101F6D26E58}"/>
                  </a:ext>
                </a:extLst>
              </p:cNvPr>
              <p:cNvSpPr txBox="1"/>
              <p:nvPr/>
            </p:nvSpPr>
            <p:spPr>
              <a:xfrm>
                <a:off x="8170313" y="1581119"/>
                <a:ext cx="9410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d>
                            <m:dPr>
                              <m:begChr m:val="|"/>
                              <m:endChr m:val="⟩"/>
                              <m:ctrlPr>
                                <a:rPr lang="en-AU" sz="2000" b="0" i="1" smtClean="0">
                                  <a:latin typeface="Cambria Math" panose="02040503050406030204" pitchFamily="18" charset="0"/>
                                </a:rPr>
                              </m:ctrlPr>
                            </m:dPr>
                            <m:e>
                              <m:r>
                                <a:rPr lang="en-AU" sz="2000" b="0" i="1" smtClean="0">
                                  <a:latin typeface="Cambria Math" panose="02040503050406030204" pitchFamily="18" charset="0"/>
                                </a:rPr>
                                <m:t>+</m:t>
                              </m:r>
                              <m:r>
                                <a:rPr lang="en-AU" sz="2000" b="0" i="1" smtClean="0">
                                  <a:latin typeface="Cambria Math" panose="02040503050406030204" pitchFamily="18" charset="0"/>
                                </a:rPr>
                                <m:t>𝑍</m:t>
                              </m:r>
                              <m:r>
                                <a:rPr lang="en-AU" sz="2000" b="0" i="1" smtClean="0">
                                  <a:latin typeface="Cambria Math" panose="02040503050406030204" pitchFamily="18" charset="0"/>
                                </a:rPr>
                                <m:t> </m:t>
                              </m:r>
                            </m:e>
                          </m:d>
                        </m:e>
                        <m:sub>
                          <m:r>
                            <a:rPr lang="en-AU" sz="2000" b="0" i="1" smtClean="0">
                              <a:latin typeface="Cambria Math" panose="02040503050406030204" pitchFamily="18" charset="0"/>
                            </a:rPr>
                            <m:t>𝐿</m:t>
                          </m:r>
                        </m:sub>
                      </m:sSub>
                    </m:oMath>
                  </m:oMathPara>
                </a14:m>
                <a:endParaRPr lang="en-AU" sz="2000" dirty="0"/>
              </a:p>
            </p:txBody>
          </p:sp>
        </mc:Choice>
        <mc:Fallback xmlns="">
          <p:sp>
            <p:nvSpPr>
              <p:cNvPr id="30" name="TextBox 29">
                <a:extLst>
                  <a:ext uri="{FF2B5EF4-FFF2-40B4-BE49-F238E27FC236}">
                    <a16:creationId xmlns:a16="http://schemas.microsoft.com/office/drawing/2014/main" id="{94DCD2C7-F395-EB4B-951A-9101F6D26E58}"/>
                  </a:ext>
                </a:extLst>
              </p:cNvPr>
              <p:cNvSpPr txBox="1">
                <a:spLocks noRot="1" noChangeAspect="1" noMove="1" noResize="1" noEditPoints="1" noAdjustHandles="1" noChangeArrowheads="1" noChangeShapeType="1" noTextEdit="1"/>
              </p:cNvSpPr>
              <p:nvPr/>
            </p:nvSpPr>
            <p:spPr>
              <a:xfrm>
                <a:off x="8170313" y="1581119"/>
                <a:ext cx="941027" cy="400110"/>
              </a:xfrm>
              <a:prstGeom prst="rect">
                <a:avLst/>
              </a:prstGeom>
              <a:blipFill>
                <a:blip r:embed="rId14"/>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166512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22" grpId="0"/>
      <p:bldP spid="50" grpId="0"/>
      <p:bldP spid="85" grpId="0"/>
      <p:bldP spid="79" grpId="0"/>
      <p:bldP spid="82" grpId="0"/>
      <p:bldP spid="8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717CEA80-7331-E506-4080-150430B37618}"/>
              </a:ext>
            </a:extLst>
          </p:cNvPr>
          <p:cNvSpPr>
            <a:spLocks noGrp="1"/>
          </p:cNvSpPr>
          <p:nvPr>
            <p:ph type="sldNum" sz="quarter" idx="12"/>
          </p:nvPr>
        </p:nvSpPr>
        <p:spPr>
          <a:xfrm>
            <a:off x="9436160" y="6486170"/>
            <a:ext cx="2743200" cy="365125"/>
          </a:xfrm>
        </p:spPr>
        <p:txBody>
          <a:bodyPr/>
          <a:lstStyle/>
          <a:p>
            <a:fld id="{D6391FA1-25A5-4E68-89BD-A5F97D935BCC}" type="slidenum">
              <a:rPr lang="en-AU" smtClean="0"/>
              <a:t>33</a:t>
            </a:fld>
            <a:endParaRPr lang="en-AU"/>
          </a:p>
        </p:txBody>
      </p:sp>
      <p:pic>
        <p:nvPicPr>
          <p:cNvPr id="4" name="Picture 3">
            <a:extLst>
              <a:ext uri="{FF2B5EF4-FFF2-40B4-BE49-F238E27FC236}">
                <a16:creationId xmlns:a16="http://schemas.microsoft.com/office/drawing/2014/main" id="{70148F98-CC77-4B51-207D-DBF07D14D4DC}"/>
              </a:ext>
            </a:extLst>
          </p:cNvPr>
          <p:cNvPicPr>
            <a:picLocks noChangeAspect="1"/>
          </p:cNvPicPr>
          <p:nvPr/>
        </p:nvPicPr>
        <p:blipFill>
          <a:blip r:embed="rId3"/>
          <a:stretch>
            <a:fillRect/>
          </a:stretch>
        </p:blipFill>
        <p:spPr>
          <a:xfrm>
            <a:off x="7670074" y="1728995"/>
            <a:ext cx="2752891" cy="2729882"/>
          </a:xfrm>
          <a:prstGeom prst="rect">
            <a:avLst/>
          </a:prstGeom>
        </p:spPr>
      </p:pic>
      <p:cxnSp>
        <p:nvCxnSpPr>
          <p:cNvPr id="10" name="Straight Arrow Connector 9">
            <a:extLst>
              <a:ext uri="{FF2B5EF4-FFF2-40B4-BE49-F238E27FC236}">
                <a16:creationId xmlns:a16="http://schemas.microsoft.com/office/drawing/2014/main" id="{D2EB8FB2-8585-C294-231C-A1CA93426764}"/>
              </a:ext>
            </a:extLst>
          </p:cNvPr>
          <p:cNvCxnSpPr>
            <a:cxnSpLocks/>
          </p:cNvCxnSpPr>
          <p:nvPr/>
        </p:nvCxnSpPr>
        <p:spPr>
          <a:xfrm flipV="1">
            <a:off x="8229820" y="1620749"/>
            <a:ext cx="1189514" cy="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0A0A47-A32E-88B1-7F28-7424BBE91CE3}"/>
                  </a:ext>
                </a:extLst>
              </p:cNvPr>
              <p:cNvSpPr txBox="1"/>
              <p:nvPr/>
            </p:nvSpPr>
            <p:spPr>
              <a:xfrm>
                <a:off x="8543332" y="1184790"/>
                <a:ext cx="876002" cy="369332"/>
              </a:xfrm>
              <a:prstGeom prst="rect">
                <a:avLst/>
              </a:prstGeom>
              <a:noFill/>
            </p:spPr>
            <p:txBody>
              <a:bodyPr wrap="square" rtlCol="0">
                <a:spAutoFit/>
              </a:bodyPr>
              <a:lstStyle/>
              <a:p>
                <a:r>
                  <a:rPr lang="en-AU" dirty="0"/>
                  <a:t>1/</a:t>
                </a:r>
                <a14:m>
                  <m:oMath xmlns:m="http://schemas.openxmlformats.org/officeDocument/2006/math">
                    <m:r>
                      <m:rPr>
                        <m:sty m:val="p"/>
                      </m:rPr>
                      <a:rPr lang="en-AU" b="0" i="0" smtClean="0">
                        <a:latin typeface="Cambria Math" panose="02040503050406030204" pitchFamily="18" charset="0"/>
                      </a:rPr>
                      <m:t>Δ</m:t>
                    </m:r>
                  </m:oMath>
                </a14:m>
                <a:endParaRPr lang="en-AU" dirty="0"/>
              </a:p>
            </p:txBody>
          </p:sp>
        </mc:Choice>
        <mc:Fallback xmlns="">
          <p:sp>
            <p:nvSpPr>
              <p:cNvPr id="12" name="TextBox 11">
                <a:extLst>
                  <a:ext uri="{FF2B5EF4-FFF2-40B4-BE49-F238E27FC236}">
                    <a16:creationId xmlns:a16="http://schemas.microsoft.com/office/drawing/2014/main" id="{F20A0A47-A32E-88B1-7F28-7424BBE91CE3}"/>
                  </a:ext>
                </a:extLst>
              </p:cNvPr>
              <p:cNvSpPr txBox="1">
                <a:spLocks noRot="1" noChangeAspect="1" noMove="1" noResize="1" noEditPoints="1" noAdjustHandles="1" noChangeArrowheads="1" noChangeShapeType="1" noTextEdit="1"/>
              </p:cNvSpPr>
              <p:nvPr/>
            </p:nvSpPr>
            <p:spPr>
              <a:xfrm>
                <a:off x="8543332" y="1184790"/>
                <a:ext cx="876002" cy="369332"/>
              </a:xfrm>
              <a:prstGeom prst="rect">
                <a:avLst/>
              </a:prstGeom>
              <a:blipFill>
                <a:blip r:embed="rId4"/>
                <a:stretch>
                  <a:fillRect l="-5556" t="-8197" b="-24590"/>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EEF4A24-4323-FD0D-6337-A67C4594BE60}"/>
              </a:ext>
            </a:extLst>
          </p:cNvPr>
          <p:cNvCxnSpPr>
            <a:cxnSpLocks/>
          </p:cNvCxnSpPr>
          <p:nvPr/>
        </p:nvCxnSpPr>
        <p:spPr>
          <a:xfrm flipH="1">
            <a:off x="10480858" y="3230457"/>
            <a:ext cx="1" cy="16899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00DFC8C-9353-864D-FC71-7D6634B94706}"/>
                  </a:ext>
                </a:extLst>
              </p:cNvPr>
              <p:cNvSpPr txBox="1"/>
              <p:nvPr/>
            </p:nvSpPr>
            <p:spPr>
              <a:xfrm>
                <a:off x="10538752" y="3130287"/>
                <a:ext cx="2882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AU" b="0" i="0" smtClean="0">
                          <a:latin typeface="Cambria Math" panose="02040503050406030204" pitchFamily="18" charset="0"/>
                        </a:rPr>
                        <m:t>Δ</m:t>
                      </m:r>
                    </m:oMath>
                  </m:oMathPara>
                </a14:m>
                <a:endParaRPr lang="en-AU" dirty="0"/>
              </a:p>
            </p:txBody>
          </p:sp>
        </mc:Choice>
        <mc:Fallback xmlns="">
          <p:sp>
            <p:nvSpPr>
              <p:cNvPr id="17" name="TextBox 16">
                <a:extLst>
                  <a:ext uri="{FF2B5EF4-FFF2-40B4-BE49-F238E27FC236}">
                    <a16:creationId xmlns:a16="http://schemas.microsoft.com/office/drawing/2014/main" id="{C00DFC8C-9353-864D-FC71-7D6634B94706}"/>
                  </a:ext>
                </a:extLst>
              </p:cNvPr>
              <p:cNvSpPr txBox="1">
                <a:spLocks noRot="1" noChangeAspect="1" noMove="1" noResize="1" noEditPoints="1" noAdjustHandles="1" noChangeArrowheads="1" noChangeShapeType="1" noTextEdit="1"/>
              </p:cNvSpPr>
              <p:nvPr/>
            </p:nvSpPr>
            <p:spPr>
              <a:xfrm>
                <a:off x="10538752" y="3130287"/>
                <a:ext cx="288206" cy="369332"/>
              </a:xfrm>
              <a:prstGeom prst="rect">
                <a:avLst/>
              </a:prstGeom>
              <a:blipFill>
                <a:blip r:embed="rId5"/>
                <a:stretch>
                  <a:fillRect r="-8511"/>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56EFEB53-C42A-D804-43F3-09FC319B6D1E}"/>
              </a:ext>
            </a:extLst>
          </p:cNvPr>
          <p:cNvPicPr>
            <a:picLocks noChangeAspect="1"/>
          </p:cNvPicPr>
          <p:nvPr/>
        </p:nvPicPr>
        <p:blipFill>
          <a:blip r:embed="rId6"/>
          <a:stretch>
            <a:fillRect/>
          </a:stretch>
        </p:blipFill>
        <p:spPr>
          <a:xfrm>
            <a:off x="1516502" y="1697105"/>
            <a:ext cx="2850404" cy="2793663"/>
          </a:xfrm>
          <a:prstGeom prst="rect">
            <a:avLst/>
          </a:prstGeom>
        </p:spPr>
      </p:pic>
      <p:sp>
        <p:nvSpPr>
          <p:cNvPr id="34" name="Arrow: Right 33">
            <a:extLst>
              <a:ext uri="{FF2B5EF4-FFF2-40B4-BE49-F238E27FC236}">
                <a16:creationId xmlns:a16="http://schemas.microsoft.com/office/drawing/2014/main" id="{98FF5724-A379-FEB1-E8C2-8F6719897834}"/>
              </a:ext>
            </a:extLst>
          </p:cNvPr>
          <p:cNvSpPr/>
          <p:nvPr/>
        </p:nvSpPr>
        <p:spPr>
          <a:xfrm>
            <a:off x="5318296" y="3093937"/>
            <a:ext cx="1661405" cy="463800"/>
          </a:xfrm>
          <a:prstGeom prst="rightArrow">
            <a:avLst/>
          </a:prstGeom>
          <a:solidFill>
            <a:schemeClr val="bg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AD59FBD-543B-73A7-9B48-B186270365F2}"/>
                  </a:ext>
                </a:extLst>
              </p:cNvPr>
              <p:cNvSpPr txBox="1"/>
              <p:nvPr/>
            </p:nvSpPr>
            <p:spPr>
              <a:xfrm>
                <a:off x="5159784" y="2409774"/>
                <a:ext cx="1978427" cy="684162"/>
              </a:xfrm>
              <a:prstGeom prst="rect">
                <a:avLst/>
              </a:prstGeom>
              <a:noFill/>
            </p:spPr>
            <p:txBody>
              <a:bodyPr wrap="none" rtlCol="0">
                <a:spAutoFit/>
              </a:bodyPr>
              <a:lstStyle/>
              <a:p>
                <a:pPr algn="ctr"/>
                <a:r>
                  <a:rPr lang="en-AU" dirty="0"/>
                  <a:t>Apply finite-energy</a:t>
                </a:r>
              </a:p>
              <a:p>
                <a:pPr algn="ctr"/>
                <a:r>
                  <a:rPr lang="en-AU" dirty="0"/>
                  <a:t>envelope </a:t>
                </a:r>
                <a14:m>
                  <m:oMath xmlns:m="http://schemas.openxmlformats.org/officeDocument/2006/math">
                    <m:sSup>
                      <m:sSupPr>
                        <m:ctrlPr>
                          <a:rPr lang="en-AU" b="0" i="1" smtClean="0">
                            <a:latin typeface="Cambria Math" panose="02040503050406030204" pitchFamily="18" charset="0"/>
                          </a:rPr>
                        </m:ctrlPr>
                      </m:sSupPr>
                      <m:e>
                        <m:r>
                          <a:rPr lang="en-AU" b="0" i="1" smtClean="0">
                            <a:latin typeface="Cambria Math" panose="02040503050406030204" pitchFamily="18" charset="0"/>
                          </a:rPr>
                          <m:t>𝑒</m:t>
                        </m:r>
                      </m:e>
                      <m: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m:rPr>
                                <m:sty m:val="p"/>
                              </m:rPr>
                              <a:rPr lang="en-AU" b="0" i="0" smtClean="0">
                                <a:latin typeface="Cambria Math" panose="02040503050406030204" pitchFamily="18" charset="0"/>
                              </a:rPr>
                              <m:t>Δ</m:t>
                            </m:r>
                          </m:e>
                          <m:sup>
                            <m:r>
                              <a:rPr lang="en-AU" b="0" i="1" smtClean="0">
                                <a:latin typeface="Cambria Math" panose="02040503050406030204" pitchFamily="18" charset="0"/>
                              </a:rPr>
                              <m:t>2</m:t>
                            </m:r>
                          </m:sup>
                        </m:sSup>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𝑛</m:t>
                            </m:r>
                          </m:e>
                        </m:acc>
                        <m:r>
                          <a:rPr lang="en-AU" b="0" i="1" smtClean="0">
                            <a:latin typeface="Cambria Math" panose="02040503050406030204" pitchFamily="18" charset="0"/>
                          </a:rPr>
                          <m:t> </m:t>
                        </m:r>
                      </m:sup>
                    </m:sSup>
                  </m:oMath>
                </a14:m>
                <a:endParaRPr lang="en-AU" dirty="0"/>
              </a:p>
            </p:txBody>
          </p:sp>
        </mc:Choice>
        <mc:Fallback xmlns="">
          <p:sp>
            <p:nvSpPr>
              <p:cNvPr id="35" name="TextBox 34">
                <a:extLst>
                  <a:ext uri="{FF2B5EF4-FFF2-40B4-BE49-F238E27FC236}">
                    <a16:creationId xmlns:a16="http://schemas.microsoft.com/office/drawing/2014/main" id="{8AD59FBD-543B-73A7-9B48-B186270365F2}"/>
                  </a:ext>
                </a:extLst>
              </p:cNvPr>
              <p:cNvSpPr txBox="1">
                <a:spLocks noRot="1" noChangeAspect="1" noMove="1" noResize="1" noEditPoints="1" noAdjustHandles="1" noChangeArrowheads="1" noChangeShapeType="1" noTextEdit="1"/>
              </p:cNvSpPr>
              <p:nvPr/>
            </p:nvSpPr>
            <p:spPr>
              <a:xfrm>
                <a:off x="5159784" y="2409774"/>
                <a:ext cx="1978427" cy="684162"/>
              </a:xfrm>
              <a:prstGeom prst="rect">
                <a:avLst/>
              </a:prstGeom>
              <a:blipFill>
                <a:blip r:embed="rId7"/>
                <a:stretch>
                  <a:fillRect l="-2154" t="-4425" r="-2462" b="-13274"/>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4141FE6B-17A1-EC1D-9B90-669336B1BC77}"/>
              </a:ext>
            </a:extLst>
          </p:cNvPr>
          <p:cNvSpPr txBox="1"/>
          <p:nvPr/>
        </p:nvSpPr>
        <p:spPr>
          <a:xfrm>
            <a:off x="2587054" y="4362826"/>
            <a:ext cx="235121" cy="369332"/>
          </a:xfrm>
          <a:prstGeom prst="rect">
            <a:avLst/>
          </a:prstGeom>
          <a:noFill/>
        </p:spPr>
        <p:txBody>
          <a:bodyPr wrap="square" rtlCol="0">
            <a:spAutoFit/>
          </a:bodyPr>
          <a:lstStyle/>
          <a:p>
            <a:r>
              <a:rPr lang="en-AU" dirty="0"/>
              <a:t>x</a:t>
            </a:r>
          </a:p>
        </p:txBody>
      </p:sp>
      <p:sp>
        <p:nvSpPr>
          <p:cNvPr id="44" name="TextBox 43">
            <a:extLst>
              <a:ext uri="{FF2B5EF4-FFF2-40B4-BE49-F238E27FC236}">
                <a16:creationId xmlns:a16="http://schemas.microsoft.com/office/drawing/2014/main" id="{AC5C0EA9-24F7-0181-0D53-AC7EBBB1E169}"/>
              </a:ext>
            </a:extLst>
          </p:cNvPr>
          <p:cNvSpPr txBox="1"/>
          <p:nvPr/>
        </p:nvSpPr>
        <p:spPr>
          <a:xfrm rot="16200000">
            <a:off x="1238194" y="3130286"/>
            <a:ext cx="253697" cy="369332"/>
          </a:xfrm>
          <a:prstGeom prst="rect">
            <a:avLst/>
          </a:prstGeom>
          <a:noFill/>
        </p:spPr>
        <p:txBody>
          <a:bodyPr wrap="square" rtlCol="0">
            <a:spAutoFit/>
          </a:bodyPr>
          <a:lstStyle/>
          <a:p>
            <a:r>
              <a:rPr lang="en-AU" dirty="0"/>
              <a:t>p</a:t>
            </a:r>
          </a:p>
        </p:txBody>
      </p:sp>
      <p:sp>
        <p:nvSpPr>
          <p:cNvPr id="45" name="TextBox 44">
            <a:extLst>
              <a:ext uri="{FF2B5EF4-FFF2-40B4-BE49-F238E27FC236}">
                <a16:creationId xmlns:a16="http://schemas.microsoft.com/office/drawing/2014/main" id="{856AD605-A0BD-C14E-BD68-C35CF902082A}"/>
              </a:ext>
            </a:extLst>
          </p:cNvPr>
          <p:cNvSpPr txBox="1"/>
          <p:nvPr/>
        </p:nvSpPr>
        <p:spPr>
          <a:xfrm>
            <a:off x="8707109" y="4376884"/>
            <a:ext cx="235121" cy="369332"/>
          </a:xfrm>
          <a:prstGeom prst="rect">
            <a:avLst/>
          </a:prstGeom>
          <a:noFill/>
        </p:spPr>
        <p:txBody>
          <a:bodyPr wrap="square" rtlCol="0">
            <a:spAutoFit/>
          </a:bodyPr>
          <a:lstStyle/>
          <a:p>
            <a:r>
              <a:rPr lang="en-AU" dirty="0"/>
              <a:t>x</a:t>
            </a:r>
          </a:p>
        </p:txBody>
      </p:sp>
      <p:sp>
        <p:nvSpPr>
          <p:cNvPr id="46" name="TextBox 45">
            <a:extLst>
              <a:ext uri="{FF2B5EF4-FFF2-40B4-BE49-F238E27FC236}">
                <a16:creationId xmlns:a16="http://schemas.microsoft.com/office/drawing/2014/main" id="{4DADACCA-6E09-1D0F-F3D8-EBEA4A821D04}"/>
              </a:ext>
            </a:extLst>
          </p:cNvPr>
          <p:cNvSpPr txBox="1"/>
          <p:nvPr/>
        </p:nvSpPr>
        <p:spPr>
          <a:xfrm rot="16200000">
            <a:off x="7358249" y="3144344"/>
            <a:ext cx="253697" cy="369332"/>
          </a:xfrm>
          <a:prstGeom prst="rect">
            <a:avLst/>
          </a:prstGeom>
          <a:noFill/>
        </p:spPr>
        <p:txBody>
          <a:bodyPr wrap="square" rtlCol="0">
            <a:spAutoFit/>
          </a:bodyPr>
          <a:lstStyle/>
          <a:p>
            <a:r>
              <a:rPr lang="en-AU" dirty="0"/>
              <a:t>p</a:t>
            </a:r>
          </a:p>
        </p:txBody>
      </p:sp>
      <p:sp>
        <p:nvSpPr>
          <p:cNvPr id="2" name="Rectangle 1">
            <a:extLst>
              <a:ext uri="{FF2B5EF4-FFF2-40B4-BE49-F238E27FC236}">
                <a16:creationId xmlns:a16="http://schemas.microsoft.com/office/drawing/2014/main" id="{9E06F0D1-EB71-B3F0-3D67-8D038C2E60AA}"/>
              </a:ext>
            </a:extLst>
          </p:cNvPr>
          <p:cNvSpPr/>
          <p:nvPr/>
        </p:nvSpPr>
        <p:spPr>
          <a:xfrm>
            <a:off x="2396067" y="5277280"/>
            <a:ext cx="7107766" cy="82950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B1B514-300B-9634-5CA2-DBB6AD254AD9}"/>
                  </a:ext>
                </a:extLst>
              </p:cNvPr>
              <p:cNvSpPr txBox="1"/>
              <p:nvPr/>
            </p:nvSpPr>
            <p:spPr>
              <a:xfrm>
                <a:off x="2574354" y="5507404"/>
                <a:ext cx="7018115" cy="400110"/>
              </a:xfrm>
              <a:prstGeom prst="rect">
                <a:avLst/>
              </a:prstGeom>
              <a:noFill/>
            </p:spPr>
            <p:txBody>
              <a:bodyPr wrap="square">
                <a:spAutoFit/>
              </a:bodyPr>
              <a:lstStyle/>
              <a:p>
                <a:pPr algn="ctr"/>
                <a:r>
                  <a:rPr lang="en-AU" sz="2000" b="1" dirty="0"/>
                  <a:t>Smaller </a:t>
                </a:r>
                <a14:m>
                  <m:oMath xmlns:m="http://schemas.openxmlformats.org/officeDocument/2006/math">
                    <m:r>
                      <a:rPr lang="en-AU" sz="2000" b="1" i="0" smtClean="0">
                        <a:latin typeface="Cambria Math" panose="02040503050406030204" pitchFamily="18" charset="0"/>
                      </a:rPr>
                      <m:t>𝚫</m:t>
                    </m:r>
                    <m:r>
                      <a:rPr lang="en-AU" sz="2000" b="1" i="0" smtClean="0">
                        <a:latin typeface="Cambria Math" panose="02040503050406030204" pitchFamily="18" charset="0"/>
                      </a:rPr>
                      <m:t>=</m:t>
                    </m:r>
                  </m:oMath>
                </a14:m>
                <a:r>
                  <a:rPr lang="en-AU" sz="2000" b="1" dirty="0"/>
                  <a:t> better squeezing = better QEC performance</a:t>
                </a:r>
              </a:p>
            </p:txBody>
          </p:sp>
        </mc:Choice>
        <mc:Fallback xmlns="">
          <p:sp>
            <p:nvSpPr>
              <p:cNvPr id="5" name="TextBox 4">
                <a:extLst>
                  <a:ext uri="{FF2B5EF4-FFF2-40B4-BE49-F238E27FC236}">
                    <a16:creationId xmlns:a16="http://schemas.microsoft.com/office/drawing/2014/main" id="{0FB1B514-300B-9634-5CA2-DBB6AD254AD9}"/>
                  </a:ext>
                </a:extLst>
              </p:cNvPr>
              <p:cNvSpPr txBox="1">
                <a:spLocks noRot="1" noChangeAspect="1" noMove="1" noResize="1" noEditPoints="1" noAdjustHandles="1" noChangeArrowheads="1" noChangeShapeType="1" noTextEdit="1"/>
              </p:cNvSpPr>
              <p:nvPr/>
            </p:nvSpPr>
            <p:spPr>
              <a:xfrm>
                <a:off x="2574354" y="5507404"/>
                <a:ext cx="7018115" cy="400110"/>
              </a:xfrm>
              <a:prstGeom prst="rect">
                <a:avLst/>
              </a:prstGeom>
              <a:blipFill>
                <a:blip r:embed="rId8"/>
                <a:stretch>
                  <a:fillRect t="-7576" b="-2575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34C0064-8134-1DC2-110B-D038D8C2678A}"/>
              </a:ext>
            </a:extLst>
          </p:cNvPr>
          <p:cNvSpPr txBox="1"/>
          <p:nvPr/>
        </p:nvSpPr>
        <p:spPr>
          <a:xfrm>
            <a:off x="3048537" y="105831"/>
            <a:ext cx="6094926" cy="523220"/>
          </a:xfrm>
          <a:prstGeom prst="rect">
            <a:avLst/>
          </a:prstGeom>
          <a:noFill/>
        </p:spPr>
        <p:txBody>
          <a:bodyPr wrap="square">
            <a:spAutoFit/>
          </a:bodyPr>
          <a:lstStyle/>
          <a:p>
            <a:pPr algn="ctr"/>
            <a:r>
              <a:rPr lang="en-AU" sz="2800" b="1" dirty="0">
                <a:solidFill>
                  <a:srgbClr val="DC5F12"/>
                </a:solidFill>
              </a:rPr>
              <a:t>Approximate GKP codes</a:t>
            </a:r>
          </a:p>
        </p:txBody>
      </p:sp>
      <p:sp>
        <p:nvSpPr>
          <p:cNvPr id="7" name="TextBox 6">
            <a:extLst>
              <a:ext uri="{FF2B5EF4-FFF2-40B4-BE49-F238E27FC236}">
                <a16:creationId xmlns:a16="http://schemas.microsoft.com/office/drawing/2014/main" id="{47E357A9-79A5-8263-FE1B-A5CEEB755C7F}"/>
              </a:ext>
            </a:extLst>
          </p:cNvPr>
          <p:cNvSpPr txBox="1"/>
          <p:nvPr/>
        </p:nvSpPr>
        <p:spPr>
          <a:xfrm>
            <a:off x="3943648" y="598887"/>
            <a:ext cx="4440575" cy="307777"/>
          </a:xfrm>
          <a:prstGeom prst="rect">
            <a:avLst/>
          </a:prstGeom>
          <a:noFill/>
        </p:spPr>
        <p:txBody>
          <a:bodyPr wrap="none" rtlCol="0">
            <a:spAutoFit/>
          </a:bodyPr>
          <a:lstStyle/>
          <a:p>
            <a:r>
              <a:rPr lang="en-AU" sz="1400" dirty="0"/>
              <a:t>D. Gottesman, A. </a:t>
            </a:r>
            <a:r>
              <a:rPr lang="en-AU" sz="1400" dirty="0" err="1"/>
              <a:t>Kitaev</a:t>
            </a:r>
            <a:r>
              <a:rPr lang="en-AU" sz="1400" dirty="0"/>
              <a:t>, J. </a:t>
            </a:r>
            <a:r>
              <a:rPr lang="en-AU" sz="1400" dirty="0" err="1"/>
              <a:t>Preskill</a:t>
            </a:r>
            <a:r>
              <a:rPr lang="en-AU" sz="1400" dirty="0"/>
              <a:t>, PRA, 64, 012310 (2001)</a:t>
            </a:r>
          </a:p>
        </p:txBody>
      </p:sp>
    </p:spTree>
    <p:extLst>
      <p:ext uri="{BB962C8B-B14F-4D97-AF65-F5344CB8AC3E}">
        <p14:creationId xmlns:p14="http://schemas.microsoft.com/office/powerpoint/2010/main" val="69462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717CEA80-7331-E506-4080-150430B37618}"/>
              </a:ext>
            </a:extLst>
          </p:cNvPr>
          <p:cNvSpPr>
            <a:spLocks noGrp="1"/>
          </p:cNvSpPr>
          <p:nvPr>
            <p:ph type="sldNum" sz="quarter" idx="12"/>
          </p:nvPr>
        </p:nvSpPr>
        <p:spPr/>
        <p:txBody>
          <a:bodyPr/>
          <a:lstStyle/>
          <a:p>
            <a:fld id="{D6391FA1-25A5-4E68-89BD-A5F97D935BCC}" type="slidenum">
              <a:rPr lang="en-AU" smtClean="0"/>
              <a:t>34</a:t>
            </a:fld>
            <a:endParaRPr lang="en-AU"/>
          </a:p>
        </p:txBody>
      </p:sp>
      <p:pic>
        <p:nvPicPr>
          <p:cNvPr id="5" name="Picture 4">
            <a:extLst>
              <a:ext uri="{FF2B5EF4-FFF2-40B4-BE49-F238E27FC236}">
                <a16:creationId xmlns:a16="http://schemas.microsoft.com/office/drawing/2014/main" id="{1AFA6323-A1FB-7E81-6A02-06E4BA3FEBCA}"/>
              </a:ext>
            </a:extLst>
          </p:cNvPr>
          <p:cNvPicPr>
            <a:picLocks noChangeAspect="1"/>
          </p:cNvPicPr>
          <p:nvPr/>
        </p:nvPicPr>
        <p:blipFill>
          <a:blip r:embed="rId3"/>
          <a:stretch>
            <a:fillRect/>
          </a:stretch>
        </p:blipFill>
        <p:spPr>
          <a:xfrm>
            <a:off x="2002924" y="2095829"/>
            <a:ext cx="3672489" cy="1006973"/>
          </a:xfrm>
          <a:prstGeom prst="rect">
            <a:avLst/>
          </a:prstGeom>
        </p:spPr>
      </p:pic>
      <p:pic>
        <p:nvPicPr>
          <p:cNvPr id="9" name="Picture 8">
            <a:extLst>
              <a:ext uri="{FF2B5EF4-FFF2-40B4-BE49-F238E27FC236}">
                <a16:creationId xmlns:a16="http://schemas.microsoft.com/office/drawing/2014/main" id="{2129D200-1B42-ADBE-E091-2BC8CF714CD3}"/>
              </a:ext>
            </a:extLst>
          </p:cNvPr>
          <p:cNvPicPr>
            <a:picLocks noChangeAspect="1"/>
          </p:cNvPicPr>
          <p:nvPr/>
        </p:nvPicPr>
        <p:blipFill>
          <a:blip r:embed="rId4"/>
          <a:stretch>
            <a:fillRect/>
          </a:stretch>
        </p:blipFill>
        <p:spPr>
          <a:xfrm>
            <a:off x="7041496" y="2167854"/>
            <a:ext cx="3484147" cy="1017381"/>
          </a:xfrm>
          <a:prstGeom prst="rect">
            <a:avLst/>
          </a:prstGeom>
        </p:spPr>
      </p:pic>
      <p:pic>
        <p:nvPicPr>
          <p:cNvPr id="10" name="Picture 9">
            <a:extLst>
              <a:ext uri="{FF2B5EF4-FFF2-40B4-BE49-F238E27FC236}">
                <a16:creationId xmlns:a16="http://schemas.microsoft.com/office/drawing/2014/main" id="{54D89D5A-A11B-A8DE-98D5-C248780141CF}"/>
              </a:ext>
            </a:extLst>
          </p:cNvPr>
          <p:cNvPicPr>
            <a:picLocks noChangeAspect="1"/>
          </p:cNvPicPr>
          <p:nvPr/>
        </p:nvPicPr>
        <p:blipFill>
          <a:blip r:embed="rId5"/>
          <a:stretch>
            <a:fillRect/>
          </a:stretch>
        </p:blipFill>
        <p:spPr>
          <a:xfrm>
            <a:off x="10390439" y="57886"/>
            <a:ext cx="1790431" cy="173210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1F811F0-719C-F40F-5D55-68669AD1B7B3}"/>
                  </a:ext>
                </a:extLst>
              </p:cNvPr>
              <p:cNvSpPr txBox="1"/>
              <p:nvPr/>
            </p:nvSpPr>
            <p:spPr>
              <a:xfrm>
                <a:off x="3302913" y="1730442"/>
                <a:ext cx="9410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d>
                            <m:dPr>
                              <m:begChr m:val="|"/>
                              <m:endChr m:val="⟩"/>
                              <m:ctrlPr>
                                <a:rPr lang="en-AU" sz="2000" b="0" i="1" smtClean="0">
                                  <a:latin typeface="Cambria Math" panose="02040503050406030204" pitchFamily="18" charset="0"/>
                                </a:rPr>
                              </m:ctrlPr>
                            </m:dPr>
                            <m:e>
                              <m:r>
                                <a:rPr lang="en-AU" sz="2000" b="0" i="1" smtClean="0">
                                  <a:latin typeface="Cambria Math" panose="02040503050406030204" pitchFamily="18" charset="0"/>
                                </a:rPr>
                                <m:t>+</m:t>
                              </m:r>
                              <m:r>
                                <a:rPr lang="en-AU" sz="2000" b="0" i="1" smtClean="0">
                                  <a:latin typeface="Cambria Math" panose="02040503050406030204" pitchFamily="18" charset="0"/>
                                </a:rPr>
                                <m:t>𝑍</m:t>
                              </m:r>
                              <m:r>
                                <a:rPr lang="en-AU" sz="2000" b="0" i="1" smtClean="0">
                                  <a:latin typeface="Cambria Math" panose="02040503050406030204" pitchFamily="18" charset="0"/>
                                </a:rPr>
                                <m:t> </m:t>
                              </m:r>
                            </m:e>
                          </m:d>
                        </m:e>
                        <m:sub>
                          <m:r>
                            <a:rPr lang="en-AU" sz="2000" b="0" i="1" smtClean="0">
                              <a:latin typeface="Cambria Math" panose="02040503050406030204" pitchFamily="18" charset="0"/>
                            </a:rPr>
                            <m:t>𝐿</m:t>
                          </m:r>
                        </m:sub>
                      </m:sSub>
                    </m:oMath>
                  </m:oMathPara>
                </a14:m>
                <a:endParaRPr lang="en-AU" sz="2000" dirty="0"/>
              </a:p>
            </p:txBody>
          </p:sp>
        </mc:Choice>
        <mc:Fallback xmlns="">
          <p:sp>
            <p:nvSpPr>
              <p:cNvPr id="11" name="TextBox 10">
                <a:extLst>
                  <a:ext uri="{FF2B5EF4-FFF2-40B4-BE49-F238E27FC236}">
                    <a16:creationId xmlns:a16="http://schemas.microsoft.com/office/drawing/2014/main" id="{01F811F0-719C-F40F-5D55-68669AD1B7B3}"/>
                  </a:ext>
                </a:extLst>
              </p:cNvPr>
              <p:cNvSpPr txBox="1">
                <a:spLocks noRot="1" noChangeAspect="1" noMove="1" noResize="1" noEditPoints="1" noAdjustHandles="1" noChangeArrowheads="1" noChangeShapeType="1" noTextEdit="1"/>
              </p:cNvSpPr>
              <p:nvPr/>
            </p:nvSpPr>
            <p:spPr>
              <a:xfrm>
                <a:off x="3302913" y="1730442"/>
                <a:ext cx="94102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8DF051-2325-9A65-5D7F-69926AB1FF69}"/>
                  </a:ext>
                </a:extLst>
              </p:cNvPr>
              <p:cNvSpPr txBox="1"/>
              <p:nvPr/>
            </p:nvSpPr>
            <p:spPr>
              <a:xfrm>
                <a:off x="8320410" y="1742068"/>
                <a:ext cx="94102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d>
                            <m:dPr>
                              <m:begChr m:val="|"/>
                              <m:endChr m:val="⟩"/>
                              <m:ctrlPr>
                                <a:rPr lang="en-AU" sz="2000" b="0" i="1" smtClean="0">
                                  <a:latin typeface="Cambria Math" panose="02040503050406030204" pitchFamily="18" charset="0"/>
                                </a:rPr>
                              </m:ctrlPr>
                            </m:dPr>
                            <m:e>
                              <m:r>
                                <a:rPr lang="en-AU" sz="2000" b="0" i="1" smtClean="0">
                                  <a:latin typeface="Cambria Math" panose="02040503050406030204" pitchFamily="18" charset="0"/>
                                </a:rPr>
                                <m:t>−</m:t>
                              </m:r>
                              <m:r>
                                <a:rPr lang="en-AU" sz="2000" b="0" i="1" smtClean="0">
                                  <a:latin typeface="Cambria Math" panose="02040503050406030204" pitchFamily="18" charset="0"/>
                                </a:rPr>
                                <m:t>𝑍</m:t>
                              </m:r>
                              <m:r>
                                <a:rPr lang="en-AU" sz="2000" b="0" i="1" smtClean="0">
                                  <a:latin typeface="Cambria Math" panose="02040503050406030204" pitchFamily="18" charset="0"/>
                                </a:rPr>
                                <m:t> </m:t>
                              </m:r>
                            </m:e>
                          </m:d>
                        </m:e>
                        <m:sub>
                          <m:r>
                            <a:rPr lang="en-AU" sz="2000" b="0" i="1" smtClean="0">
                              <a:latin typeface="Cambria Math" panose="02040503050406030204" pitchFamily="18" charset="0"/>
                            </a:rPr>
                            <m:t>𝐿</m:t>
                          </m:r>
                        </m:sub>
                      </m:sSub>
                    </m:oMath>
                  </m:oMathPara>
                </a14:m>
                <a:endParaRPr lang="en-AU" sz="2000" dirty="0"/>
              </a:p>
            </p:txBody>
          </p:sp>
        </mc:Choice>
        <mc:Fallback xmlns="">
          <p:sp>
            <p:nvSpPr>
              <p:cNvPr id="12" name="TextBox 11">
                <a:extLst>
                  <a:ext uri="{FF2B5EF4-FFF2-40B4-BE49-F238E27FC236}">
                    <a16:creationId xmlns:a16="http://schemas.microsoft.com/office/drawing/2014/main" id="{1C8DF051-2325-9A65-5D7F-69926AB1FF69}"/>
                  </a:ext>
                </a:extLst>
              </p:cNvPr>
              <p:cNvSpPr txBox="1">
                <a:spLocks noRot="1" noChangeAspect="1" noMove="1" noResize="1" noEditPoints="1" noAdjustHandles="1" noChangeArrowheads="1" noChangeShapeType="1" noTextEdit="1"/>
              </p:cNvSpPr>
              <p:nvPr/>
            </p:nvSpPr>
            <p:spPr>
              <a:xfrm>
                <a:off x="8320410" y="1742068"/>
                <a:ext cx="941027" cy="400110"/>
              </a:xfrm>
              <a:prstGeom prst="rect">
                <a:avLst/>
              </a:prstGeom>
              <a:blipFill>
                <a:blip r:embed="rId7"/>
                <a:stretch>
                  <a:fillRect b="-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C11824-3C58-11C7-9D44-34FB1B27618B}"/>
                  </a:ext>
                </a:extLst>
              </p:cNvPr>
              <p:cNvSpPr txBox="1"/>
              <p:nvPr/>
            </p:nvSpPr>
            <p:spPr>
              <a:xfrm rot="16200000">
                <a:off x="1291848" y="2472328"/>
                <a:ext cx="978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e>
                          </m:d>
                        </m:e>
                        <m:sup>
                          <m:r>
                            <a:rPr lang="en-AU" b="0" i="1" smtClean="0">
                              <a:latin typeface="Cambria Math" panose="02040503050406030204" pitchFamily="18" charset="0"/>
                            </a:rPr>
                            <m:t>2</m:t>
                          </m:r>
                        </m:sup>
                      </m:sSup>
                    </m:oMath>
                  </m:oMathPara>
                </a14:m>
                <a:endParaRPr lang="en-AU" dirty="0"/>
              </a:p>
            </p:txBody>
          </p:sp>
        </mc:Choice>
        <mc:Fallback xmlns="">
          <p:sp>
            <p:nvSpPr>
              <p:cNvPr id="13" name="TextBox 12">
                <a:extLst>
                  <a:ext uri="{FF2B5EF4-FFF2-40B4-BE49-F238E27FC236}">
                    <a16:creationId xmlns:a16="http://schemas.microsoft.com/office/drawing/2014/main" id="{3FC11824-3C58-11C7-9D44-34FB1B27618B}"/>
                  </a:ext>
                </a:extLst>
              </p:cNvPr>
              <p:cNvSpPr txBox="1">
                <a:spLocks noRot="1" noChangeAspect="1" noMove="1" noResize="1" noEditPoints="1" noAdjustHandles="1" noChangeArrowheads="1" noChangeShapeType="1" noTextEdit="1"/>
              </p:cNvSpPr>
              <p:nvPr/>
            </p:nvSpPr>
            <p:spPr>
              <a:xfrm rot="16200000">
                <a:off x="1291848" y="2472328"/>
                <a:ext cx="978280" cy="369332"/>
              </a:xfrm>
              <a:prstGeom prst="rect">
                <a:avLst/>
              </a:prstGeom>
              <a:blipFill>
                <a:blip r:embed="rId8"/>
                <a:stretch>
                  <a:fillRect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30C402-D884-5DEF-97AC-1ECFD660AD0E}"/>
                  </a:ext>
                </a:extLst>
              </p:cNvPr>
              <p:cNvSpPr txBox="1"/>
              <p:nvPr/>
            </p:nvSpPr>
            <p:spPr>
              <a:xfrm rot="16200000">
                <a:off x="6331445" y="2484977"/>
                <a:ext cx="978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e>
                          </m:d>
                        </m:e>
                        <m:sup>
                          <m:r>
                            <a:rPr lang="en-AU" b="0" i="1" smtClean="0">
                              <a:latin typeface="Cambria Math" panose="02040503050406030204" pitchFamily="18" charset="0"/>
                            </a:rPr>
                            <m:t>2</m:t>
                          </m:r>
                        </m:sup>
                      </m:sSup>
                    </m:oMath>
                  </m:oMathPara>
                </a14:m>
                <a:endParaRPr lang="en-AU" dirty="0"/>
              </a:p>
            </p:txBody>
          </p:sp>
        </mc:Choice>
        <mc:Fallback xmlns="">
          <p:sp>
            <p:nvSpPr>
              <p:cNvPr id="14" name="TextBox 13">
                <a:extLst>
                  <a:ext uri="{FF2B5EF4-FFF2-40B4-BE49-F238E27FC236}">
                    <a16:creationId xmlns:a16="http://schemas.microsoft.com/office/drawing/2014/main" id="{9030C402-D884-5DEF-97AC-1ECFD660AD0E}"/>
                  </a:ext>
                </a:extLst>
              </p:cNvPr>
              <p:cNvSpPr txBox="1">
                <a:spLocks noRot="1" noChangeAspect="1" noMove="1" noResize="1" noEditPoints="1" noAdjustHandles="1" noChangeArrowheads="1" noChangeShapeType="1" noTextEdit="1"/>
              </p:cNvSpPr>
              <p:nvPr/>
            </p:nvSpPr>
            <p:spPr>
              <a:xfrm rot="16200000">
                <a:off x="6331445" y="2484977"/>
                <a:ext cx="978280" cy="369332"/>
              </a:xfrm>
              <a:prstGeom prst="rect">
                <a:avLst/>
              </a:prstGeom>
              <a:blipFill>
                <a:blip r:embed="rId9"/>
                <a:stretch>
                  <a:fillRect r="-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45D8489-3E66-4E5D-39A3-AB3D10D22757}"/>
              </a:ext>
            </a:extLst>
          </p:cNvPr>
          <p:cNvSpPr txBox="1"/>
          <p:nvPr/>
        </p:nvSpPr>
        <p:spPr>
          <a:xfrm>
            <a:off x="3684994" y="3024510"/>
            <a:ext cx="284052" cy="369332"/>
          </a:xfrm>
          <a:prstGeom prst="rect">
            <a:avLst/>
          </a:prstGeom>
          <a:noFill/>
        </p:spPr>
        <p:txBody>
          <a:bodyPr wrap="none" rtlCol="0">
            <a:spAutoFit/>
          </a:bodyPr>
          <a:lstStyle/>
          <a:p>
            <a:r>
              <a:rPr lang="en-AU" dirty="0"/>
              <a:t>x</a:t>
            </a:r>
          </a:p>
        </p:txBody>
      </p:sp>
      <p:sp>
        <p:nvSpPr>
          <p:cNvPr id="16" name="TextBox 15">
            <a:extLst>
              <a:ext uri="{FF2B5EF4-FFF2-40B4-BE49-F238E27FC236}">
                <a16:creationId xmlns:a16="http://schemas.microsoft.com/office/drawing/2014/main" id="{E1E499F9-9AEA-B02A-4FAB-4427D57BB4BC}"/>
              </a:ext>
            </a:extLst>
          </p:cNvPr>
          <p:cNvSpPr txBox="1"/>
          <p:nvPr/>
        </p:nvSpPr>
        <p:spPr>
          <a:xfrm>
            <a:off x="8644997" y="3024510"/>
            <a:ext cx="284052" cy="369332"/>
          </a:xfrm>
          <a:prstGeom prst="rect">
            <a:avLst/>
          </a:prstGeom>
          <a:noFill/>
        </p:spPr>
        <p:txBody>
          <a:bodyPr wrap="none" rtlCol="0">
            <a:spAutoFit/>
          </a:bodyPr>
          <a:lstStyle/>
          <a:p>
            <a:r>
              <a:rPr lang="en-AU" dirty="0"/>
              <a:t>x</a:t>
            </a:r>
          </a:p>
        </p:txBody>
      </p:sp>
      <p:pic>
        <p:nvPicPr>
          <p:cNvPr id="18" name="Picture 17">
            <a:extLst>
              <a:ext uri="{FF2B5EF4-FFF2-40B4-BE49-F238E27FC236}">
                <a16:creationId xmlns:a16="http://schemas.microsoft.com/office/drawing/2014/main" id="{C137E667-54F2-4628-FCDA-A30BBF6877AE}"/>
              </a:ext>
            </a:extLst>
          </p:cNvPr>
          <p:cNvPicPr>
            <a:picLocks noChangeAspect="1"/>
          </p:cNvPicPr>
          <p:nvPr/>
        </p:nvPicPr>
        <p:blipFill>
          <a:blip r:embed="rId10"/>
          <a:stretch>
            <a:fillRect/>
          </a:stretch>
        </p:blipFill>
        <p:spPr>
          <a:xfrm>
            <a:off x="2044518" y="4713353"/>
            <a:ext cx="3520386" cy="950068"/>
          </a:xfrm>
          <a:prstGeom prst="rect">
            <a:avLst/>
          </a:prstGeom>
        </p:spPr>
      </p:pic>
      <p:pic>
        <p:nvPicPr>
          <p:cNvPr id="20" name="Picture 19">
            <a:extLst>
              <a:ext uri="{FF2B5EF4-FFF2-40B4-BE49-F238E27FC236}">
                <a16:creationId xmlns:a16="http://schemas.microsoft.com/office/drawing/2014/main" id="{2FC0A490-D90F-EF51-722E-AC9488F8422E}"/>
              </a:ext>
            </a:extLst>
          </p:cNvPr>
          <p:cNvPicPr>
            <a:picLocks noChangeAspect="1"/>
          </p:cNvPicPr>
          <p:nvPr/>
        </p:nvPicPr>
        <p:blipFill>
          <a:blip r:embed="rId11"/>
          <a:stretch>
            <a:fillRect/>
          </a:stretch>
        </p:blipFill>
        <p:spPr>
          <a:xfrm>
            <a:off x="6993602" y="4742088"/>
            <a:ext cx="3525878" cy="925031"/>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6649B32-0B5F-FDDB-B483-0ADB7F720AC1}"/>
                  </a:ext>
                </a:extLst>
              </p:cNvPr>
              <p:cNvSpPr txBox="1"/>
              <p:nvPr/>
            </p:nvSpPr>
            <p:spPr>
              <a:xfrm rot="16200000">
                <a:off x="1291848" y="5058759"/>
                <a:ext cx="978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e>
                          </m:d>
                        </m:e>
                        <m:sup>
                          <m:r>
                            <a:rPr lang="en-AU" b="0" i="1" smtClean="0">
                              <a:latin typeface="Cambria Math" panose="02040503050406030204" pitchFamily="18" charset="0"/>
                            </a:rPr>
                            <m:t>2</m:t>
                          </m:r>
                        </m:sup>
                      </m:sSup>
                    </m:oMath>
                  </m:oMathPara>
                </a14:m>
                <a:endParaRPr lang="en-AU" dirty="0"/>
              </a:p>
            </p:txBody>
          </p:sp>
        </mc:Choice>
        <mc:Fallback xmlns="">
          <p:sp>
            <p:nvSpPr>
              <p:cNvPr id="21" name="TextBox 20">
                <a:extLst>
                  <a:ext uri="{FF2B5EF4-FFF2-40B4-BE49-F238E27FC236}">
                    <a16:creationId xmlns:a16="http://schemas.microsoft.com/office/drawing/2014/main" id="{76649B32-0B5F-FDDB-B483-0ADB7F720AC1}"/>
                  </a:ext>
                </a:extLst>
              </p:cNvPr>
              <p:cNvSpPr txBox="1">
                <a:spLocks noRot="1" noChangeAspect="1" noMove="1" noResize="1" noEditPoints="1" noAdjustHandles="1" noChangeArrowheads="1" noChangeShapeType="1" noTextEdit="1"/>
              </p:cNvSpPr>
              <p:nvPr/>
            </p:nvSpPr>
            <p:spPr>
              <a:xfrm rot="16200000">
                <a:off x="1291848" y="5058759"/>
                <a:ext cx="978280" cy="369332"/>
              </a:xfrm>
              <a:prstGeom prst="rect">
                <a:avLst/>
              </a:prstGeom>
              <a:blipFill>
                <a:blip r:embed="rId12"/>
                <a:stretch>
                  <a:fillRect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AAEB26-A268-2D6F-16A3-6A02C6F15C37}"/>
                  </a:ext>
                </a:extLst>
              </p:cNvPr>
              <p:cNvSpPr txBox="1"/>
              <p:nvPr/>
            </p:nvSpPr>
            <p:spPr>
              <a:xfrm rot="16200000">
                <a:off x="6331445" y="5071408"/>
                <a:ext cx="978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AU" b="0" i="1" smtClean="0">
                              <a:latin typeface="Cambria Math" panose="02040503050406030204" pitchFamily="18" charset="0"/>
                            </a:rPr>
                          </m:ctrlPr>
                        </m:sSupPr>
                        <m:e>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𝜓</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e>
                          </m:d>
                        </m:e>
                        <m:sup>
                          <m:r>
                            <a:rPr lang="en-AU" b="0" i="1" smtClean="0">
                              <a:latin typeface="Cambria Math" panose="02040503050406030204" pitchFamily="18" charset="0"/>
                            </a:rPr>
                            <m:t>2</m:t>
                          </m:r>
                        </m:sup>
                      </m:sSup>
                    </m:oMath>
                  </m:oMathPara>
                </a14:m>
                <a:endParaRPr lang="en-AU" dirty="0"/>
              </a:p>
            </p:txBody>
          </p:sp>
        </mc:Choice>
        <mc:Fallback xmlns="">
          <p:sp>
            <p:nvSpPr>
              <p:cNvPr id="25" name="TextBox 24">
                <a:extLst>
                  <a:ext uri="{FF2B5EF4-FFF2-40B4-BE49-F238E27FC236}">
                    <a16:creationId xmlns:a16="http://schemas.microsoft.com/office/drawing/2014/main" id="{CDAAEB26-A268-2D6F-16A3-6A02C6F15C37}"/>
                  </a:ext>
                </a:extLst>
              </p:cNvPr>
              <p:cNvSpPr txBox="1">
                <a:spLocks noRot="1" noChangeAspect="1" noMove="1" noResize="1" noEditPoints="1" noAdjustHandles="1" noChangeArrowheads="1" noChangeShapeType="1" noTextEdit="1"/>
              </p:cNvSpPr>
              <p:nvPr/>
            </p:nvSpPr>
            <p:spPr>
              <a:xfrm rot="16200000">
                <a:off x="6331445" y="5071408"/>
                <a:ext cx="978280" cy="369332"/>
              </a:xfrm>
              <a:prstGeom prst="rect">
                <a:avLst/>
              </a:prstGeom>
              <a:blipFill>
                <a:blip r:embed="rId13"/>
                <a:stretch>
                  <a:fillRect r="-1333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E108521-C91B-938B-C2AB-63070E03E363}"/>
              </a:ext>
            </a:extLst>
          </p:cNvPr>
          <p:cNvSpPr txBox="1"/>
          <p:nvPr/>
        </p:nvSpPr>
        <p:spPr>
          <a:xfrm>
            <a:off x="3635082" y="5770326"/>
            <a:ext cx="284052" cy="369332"/>
          </a:xfrm>
          <a:prstGeom prst="rect">
            <a:avLst/>
          </a:prstGeom>
          <a:noFill/>
        </p:spPr>
        <p:txBody>
          <a:bodyPr wrap="none" rtlCol="0">
            <a:spAutoFit/>
          </a:bodyPr>
          <a:lstStyle/>
          <a:p>
            <a:r>
              <a:rPr lang="en-AU" dirty="0"/>
              <a:t>x</a:t>
            </a:r>
          </a:p>
        </p:txBody>
      </p:sp>
      <p:sp>
        <p:nvSpPr>
          <p:cNvPr id="27" name="TextBox 26">
            <a:extLst>
              <a:ext uri="{FF2B5EF4-FFF2-40B4-BE49-F238E27FC236}">
                <a16:creationId xmlns:a16="http://schemas.microsoft.com/office/drawing/2014/main" id="{CB616F86-B4A9-E80A-3FEE-53E92D254CE8}"/>
              </a:ext>
            </a:extLst>
          </p:cNvPr>
          <p:cNvSpPr txBox="1"/>
          <p:nvPr/>
        </p:nvSpPr>
        <p:spPr>
          <a:xfrm>
            <a:off x="8588084" y="5770326"/>
            <a:ext cx="284052" cy="369332"/>
          </a:xfrm>
          <a:prstGeom prst="rect">
            <a:avLst/>
          </a:prstGeom>
          <a:noFill/>
        </p:spPr>
        <p:txBody>
          <a:bodyPr wrap="none" rtlCol="0">
            <a:spAutoFit/>
          </a:bodyPr>
          <a:lstStyle/>
          <a:p>
            <a:r>
              <a:rPr lang="en-AU" dirty="0"/>
              <a:t>x</a:t>
            </a:r>
          </a:p>
        </p:txBody>
      </p:sp>
      <p:sp>
        <p:nvSpPr>
          <p:cNvPr id="28" name="Arrow: Right 27">
            <a:extLst>
              <a:ext uri="{FF2B5EF4-FFF2-40B4-BE49-F238E27FC236}">
                <a16:creationId xmlns:a16="http://schemas.microsoft.com/office/drawing/2014/main" id="{5585B345-64A9-B3E5-D4FD-38A53DC1B07A}"/>
              </a:ext>
            </a:extLst>
          </p:cNvPr>
          <p:cNvSpPr/>
          <p:nvPr/>
        </p:nvSpPr>
        <p:spPr>
          <a:xfrm rot="5400000">
            <a:off x="5611581" y="3784342"/>
            <a:ext cx="1192461" cy="400872"/>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1138AF5E-689A-D8B5-DC12-28FD7EE31B65}"/>
              </a:ext>
            </a:extLst>
          </p:cNvPr>
          <p:cNvSpPr txBox="1"/>
          <p:nvPr/>
        </p:nvSpPr>
        <p:spPr>
          <a:xfrm>
            <a:off x="6437674" y="3752809"/>
            <a:ext cx="2169697" cy="369332"/>
          </a:xfrm>
          <a:prstGeom prst="rect">
            <a:avLst/>
          </a:prstGeom>
          <a:noFill/>
        </p:spPr>
        <p:txBody>
          <a:bodyPr wrap="none" rtlCol="0">
            <a:spAutoFit/>
          </a:bodyPr>
          <a:lstStyle/>
          <a:p>
            <a:r>
              <a:rPr lang="en-AU" dirty="0"/>
              <a:t>Phonon loss and gain</a:t>
            </a:r>
          </a:p>
        </p:txBody>
      </p:sp>
      <p:sp>
        <p:nvSpPr>
          <p:cNvPr id="31" name="TextBox 30">
            <a:extLst>
              <a:ext uri="{FF2B5EF4-FFF2-40B4-BE49-F238E27FC236}">
                <a16:creationId xmlns:a16="http://schemas.microsoft.com/office/drawing/2014/main" id="{27D81448-FB66-CABD-1585-DA25EA3A2341}"/>
              </a:ext>
            </a:extLst>
          </p:cNvPr>
          <p:cNvSpPr txBox="1"/>
          <p:nvPr/>
        </p:nvSpPr>
        <p:spPr>
          <a:xfrm>
            <a:off x="3048537" y="105831"/>
            <a:ext cx="6094926" cy="523220"/>
          </a:xfrm>
          <a:prstGeom prst="rect">
            <a:avLst/>
          </a:prstGeom>
          <a:noFill/>
        </p:spPr>
        <p:txBody>
          <a:bodyPr wrap="square">
            <a:spAutoFit/>
          </a:bodyPr>
          <a:lstStyle/>
          <a:p>
            <a:pPr algn="ctr"/>
            <a:r>
              <a:rPr lang="en-AU" sz="2800" b="1" dirty="0">
                <a:solidFill>
                  <a:srgbClr val="DC5F12"/>
                </a:solidFill>
              </a:rPr>
              <a:t>Error Correction with GKP codes</a:t>
            </a:r>
          </a:p>
        </p:txBody>
      </p:sp>
      <p:sp>
        <p:nvSpPr>
          <p:cNvPr id="32" name="TextBox 31">
            <a:extLst>
              <a:ext uri="{FF2B5EF4-FFF2-40B4-BE49-F238E27FC236}">
                <a16:creationId xmlns:a16="http://schemas.microsoft.com/office/drawing/2014/main" id="{5577B144-98C6-0494-FC12-0DE377F303A3}"/>
              </a:ext>
            </a:extLst>
          </p:cNvPr>
          <p:cNvSpPr txBox="1"/>
          <p:nvPr/>
        </p:nvSpPr>
        <p:spPr>
          <a:xfrm>
            <a:off x="3943648" y="598887"/>
            <a:ext cx="4440575" cy="307777"/>
          </a:xfrm>
          <a:prstGeom prst="rect">
            <a:avLst/>
          </a:prstGeom>
          <a:noFill/>
        </p:spPr>
        <p:txBody>
          <a:bodyPr wrap="none" rtlCol="0">
            <a:spAutoFit/>
          </a:bodyPr>
          <a:lstStyle/>
          <a:p>
            <a:r>
              <a:rPr lang="en-AU" sz="1400" dirty="0"/>
              <a:t>D. Gottesman, A. </a:t>
            </a:r>
            <a:r>
              <a:rPr lang="en-AU" sz="1400" dirty="0" err="1"/>
              <a:t>Kitaev</a:t>
            </a:r>
            <a:r>
              <a:rPr lang="en-AU" sz="1400" dirty="0"/>
              <a:t>, J. </a:t>
            </a:r>
            <a:r>
              <a:rPr lang="en-AU" sz="1400" dirty="0" err="1"/>
              <a:t>Preskill</a:t>
            </a:r>
            <a:r>
              <a:rPr lang="en-AU" sz="1400" dirty="0"/>
              <a:t>, PRA, 64, 012310 (2001)</a:t>
            </a:r>
          </a:p>
        </p:txBody>
      </p:sp>
      <p:pic>
        <p:nvPicPr>
          <p:cNvPr id="30" name="Picture 29">
            <a:extLst>
              <a:ext uri="{FF2B5EF4-FFF2-40B4-BE49-F238E27FC236}">
                <a16:creationId xmlns:a16="http://schemas.microsoft.com/office/drawing/2014/main" id="{B98035C8-FF0A-6E4F-8C47-4244F9D74E9B}"/>
              </a:ext>
            </a:extLst>
          </p:cNvPr>
          <p:cNvPicPr>
            <a:picLocks noChangeAspect="1"/>
          </p:cNvPicPr>
          <p:nvPr/>
        </p:nvPicPr>
        <p:blipFill>
          <a:blip r:embed="rId14">
            <a:extLst>
              <a:ext uri="{28A0092B-C50C-407E-A947-70E740481C1C}">
                <a14:useLocalDpi xmlns:a14="http://schemas.microsoft.com/office/drawing/2010/main" val="0"/>
              </a:ext>
            </a:extLst>
          </a:blip>
          <a:srcRect t="6851" b="6851"/>
          <a:stretch/>
        </p:blipFill>
        <p:spPr>
          <a:xfrm>
            <a:off x="2722634" y="7600601"/>
            <a:ext cx="3089773" cy="1319028"/>
          </a:xfrm>
          <a:prstGeom prst="rect">
            <a:avLst/>
          </a:prstGeom>
        </p:spPr>
      </p:pic>
      <p:pic>
        <p:nvPicPr>
          <p:cNvPr id="33" name="Picture 32">
            <a:extLst>
              <a:ext uri="{FF2B5EF4-FFF2-40B4-BE49-F238E27FC236}">
                <a16:creationId xmlns:a16="http://schemas.microsoft.com/office/drawing/2014/main" id="{8CAA58CD-9F4E-104E-A94F-E920747771EB}"/>
              </a:ext>
            </a:extLst>
          </p:cNvPr>
          <p:cNvPicPr>
            <a:picLocks noChangeAspect="1"/>
          </p:cNvPicPr>
          <p:nvPr/>
        </p:nvPicPr>
        <p:blipFill>
          <a:blip r:embed="rId15">
            <a:extLst>
              <a:ext uri="{28A0092B-C50C-407E-A947-70E740481C1C}">
                <a14:useLocalDpi xmlns:a14="http://schemas.microsoft.com/office/drawing/2010/main" val="0"/>
              </a:ext>
            </a:extLst>
          </a:blip>
          <a:srcRect t="6851" b="6851"/>
          <a:stretch/>
        </p:blipFill>
        <p:spPr>
          <a:xfrm>
            <a:off x="2699053" y="7596069"/>
            <a:ext cx="3089773" cy="1319028"/>
          </a:xfrm>
          <a:prstGeom prst="rect">
            <a:avLst/>
          </a:prstGeom>
        </p:spPr>
      </p:pic>
      <p:pic>
        <p:nvPicPr>
          <p:cNvPr id="34" name="Picture 33" descr="A red and blue dots&#10;&#10;Description automatically generated">
            <a:extLst>
              <a:ext uri="{FF2B5EF4-FFF2-40B4-BE49-F238E27FC236}">
                <a16:creationId xmlns:a16="http://schemas.microsoft.com/office/drawing/2014/main" id="{41D16F16-5F9F-1643-A1E4-816D2388D3F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09084" y="7639444"/>
            <a:ext cx="2184400" cy="1955800"/>
          </a:xfrm>
          <a:prstGeom prst="rect">
            <a:avLst/>
          </a:prstGeom>
        </p:spPr>
      </p:pic>
      <p:pic>
        <p:nvPicPr>
          <p:cNvPr id="35" name="Picture 34" descr="A red and blue dots&#10;&#10;Description automatically generated">
            <a:extLst>
              <a:ext uri="{FF2B5EF4-FFF2-40B4-BE49-F238E27FC236}">
                <a16:creationId xmlns:a16="http://schemas.microsoft.com/office/drawing/2014/main" id="{0788D4D5-8823-4D43-848F-3052D46A94C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7693" y="7532555"/>
            <a:ext cx="2184400" cy="1955800"/>
          </a:xfrm>
          <a:prstGeom prst="rect">
            <a:avLst/>
          </a:prstGeom>
        </p:spPr>
      </p:pic>
      <p:pic>
        <p:nvPicPr>
          <p:cNvPr id="37" name="Picture 36" descr="A red and blue dots&#10;&#10;Description automatically generated">
            <a:extLst>
              <a:ext uri="{FF2B5EF4-FFF2-40B4-BE49-F238E27FC236}">
                <a16:creationId xmlns:a16="http://schemas.microsoft.com/office/drawing/2014/main" id="{8114251F-EF1C-D643-97AB-31ECAA05ECD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55263" y="9282112"/>
            <a:ext cx="2184400" cy="1955800"/>
          </a:xfrm>
          <a:prstGeom prst="rect">
            <a:avLst/>
          </a:prstGeom>
        </p:spPr>
      </p:pic>
      <p:pic>
        <p:nvPicPr>
          <p:cNvPr id="39" name="Picture 38">
            <a:extLst>
              <a:ext uri="{FF2B5EF4-FFF2-40B4-BE49-F238E27FC236}">
                <a16:creationId xmlns:a16="http://schemas.microsoft.com/office/drawing/2014/main" id="{40A26B97-5F91-E747-9964-C4395421890A}"/>
              </a:ext>
            </a:extLst>
          </p:cNvPr>
          <p:cNvPicPr>
            <a:picLocks noChangeAspect="1"/>
          </p:cNvPicPr>
          <p:nvPr/>
        </p:nvPicPr>
        <p:blipFill rotWithShape="1">
          <a:blip r:embed="rId19">
            <a:extLst>
              <a:ext uri="{28A0092B-C50C-407E-A947-70E740481C1C}">
                <a14:useLocalDpi xmlns:a14="http://schemas.microsoft.com/office/drawing/2010/main" val="0"/>
              </a:ext>
            </a:extLst>
          </a:blip>
          <a:srcRect l="75342"/>
          <a:stretch/>
        </p:blipFill>
        <p:spPr>
          <a:xfrm>
            <a:off x="502106" y="9166513"/>
            <a:ext cx="595248" cy="1854270"/>
          </a:xfrm>
          <a:prstGeom prst="rect">
            <a:avLst/>
          </a:prstGeom>
        </p:spPr>
      </p:pic>
      <p:pic>
        <p:nvPicPr>
          <p:cNvPr id="40" name="Picture 39">
            <a:extLst>
              <a:ext uri="{FF2B5EF4-FFF2-40B4-BE49-F238E27FC236}">
                <a16:creationId xmlns:a16="http://schemas.microsoft.com/office/drawing/2014/main" id="{10C6253A-1019-8D40-8B81-FB447586F152}"/>
              </a:ext>
            </a:extLst>
          </p:cNvPr>
          <p:cNvPicPr>
            <a:picLocks noChangeAspect="1"/>
          </p:cNvPicPr>
          <p:nvPr/>
        </p:nvPicPr>
        <p:blipFill rotWithShape="1">
          <a:blip r:embed="rId20">
            <a:extLst>
              <a:ext uri="{28A0092B-C50C-407E-A947-70E740481C1C}">
                <a14:useLocalDpi xmlns:a14="http://schemas.microsoft.com/office/drawing/2010/main" val="0"/>
              </a:ext>
            </a:extLst>
          </a:blip>
          <a:srcRect l="75342"/>
          <a:stretch/>
        </p:blipFill>
        <p:spPr>
          <a:xfrm>
            <a:off x="7789574" y="7507021"/>
            <a:ext cx="595248" cy="1854270"/>
          </a:xfrm>
          <a:prstGeom prst="rect">
            <a:avLst/>
          </a:prstGeom>
        </p:spPr>
      </p:pic>
      <p:sp>
        <p:nvSpPr>
          <p:cNvPr id="41" name="TextBox 40">
            <a:extLst>
              <a:ext uri="{FF2B5EF4-FFF2-40B4-BE49-F238E27FC236}">
                <a16:creationId xmlns:a16="http://schemas.microsoft.com/office/drawing/2014/main" id="{C996EB5B-FC32-AA46-9D68-28AE60847C10}"/>
              </a:ext>
            </a:extLst>
          </p:cNvPr>
          <p:cNvSpPr txBox="1"/>
          <p:nvPr/>
        </p:nvSpPr>
        <p:spPr>
          <a:xfrm>
            <a:off x="-1195074" y="6930291"/>
            <a:ext cx="7202449" cy="523220"/>
          </a:xfrm>
          <a:prstGeom prst="rect">
            <a:avLst/>
          </a:prstGeom>
          <a:noFill/>
        </p:spPr>
        <p:txBody>
          <a:bodyPr wrap="square" rtlCol="0">
            <a:spAutoFit/>
          </a:bodyPr>
          <a:lstStyle/>
          <a:p>
            <a:pPr algn="ctr"/>
            <a:r>
              <a:rPr lang="en-AU" sz="2800" b="1" dirty="0">
                <a:solidFill>
                  <a:srgbClr val="EE5D30"/>
                </a:solidFill>
              </a:rPr>
              <a:t>Gottesman-Kitaev-Preskill (GKP)</a:t>
            </a:r>
          </a:p>
        </p:txBody>
      </p:sp>
      <p:pic>
        <p:nvPicPr>
          <p:cNvPr id="42" name="Picture 41">
            <a:extLst>
              <a:ext uri="{FF2B5EF4-FFF2-40B4-BE49-F238E27FC236}">
                <a16:creationId xmlns:a16="http://schemas.microsoft.com/office/drawing/2014/main" id="{6A9D8D68-AFC8-9B46-BC13-7A083CF2493A}"/>
              </a:ext>
            </a:extLst>
          </p:cNvPr>
          <p:cNvPicPr>
            <a:picLocks noChangeAspect="1"/>
          </p:cNvPicPr>
          <p:nvPr/>
        </p:nvPicPr>
        <p:blipFill>
          <a:blip r:embed="rId21">
            <a:extLst>
              <a:ext uri="{28A0092B-C50C-407E-A947-70E740481C1C}">
                <a14:useLocalDpi xmlns:a14="http://schemas.microsoft.com/office/drawing/2010/main" val="0"/>
              </a:ext>
            </a:extLst>
          </a:blip>
          <a:srcRect t="4509" b="4509"/>
          <a:stretch/>
        </p:blipFill>
        <p:spPr>
          <a:xfrm>
            <a:off x="8384822" y="7607376"/>
            <a:ext cx="2946321" cy="1326047"/>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D4CCC4D-2420-1E47-9508-4B7A595E7B0D}"/>
                  </a:ext>
                </a:extLst>
              </p:cNvPr>
              <p:cNvSpPr txBox="1"/>
              <p:nvPr/>
            </p:nvSpPr>
            <p:spPr>
              <a:xfrm>
                <a:off x="5297983" y="8829334"/>
                <a:ext cx="5602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43" name="TextBox 42">
                <a:extLst>
                  <a:ext uri="{FF2B5EF4-FFF2-40B4-BE49-F238E27FC236}">
                    <a16:creationId xmlns:a16="http://schemas.microsoft.com/office/drawing/2014/main" id="{1D4CCC4D-2420-1E47-9508-4B7A595E7B0D}"/>
                  </a:ext>
                </a:extLst>
              </p:cNvPr>
              <p:cNvSpPr txBox="1">
                <a:spLocks noRot="1" noChangeAspect="1" noMove="1" noResize="1" noEditPoints="1" noAdjustHandles="1" noChangeArrowheads="1" noChangeShapeType="1" noTextEdit="1"/>
              </p:cNvSpPr>
              <p:nvPr/>
            </p:nvSpPr>
            <p:spPr>
              <a:xfrm>
                <a:off x="5297983" y="8829334"/>
                <a:ext cx="560268"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3FD9E3-FD10-AC43-82B5-FD47A82118B9}"/>
                  </a:ext>
                </a:extLst>
              </p:cNvPr>
              <p:cNvSpPr txBox="1"/>
              <p:nvPr/>
            </p:nvSpPr>
            <p:spPr>
              <a:xfrm>
                <a:off x="3963805" y="8896567"/>
                <a:ext cx="56026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200" b="0" i="1" smtClean="0">
                          <a:latin typeface="Cambria Math" panose="02040503050406030204" pitchFamily="18" charset="0"/>
                        </a:rPr>
                        <m:t>0</m:t>
                      </m:r>
                    </m:oMath>
                  </m:oMathPara>
                </a14:m>
                <a:endParaRPr lang="en-US" sz="1200" dirty="0"/>
              </a:p>
            </p:txBody>
          </p:sp>
        </mc:Choice>
        <mc:Fallback xmlns="">
          <p:sp>
            <p:nvSpPr>
              <p:cNvPr id="44" name="TextBox 43">
                <a:extLst>
                  <a:ext uri="{FF2B5EF4-FFF2-40B4-BE49-F238E27FC236}">
                    <a16:creationId xmlns:a16="http://schemas.microsoft.com/office/drawing/2014/main" id="{073FD9E3-FD10-AC43-82B5-FD47A82118B9}"/>
                  </a:ext>
                </a:extLst>
              </p:cNvPr>
              <p:cNvSpPr txBox="1">
                <a:spLocks noRot="1" noChangeAspect="1" noMove="1" noResize="1" noEditPoints="1" noAdjustHandles="1" noChangeArrowheads="1" noChangeShapeType="1" noTextEdit="1"/>
              </p:cNvSpPr>
              <p:nvPr/>
            </p:nvSpPr>
            <p:spPr>
              <a:xfrm>
                <a:off x="3963805" y="8896567"/>
                <a:ext cx="560268" cy="276999"/>
              </a:xfrm>
              <a:prstGeom prst="rect">
                <a:avLst/>
              </a:prstGeom>
              <a:blipFill>
                <a:blip r:embed="rId23"/>
                <a:stretch>
                  <a:fillRect/>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93314DF0-F34A-714D-8C14-B6E18439040E}"/>
              </a:ext>
            </a:extLst>
          </p:cNvPr>
          <p:cNvPicPr>
            <a:picLocks noChangeAspect="1"/>
          </p:cNvPicPr>
          <p:nvPr/>
        </p:nvPicPr>
        <p:blipFill>
          <a:blip r:embed="rId24">
            <a:extLst>
              <a:ext uri="{28A0092B-C50C-407E-A947-70E740481C1C}">
                <a14:useLocalDpi xmlns:a14="http://schemas.microsoft.com/office/drawing/2010/main" val="0"/>
              </a:ext>
            </a:extLst>
          </a:blip>
          <a:srcRect t="6289" b="6289"/>
          <a:stretch/>
        </p:blipFill>
        <p:spPr>
          <a:xfrm>
            <a:off x="8391867" y="7626108"/>
            <a:ext cx="2949930" cy="1275738"/>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E1103BB-9121-994B-B3AE-0F11105EF47C}"/>
                  </a:ext>
                </a:extLst>
              </p:cNvPr>
              <p:cNvSpPr txBox="1"/>
              <p:nvPr/>
            </p:nvSpPr>
            <p:spPr>
              <a:xfrm>
                <a:off x="10821994" y="8797181"/>
                <a:ext cx="5602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46" name="TextBox 45">
                <a:extLst>
                  <a:ext uri="{FF2B5EF4-FFF2-40B4-BE49-F238E27FC236}">
                    <a16:creationId xmlns:a16="http://schemas.microsoft.com/office/drawing/2014/main" id="{0E1103BB-9121-994B-B3AE-0F11105EF47C}"/>
                  </a:ext>
                </a:extLst>
              </p:cNvPr>
              <p:cNvSpPr txBox="1">
                <a:spLocks noRot="1" noChangeAspect="1" noMove="1" noResize="1" noEditPoints="1" noAdjustHandles="1" noChangeArrowheads="1" noChangeShapeType="1" noTextEdit="1"/>
              </p:cNvSpPr>
              <p:nvPr/>
            </p:nvSpPr>
            <p:spPr>
              <a:xfrm>
                <a:off x="10821994" y="8797181"/>
                <a:ext cx="560268" cy="369332"/>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811CD96-B9A6-2048-A0C0-68B59855D8FD}"/>
                  </a:ext>
                </a:extLst>
              </p:cNvPr>
              <p:cNvSpPr txBox="1"/>
              <p:nvPr/>
            </p:nvSpPr>
            <p:spPr>
              <a:xfrm>
                <a:off x="9603408" y="8862547"/>
                <a:ext cx="56026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200" b="0" i="1" smtClean="0">
                          <a:latin typeface="Cambria Math" panose="02040503050406030204" pitchFamily="18" charset="0"/>
                        </a:rPr>
                        <m:t>0</m:t>
                      </m:r>
                    </m:oMath>
                  </m:oMathPara>
                </a14:m>
                <a:endParaRPr lang="en-US" sz="1200" dirty="0"/>
              </a:p>
            </p:txBody>
          </p:sp>
        </mc:Choice>
        <mc:Fallback xmlns="">
          <p:sp>
            <p:nvSpPr>
              <p:cNvPr id="47" name="TextBox 46">
                <a:extLst>
                  <a:ext uri="{FF2B5EF4-FFF2-40B4-BE49-F238E27FC236}">
                    <a16:creationId xmlns:a16="http://schemas.microsoft.com/office/drawing/2014/main" id="{7811CD96-B9A6-2048-A0C0-68B59855D8FD}"/>
                  </a:ext>
                </a:extLst>
              </p:cNvPr>
              <p:cNvSpPr txBox="1">
                <a:spLocks noRot="1" noChangeAspect="1" noMove="1" noResize="1" noEditPoints="1" noAdjustHandles="1" noChangeArrowheads="1" noChangeShapeType="1" noTextEdit="1"/>
              </p:cNvSpPr>
              <p:nvPr/>
            </p:nvSpPr>
            <p:spPr>
              <a:xfrm>
                <a:off x="9603408" y="8862547"/>
                <a:ext cx="560268"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D0E18BD-DDD8-D04F-BF29-F5C9B6E8C12B}"/>
                  </a:ext>
                </a:extLst>
              </p:cNvPr>
              <p:cNvSpPr txBox="1"/>
              <p:nvPr/>
            </p:nvSpPr>
            <p:spPr>
              <a:xfrm>
                <a:off x="9831345" y="8868119"/>
                <a:ext cx="560268" cy="262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100" i="1" smtClean="0">
                              <a:latin typeface="Cambria Math" panose="02040503050406030204" pitchFamily="18" charset="0"/>
                            </a:rPr>
                          </m:ctrlPr>
                        </m:radPr>
                        <m:deg/>
                        <m:e>
                          <m:r>
                            <a:rPr lang="en-AU" sz="1100" b="0" i="1" smtClean="0">
                              <a:latin typeface="Cambria Math" panose="02040503050406030204" pitchFamily="18" charset="0"/>
                            </a:rPr>
                            <m:t>𝜋</m:t>
                          </m:r>
                        </m:e>
                      </m:rad>
                    </m:oMath>
                  </m:oMathPara>
                </a14:m>
                <a:endParaRPr lang="en-US" sz="1100" dirty="0"/>
              </a:p>
            </p:txBody>
          </p:sp>
        </mc:Choice>
        <mc:Fallback xmlns="">
          <p:sp>
            <p:nvSpPr>
              <p:cNvPr id="48" name="TextBox 47">
                <a:extLst>
                  <a:ext uri="{FF2B5EF4-FFF2-40B4-BE49-F238E27FC236}">
                    <a16:creationId xmlns:a16="http://schemas.microsoft.com/office/drawing/2014/main" id="{BD0E18BD-DDD8-D04F-BF29-F5C9B6E8C12B}"/>
                  </a:ext>
                </a:extLst>
              </p:cNvPr>
              <p:cNvSpPr txBox="1">
                <a:spLocks noRot="1" noChangeAspect="1" noMove="1" noResize="1" noEditPoints="1" noAdjustHandles="1" noChangeArrowheads="1" noChangeShapeType="1" noTextEdit="1"/>
              </p:cNvSpPr>
              <p:nvPr/>
            </p:nvSpPr>
            <p:spPr>
              <a:xfrm>
                <a:off x="9831345" y="8868119"/>
                <a:ext cx="560268" cy="26289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69AAE94-1233-394E-A9EE-332CBF932EB1}"/>
                  </a:ext>
                </a:extLst>
              </p:cNvPr>
              <p:cNvSpPr txBox="1"/>
              <p:nvPr/>
            </p:nvSpPr>
            <p:spPr>
              <a:xfrm>
                <a:off x="4222755" y="8903621"/>
                <a:ext cx="560268" cy="262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100" i="1" smtClean="0">
                              <a:latin typeface="Cambria Math" panose="02040503050406030204" pitchFamily="18" charset="0"/>
                            </a:rPr>
                          </m:ctrlPr>
                        </m:radPr>
                        <m:deg/>
                        <m:e>
                          <m:r>
                            <a:rPr lang="en-AU" sz="1100" b="0" i="1" smtClean="0">
                              <a:latin typeface="Cambria Math" panose="02040503050406030204" pitchFamily="18" charset="0"/>
                            </a:rPr>
                            <m:t>𝜋</m:t>
                          </m:r>
                        </m:e>
                      </m:rad>
                    </m:oMath>
                  </m:oMathPara>
                </a14:m>
                <a:endParaRPr lang="en-US" sz="1100" dirty="0"/>
              </a:p>
            </p:txBody>
          </p:sp>
        </mc:Choice>
        <mc:Fallback xmlns="">
          <p:sp>
            <p:nvSpPr>
              <p:cNvPr id="49" name="TextBox 48">
                <a:extLst>
                  <a:ext uri="{FF2B5EF4-FFF2-40B4-BE49-F238E27FC236}">
                    <a16:creationId xmlns:a16="http://schemas.microsoft.com/office/drawing/2014/main" id="{D69AAE94-1233-394E-A9EE-332CBF932EB1}"/>
                  </a:ext>
                </a:extLst>
              </p:cNvPr>
              <p:cNvSpPr txBox="1">
                <a:spLocks noRot="1" noChangeAspect="1" noMove="1" noResize="1" noEditPoints="1" noAdjustHandles="1" noChangeArrowheads="1" noChangeShapeType="1" noTextEdit="1"/>
              </p:cNvSpPr>
              <p:nvPr/>
            </p:nvSpPr>
            <p:spPr>
              <a:xfrm>
                <a:off x="4222755" y="8903621"/>
                <a:ext cx="560268" cy="262892"/>
              </a:xfrm>
              <a:prstGeom prst="rect">
                <a:avLst/>
              </a:prstGeom>
              <a:blipFill>
                <a:blip r:embed="rId28"/>
                <a:stretch>
                  <a:fillRect/>
                </a:stretch>
              </a:blipFill>
            </p:spPr>
            <p:txBody>
              <a:bodyPr/>
              <a:lstStyle/>
              <a:p>
                <a:r>
                  <a:rPr lang="en-US">
                    <a:noFill/>
                  </a:rPr>
                  <a:t> </a:t>
                </a:r>
              </a:p>
            </p:txBody>
          </p:sp>
        </mc:Fallback>
      </mc:AlternateContent>
      <p:pic>
        <p:nvPicPr>
          <p:cNvPr id="50" name="Picture 49" descr="A math equations with numbers&#10;&#10;Description automatically generated with medium confidence">
            <a:extLst>
              <a:ext uri="{FF2B5EF4-FFF2-40B4-BE49-F238E27FC236}">
                <a16:creationId xmlns:a16="http://schemas.microsoft.com/office/drawing/2014/main" id="{E50A9476-E73B-BC44-B5CF-F9C34DF85345}"/>
              </a:ext>
            </a:extLst>
          </p:cNvPr>
          <p:cNvPicPr>
            <a:picLocks noChangeAspect="1"/>
          </p:cNvPicPr>
          <p:nvPr/>
        </p:nvPicPr>
        <p:blipFill rotWithShape="1">
          <a:blip r:embed="rId29">
            <a:extLst>
              <a:ext uri="{28A0092B-C50C-407E-A947-70E740481C1C}">
                <a14:useLocalDpi xmlns:a14="http://schemas.microsoft.com/office/drawing/2010/main" val="0"/>
              </a:ext>
            </a:extLst>
          </a:blip>
          <a:srcRect l="8875" t="1" r="83836" b="69789"/>
          <a:stretch/>
        </p:blipFill>
        <p:spPr>
          <a:xfrm>
            <a:off x="4015684" y="7242570"/>
            <a:ext cx="400880" cy="421882"/>
          </a:xfrm>
          <a:prstGeom prst="rect">
            <a:avLst/>
          </a:prstGeom>
        </p:spPr>
      </p:pic>
      <p:pic>
        <p:nvPicPr>
          <p:cNvPr id="51" name="Picture 50" descr="A math equations with numbers&#10;&#10;Description automatically generated with medium confidence">
            <a:extLst>
              <a:ext uri="{FF2B5EF4-FFF2-40B4-BE49-F238E27FC236}">
                <a16:creationId xmlns:a16="http://schemas.microsoft.com/office/drawing/2014/main" id="{2FCC5066-13B4-5949-A8B5-B17B139B1993}"/>
              </a:ext>
            </a:extLst>
          </p:cNvPr>
          <p:cNvPicPr>
            <a:picLocks noChangeAspect="1"/>
          </p:cNvPicPr>
          <p:nvPr/>
        </p:nvPicPr>
        <p:blipFill rotWithShape="1">
          <a:blip r:embed="rId29">
            <a:extLst>
              <a:ext uri="{28A0092B-C50C-407E-A947-70E740481C1C}">
                <a14:useLocalDpi xmlns:a14="http://schemas.microsoft.com/office/drawing/2010/main" val="0"/>
              </a:ext>
            </a:extLst>
          </a:blip>
          <a:srcRect l="71782" r="22068" b="69364"/>
          <a:stretch/>
        </p:blipFill>
        <p:spPr>
          <a:xfrm>
            <a:off x="9761904" y="6973121"/>
            <a:ext cx="338204" cy="427823"/>
          </a:xfrm>
          <a:prstGeom prst="rect">
            <a:avLst/>
          </a:prstGeom>
        </p:spPr>
      </p:pic>
      <p:pic>
        <p:nvPicPr>
          <p:cNvPr id="52" name="Picture 51" descr="A red and blue dots&#10;&#10;Description automatically generated">
            <a:extLst>
              <a:ext uri="{FF2B5EF4-FFF2-40B4-BE49-F238E27FC236}">
                <a16:creationId xmlns:a16="http://schemas.microsoft.com/office/drawing/2014/main" id="{A2ABFF85-145D-794D-AB2E-852E1DC0B9A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802031" y="9191962"/>
            <a:ext cx="2184400" cy="1955800"/>
          </a:xfrm>
          <a:prstGeom prst="rect">
            <a:avLst/>
          </a:prstGeom>
        </p:spPr>
      </p:pic>
      <p:pic>
        <p:nvPicPr>
          <p:cNvPr id="53" name="Picture 52">
            <a:extLst>
              <a:ext uri="{FF2B5EF4-FFF2-40B4-BE49-F238E27FC236}">
                <a16:creationId xmlns:a16="http://schemas.microsoft.com/office/drawing/2014/main" id="{05E1DFCA-A3ED-BC46-BF1C-17BEB6BFFCF4}"/>
              </a:ext>
            </a:extLst>
          </p:cNvPr>
          <p:cNvPicPr>
            <a:picLocks noChangeAspect="1"/>
          </p:cNvPicPr>
          <p:nvPr/>
        </p:nvPicPr>
        <p:blipFill rotWithShape="1">
          <a:blip r:embed="rId20">
            <a:extLst>
              <a:ext uri="{28A0092B-C50C-407E-A947-70E740481C1C}">
                <a14:useLocalDpi xmlns:a14="http://schemas.microsoft.com/office/drawing/2010/main" val="0"/>
              </a:ext>
            </a:extLst>
          </a:blip>
          <a:srcRect l="75342"/>
          <a:stretch/>
        </p:blipFill>
        <p:spPr>
          <a:xfrm>
            <a:off x="10882522" y="9059539"/>
            <a:ext cx="595248" cy="1854270"/>
          </a:xfrm>
          <a:prstGeom prst="rect">
            <a:avLst/>
          </a:prstGeom>
        </p:spPr>
      </p:pic>
    </p:spTree>
    <p:extLst>
      <p:ext uri="{BB962C8B-B14F-4D97-AF65-F5344CB8AC3E}">
        <p14:creationId xmlns:p14="http://schemas.microsoft.com/office/powerpoint/2010/main" val="25841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5"/>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p:bldP spid="27" grpId="0"/>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394CD7A-814C-1C44-AF80-BA5702FF9C71}"/>
              </a:ext>
            </a:extLst>
          </p:cNvPr>
          <p:cNvPicPr>
            <a:picLocks noChangeAspect="1"/>
          </p:cNvPicPr>
          <p:nvPr/>
        </p:nvPicPr>
        <p:blipFill>
          <a:blip r:embed="rId3">
            <a:extLst>
              <a:ext uri="{28A0092B-C50C-407E-A947-70E740481C1C}">
                <a14:useLocalDpi xmlns:a14="http://schemas.microsoft.com/office/drawing/2010/main" val="0"/>
              </a:ext>
            </a:extLst>
          </a:blip>
          <a:srcRect t="6851" b="6851"/>
          <a:stretch/>
        </p:blipFill>
        <p:spPr>
          <a:xfrm>
            <a:off x="3009929" y="4199751"/>
            <a:ext cx="3089773" cy="1319028"/>
          </a:xfrm>
          <a:prstGeom prst="rect">
            <a:avLst/>
          </a:prstGeom>
        </p:spPr>
      </p:pic>
      <p:pic>
        <p:nvPicPr>
          <p:cNvPr id="36" name="Picture 35">
            <a:extLst>
              <a:ext uri="{FF2B5EF4-FFF2-40B4-BE49-F238E27FC236}">
                <a16:creationId xmlns:a16="http://schemas.microsoft.com/office/drawing/2014/main" id="{32A498B2-5768-D241-8EF9-AF3A106E37C4}"/>
              </a:ext>
            </a:extLst>
          </p:cNvPr>
          <p:cNvPicPr>
            <a:picLocks noChangeAspect="1"/>
          </p:cNvPicPr>
          <p:nvPr/>
        </p:nvPicPr>
        <p:blipFill>
          <a:blip r:embed="rId4">
            <a:extLst>
              <a:ext uri="{28A0092B-C50C-407E-A947-70E740481C1C}">
                <a14:useLocalDpi xmlns:a14="http://schemas.microsoft.com/office/drawing/2010/main" val="0"/>
              </a:ext>
            </a:extLst>
          </a:blip>
          <a:srcRect t="6851" b="6851"/>
          <a:stretch/>
        </p:blipFill>
        <p:spPr>
          <a:xfrm>
            <a:off x="2986348" y="4195219"/>
            <a:ext cx="3089773" cy="1319028"/>
          </a:xfrm>
          <a:prstGeom prst="rect">
            <a:avLst/>
          </a:prstGeom>
        </p:spPr>
      </p:pic>
      <p:pic>
        <p:nvPicPr>
          <p:cNvPr id="158" name="Picture 157">
            <a:extLst>
              <a:ext uri="{FF2B5EF4-FFF2-40B4-BE49-F238E27FC236}">
                <a16:creationId xmlns:a16="http://schemas.microsoft.com/office/drawing/2014/main" id="{A6A41003-C19A-E344-8AE6-3F572FF04063}"/>
              </a:ext>
            </a:extLst>
          </p:cNvPr>
          <p:cNvPicPr>
            <a:picLocks noChangeAspect="1"/>
          </p:cNvPicPr>
          <p:nvPr/>
        </p:nvPicPr>
        <p:blipFill rotWithShape="1">
          <a:blip r:embed="rId5">
            <a:extLst>
              <a:ext uri="{28A0092B-C50C-407E-A947-70E740481C1C}">
                <a14:useLocalDpi xmlns:a14="http://schemas.microsoft.com/office/drawing/2010/main" val="0"/>
              </a:ext>
            </a:extLst>
          </a:blip>
          <a:srcRect l="75342"/>
          <a:stretch/>
        </p:blipFill>
        <p:spPr>
          <a:xfrm>
            <a:off x="2421350" y="1121801"/>
            <a:ext cx="595248" cy="1854270"/>
          </a:xfrm>
          <a:prstGeom prst="rect">
            <a:avLst/>
          </a:prstGeom>
        </p:spPr>
      </p:pic>
      <p:pic>
        <p:nvPicPr>
          <p:cNvPr id="132" name="Picture 131" descr="A red and blue dots&#10;&#10;Description automatically generated">
            <a:extLst>
              <a:ext uri="{FF2B5EF4-FFF2-40B4-BE49-F238E27FC236}">
                <a16:creationId xmlns:a16="http://schemas.microsoft.com/office/drawing/2014/main" id="{7134EA15-ACC7-7B4D-B5C9-66A8B83FB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6379" y="4238594"/>
            <a:ext cx="2184400" cy="1955800"/>
          </a:xfrm>
          <a:prstGeom prst="rect">
            <a:avLst/>
          </a:prstGeom>
        </p:spPr>
      </p:pic>
      <p:pic>
        <p:nvPicPr>
          <p:cNvPr id="135" name="Picture 134" descr="A red and blue dots&#10;&#10;Description automatically generated">
            <a:extLst>
              <a:ext uri="{FF2B5EF4-FFF2-40B4-BE49-F238E27FC236}">
                <a16:creationId xmlns:a16="http://schemas.microsoft.com/office/drawing/2014/main" id="{9D65B01A-78C2-934F-A469-388719C039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02" y="4131705"/>
            <a:ext cx="2184400" cy="1955800"/>
          </a:xfrm>
          <a:prstGeom prst="rect">
            <a:avLst/>
          </a:prstGeom>
        </p:spPr>
      </p:pic>
      <p:sp>
        <p:nvSpPr>
          <p:cNvPr id="39" name="Footer Placeholder 38">
            <a:extLst>
              <a:ext uri="{FF2B5EF4-FFF2-40B4-BE49-F238E27FC236}">
                <a16:creationId xmlns:a16="http://schemas.microsoft.com/office/drawing/2014/main" id="{EAA89142-D9FE-B1E7-30D3-78F48A2E69CF}"/>
              </a:ext>
            </a:extLst>
          </p:cNvPr>
          <p:cNvSpPr>
            <a:spLocks noGrp="1"/>
          </p:cNvSpPr>
          <p:nvPr>
            <p:ph type="ftr" sz="quarter" idx="11"/>
          </p:nvPr>
        </p:nvSpPr>
        <p:spPr>
          <a:xfrm>
            <a:off x="4305307" y="9016156"/>
            <a:ext cx="4114800" cy="365125"/>
          </a:xfrm>
        </p:spPr>
        <p:txBody>
          <a:bodyPr/>
          <a:lstStyle/>
          <a:p>
            <a:r>
              <a:rPr lang="en-US" dirty="0"/>
              <a:t>EQUS Workshop, Perth, November 2023</a:t>
            </a:r>
            <a:endParaRPr lang="en-AU" dirty="0"/>
          </a:p>
        </p:txBody>
      </p:sp>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362479" y="6456004"/>
            <a:ext cx="2743200" cy="365125"/>
          </a:xfrm>
        </p:spPr>
        <p:txBody>
          <a:bodyPr/>
          <a:lstStyle/>
          <a:p>
            <a:r>
              <a:rPr lang="en-AU" dirty="0"/>
              <a:t>4</a:t>
            </a:r>
          </a:p>
        </p:txBody>
      </p:sp>
      <p:pic>
        <p:nvPicPr>
          <p:cNvPr id="144" name="Picture 143">
            <a:extLst>
              <a:ext uri="{FF2B5EF4-FFF2-40B4-BE49-F238E27FC236}">
                <a16:creationId xmlns:a16="http://schemas.microsoft.com/office/drawing/2014/main" id="{AAF97ADE-337B-6D41-A7EF-4EA5940ADD58}"/>
              </a:ext>
            </a:extLst>
          </p:cNvPr>
          <p:cNvPicPr>
            <a:picLocks noChangeAspect="1"/>
          </p:cNvPicPr>
          <p:nvPr/>
        </p:nvPicPr>
        <p:blipFill>
          <a:blip r:embed="rId8"/>
          <a:stretch>
            <a:fillRect/>
          </a:stretch>
        </p:blipFill>
        <p:spPr>
          <a:xfrm>
            <a:off x="2482108" y="1061830"/>
            <a:ext cx="558800" cy="190500"/>
          </a:xfrm>
          <a:prstGeom prst="rect">
            <a:avLst/>
          </a:prstGeom>
        </p:spPr>
      </p:pic>
      <p:cxnSp>
        <p:nvCxnSpPr>
          <p:cNvPr id="42" name="Straight Connector 41">
            <a:extLst>
              <a:ext uri="{FF2B5EF4-FFF2-40B4-BE49-F238E27FC236}">
                <a16:creationId xmlns:a16="http://schemas.microsoft.com/office/drawing/2014/main" id="{F89EC186-2554-2D40-BF7C-4F5516999053}"/>
              </a:ext>
            </a:extLst>
          </p:cNvPr>
          <p:cNvCxnSpPr>
            <a:cxnSpLocks/>
          </p:cNvCxnSpPr>
          <p:nvPr/>
        </p:nvCxnSpPr>
        <p:spPr>
          <a:xfrm>
            <a:off x="257936" y="3321704"/>
            <a:ext cx="11676127" cy="0"/>
          </a:xfrm>
          <a:prstGeom prst="line">
            <a:avLst/>
          </a:prstGeom>
          <a:ln w="19050"/>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2A34BC87-6B95-0041-A8FC-B1EE26E07C4E}"/>
              </a:ext>
            </a:extLst>
          </p:cNvPr>
          <p:cNvPicPr>
            <a:picLocks noChangeAspect="1"/>
          </p:cNvPicPr>
          <p:nvPr/>
        </p:nvPicPr>
        <p:blipFill rotWithShape="1">
          <a:blip r:embed="rId9">
            <a:extLst>
              <a:ext uri="{28A0092B-C50C-407E-A947-70E740481C1C}">
                <a14:useLocalDpi xmlns:a14="http://schemas.microsoft.com/office/drawing/2010/main" val="0"/>
              </a:ext>
            </a:extLst>
          </a:blip>
          <a:srcRect b="76832"/>
          <a:stretch/>
        </p:blipFill>
        <p:spPr>
          <a:xfrm>
            <a:off x="-4536670" y="760525"/>
            <a:ext cx="3559989" cy="1229688"/>
          </a:xfrm>
          <a:prstGeom prst="rect">
            <a:avLst/>
          </a:prstGeom>
        </p:spPr>
      </p:pic>
      <p:pic>
        <p:nvPicPr>
          <p:cNvPr id="56" name="Picture 55">
            <a:extLst>
              <a:ext uri="{FF2B5EF4-FFF2-40B4-BE49-F238E27FC236}">
                <a16:creationId xmlns:a16="http://schemas.microsoft.com/office/drawing/2014/main" id="{71326747-F90F-AD46-A902-A814B3BE8422}"/>
              </a:ext>
            </a:extLst>
          </p:cNvPr>
          <p:cNvPicPr>
            <a:picLocks noChangeAspect="1"/>
          </p:cNvPicPr>
          <p:nvPr/>
        </p:nvPicPr>
        <p:blipFill rotWithShape="1">
          <a:blip r:embed="rId9">
            <a:extLst>
              <a:ext uri="{28A0092B-C50C-407E-A947-70E740481C1C}">
                <a14:useLocalDpi xmlns:a14="http://schemas.microsoft.com/office/drawing/2010/main" val="0"/>
              </a:ext>
            </a:extLst>
          </a:blip>
          <a:srcRect t="54389" b="21982"/>
          <a:stretch/>
        </p:blipFill>
        <p:spPr>
          <a:xfrm>
            <a:off x="-4610389" y="1079767"/>
            <a:ext cx="3559989" cy="1254101"/>
          </a:xfrm>
          <a:prstGeom prst="rect">
            <a:avLst/>
          </a:prstGeom>
        </p:spPr>
      </p:pic>
      <p:pic>
        <p:nvPicPr>
          <p:cNvPr id="57" name="Picture 56">
            <a:extLst>
              <a:ext uri="{FF2B5EF4-FFF2-40B4-BE49-F238E27FC236}">
                <a16:creationId xmlns:a16="http://schemas.microsoft.com/office/drawing/2014/main" id="{A009FB96-E420-D944-9F1B-91399A085B5E}"/>
              </a:ext>
            </a:extLst>
          </p:cNvPr>
          <p:cNvPicPr>
            <a:picLocks noChangeAspect="1"/>
          </p:cNvPicPr>
          <p:nvPr/>
        </p:nvPicPr>
        <p:blipFill rotWithShape="1">
          <a:blip r:embed="rId9">
            <a:extLst>
              <a:ext uri="{28A0092B-C50C-407E-A947-70E740481C1C}">
                <a14:useLocalDpi xmlns:a14="http://schemas.microsoft.com/office/drawing/2010/main" val="0"/>
              </a:ext>
            </a:extLst>
          </a:blip>
          <a:srcRect t="24428" b="52403"/>
          <a:stretch/>
        </p:blipFill>
        <p:spPr>
          <a:xfrm>
            <a:off x="12441744" y="2360181"/>
            <a:ext cx="3559989" cy="1229691"/>
          </a:xfrm>
          <a:prstGeom prst="rect">
            <a:avLst/>
          </a:prstGeom>
        </p:spPr>
      </p:pic>
      <p:pic>
        <p:nvPicPr>
          <p:cNvPr id="58" name="Picture 57">
            <a:extLst>
              <a:ext uri="{FF2B5EF4-FFF2-40B4-BE49-F238E27FC236}">
                <a16:creationId xmlns:a16="http://schemas.microsoft.com/office/drawing/2014/main" id="{45EF8F96-73E6-034B-ABD3-0455DDE08ABF}"/>
              </a:ext>
            </a:extLst>
          </p:cNvPr>
          <p:cNvPicPr>
            <a:picLocks noChangeAspect="1"/>
          </p:cNvPicPr>
          <p:nvPr/>
        </p:nvPicPr>
        <p:blipFill rotWithShape="1">
          <a:blip r:embed="rId9">
            <a:extLst>
              <a:ext uri="{28A0092B-C50C-407E-A947-70E740481C1C}">
                <a14:useLocalDpi xmlns:a14="http://schemas.microsoft.com/office/drawing/2010/main" val="0"/>
              </a:ext>
            </a:extLst>
          </a:blip>
          <a:srcRect t="78383"/>
          <a:stretch/>
        </p:blipFill>
        <p:spPr>
          <a:xfrm>
            <a:off x="12814402" y="2360181"/>
            <a:ext cx="3559989" cy="1147351"/>
          </a:xfrm>
          <a:prstGeom prst="rect">
            <a:avLst/>
          </a:prstGeom>
        </p:spPr>
      </p:pic>
      <p:pic>
        <p:nvPicPr>
          <p:cNvPr id="128" name="Picture 127" descr="A red and blue dots&#10;&#10;Description automatically generated">
            <a:extLst>
              <a:ext uri="{FF2B5EF4-FFF2-40B4-BE49-F238E27FC236}">
                <a16:creationId xmlns:a16="http://schemas.microsoft.com/office/drawing/2014/main" id="{6BBE060C-DDF7-9442-9232-71EF0740B6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858" y="4131705"/>
            <a:ext cx="2184400" cy="1955800"/>
          </a:xfrm>
          <a:prstGeom prst="rect">
            <a:avLst/>
          </a:prstGeom>
        </p:spPr>
      </p:pic>
      <p:pic>
        <p:nvPicPr>
          <p:cNvPr id="130" name="Picture 129" descr="A red and blue dots&#10;&#10;Description automatically generated">
            <a:extLst>
              <a:ext uri="{FF2B5EF4-FFF2-40B4-BE49-F238E27FC236}">
                <a16:creationId xmlns:a16="http://schemas.microsoft.com/office/drawing/2014/main" id="{93817D0B-9695-0A41-80DE-6F140A689F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6378" y="4238594"/>
            <a:ext cx="2184400" cy="1955800"/>
          </a:xfrm>
          <a:prstGeom prst="rect">
            <a:avLst/>
          </a:prstGeom>
        </p:spPr>
      </p:pic>
      <p:pic>
        <p:nvPicPr>
          <p:cNvPr id="138" name="Picture 137" descr="A red and blue circle&#10;&#10;Description automatically generated">
            <a:extLst>
              <a:ext uri="{FF2B5EF4-FFF2-40B4-BE49-F238E27FC236}">
                <a16:creationId xmlns:a16="http://schemas.microsoft.com/office/drawing/2014/main" id="{8AF8C8C5-7755-7F4D-8EDF-D2C2B7AE8C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2672" y="1214904"/>
            <a:ext cx="1968500" cy="1905000"/>
          </a:xfrm>
          <a:prstGeom prst="rect">
            <a:avLst/>
          </a:prstGeom>
        </p:spPr>
      </p:pic>
      <p:pic>
        <p:nvPicPr>
          <p:cNvPr id="154" name="Picture 153" descr="A red and blue circle with four circles&#10;&#10;Description automatically generated">
            <a:extLst>
              <a:ext uri="{FF2B5EF4-FFF2-40B4-BE49-F238E27FC236}">
                <a16:creationId xmlns:a16="http://schemas.microsoft.com/office/drawing/2014/main" id="{B5E8EACF-81AA-3941-B0BC-E08936C50B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7917" y="1235580"/>
            <a:ext cx="1968500" cy="1905000"/>
          </a:xfrm>
          <a:prstGeom prst="rect">
            <a:avLst/>
          </a:prstGeom>
        </p:spPr>
      </p:pic>
      <p:pic>
        <p:nvPicPr>
          <p:cNvPr id="96" name="Picture 95" descr="A group of graphs with numbers and lines&#10;&#10;Description automatically generated with medium confidence">
            <a:extLst>
              <a:ext uri="{FF2B5EF4-FFF2-40B4-BE49-F238E27FC236}">
                <a16:creationId xmlns:a16="http://schemas.microsoft.com/office/drawing/2014/main" id="{6B927269-4084-DB48-8FDE-A701F7A61AED}"/>
              </a:ext>
            </a:extLst>
          </p:cNvPr>
          <p:cNvPicPr>
            <a:picLocks noChangeAspect="1"/>
          </p:cNvPicPr>
          <p:nvPr/>
        </p:nvPicPr>
        <p:blipFill rotWithShape="1">
          <a:blip r:embed="rId14">
            <a:extLst>
              <a:ext uri="{28A0092B-C50C-407E-A947-70E740481C1C}">
                <a14:useLocalDpi xmlns:a14="http://schemas.microsoft.com/office/drawing/2010/main" val="0"/>
              </a:ext>
            </a:extLst>
          </a:blip>
          <a:srcRect t="55566" r="57463"/>
          <a:stretch/>
        </p:blipFill>
        <p:spPr>
          <a:xfrm>
            <a:off x="6745252" y="-2521605"/>
            <a:ext cx="2021240" cy="1762288"/>
          </a:xfrm>
          <a:prstGeom prst="rect">
            <a:avLst/>
          </a:prstGeom>
        </p:spPr>
      </p:pic>
      <p:pic>
        <p:nvPicPr>
          <p:cNvPr id="99" name="Picture 98">
            <a:extLst>
              <a:ext uri="{FF2B5EF4-FFF2-40B4-BE49-F238E27FC236}">
                <a16:creationId xmlns:a16="http://schemas.microsoft.com/office/drawing/2014/main" id="{2FC028DA-A0E7-4142-AFE6-09CADA2B3BAA}"/>
              </a:ext>
            </a:extLst>
          </p:cNvPr>
          <p:cNvPicPr>
            <a:picLocks noChangeAspect="1"/>
          </p:cNvPicPr>
          <p:nvPr/>
        </p:nvPicPr>
        <p:blipFill rotWithShape="1">
          <a:blip r:embed="rId15">
            <a:extLst>
              <a:ext uri="{28A0092B-C50C-407E-A947-70E740481C1C}">
                <a14:useLocalDpi xmlns:a14="http://schemas.microsoft.com/office/drawing/2010/main" val="0"/>
              </a:ext>
            </a:extLst>
          </a:blip>
          <a:srcRect l="75342"/>
          <a:stretch/>
        </p:blipFill>
        <p:spPr>
          <a:xfrm>
            <a:off x="8117495" y="1101844"/>
            <a:ext cx="595248" cy="1854270"/>
          </a:xfrm>
          <a:prstGeom prst="rect">
            <a:avLst/>
          </a:prstGeom>
        </p:spPr>
      </p:pic>
      <p:pic>
        <p:nvPicPr>
          <p:cNvPr id="101" name="Picture 100">
            <a:extLst>
              <a:ext uri="{FF2B5EF4-FFF2-40B4-BE49-F238E27FC236}">
                <a16:creationId xmlns:a16="http://schemas.microsoft.com/office/drawing/2014/main" id="{7163E453-EFF4-8344-930B-4BB5B1E09F70}"/>
              </a:ext>
            </a:extLst>
          </p:cNvPr>
          <p:cNvPicPr>
            <a:picLocks noChangeAspect="1"/>
          </p:cNvPicPr>
          <p:nvPr/>
        </p:nvPicPr>
        <p:blipFill rotWithShape="1">
          <a:blip r:embed="rId16">
            <a:extLst>
              <a:ext uri="{28A0092B-C50C-407E-A947-70E740481C1C}">
                <a14:useLocalDpi xmlns:a14="http://schemas.microsoft.com/office/drawing/2010/main" val="0"/>
              </a:ext>
            </a:extLst>
          </a:blip>
          <a:srcRect l="75342"/>
          <a:stretch/>
        </p:blipFill>
        <p:spPr>
          <a:xfrm>
            <a:off x="2195227" y="4016106"/>
            <a:ext cx="595248" cy="1854270"/>
          </a:xfrm>
          <a:prstGeom prst="rect">
            <a:avLst/>
          </a:prstGeom>
        </p:spPr>
      </p:pic>
      <p:pic>
        <p:nvPicPr>
          <p:cNvPr id="102" name="Picture 101">
            <a:extLst>
              <a:ext uri="{FF2B5EF4-FFF2-40B4-BE49-F238E27FC236}">
                <a16:creationId xmlns:a16="http://schemas.microsoft.com/office/drawing/2014/main" id="{9E0FEE89-E19B-564B-846C-8534A47DEE75}"/>
              </a:ext>
            </a:extLst>
          </p:cNvPr>
          <p:cNvPicPr>
            <a:picLocks noChangeAspect="1"/>
          </p:cNvPicPr>
          <p:nvPr/>
        </p:nvPicPr>
        <p:blipFill rotWithShape="1">
          <a:blip r:embed="rId17">
            <a:extLst>
              <a:ext uri="{28A0092B-C50C-407E-A947-70E740481C1C}">
                <a14:useLocalDpi xmlns:a14="http://schemas.microsoft.com/office/drawing/2010/main" val="0"/>
              </a:ext>
            </a:extLst>
          </a:blip>
          <a:srcRect l="75342"/>
          <a:stretch/>
        </p:blipFill>
        <p:spPr>
          <a:xfrm>
            <a:off x="8076869" y="4106171"/>
            <a:ext cx="595248" cy="1854270"/>
          </a:xfrm>
          <a:prstGeom prst="rect">
            <a:avLst/>
          </a:prstGeom>
        </p:spPr>
      </p:pic>
      <p:sp>
        <p:nvSpPr>
          <p:cNvPr id="104" name="TextBox 103">
            <a:extLst>
              <a:ext uri="{FF2B5EF4-FFF2-40B4-BE49-F238E27FC236}">
                <a16:creationId xmlns:a16="http://schemas.microsoft.com/office/drawing/2014/main" id="{DE89F8E5-0950-1D40-ADAB-BA87F5DCCC10}"/>
              </a:ext>
            </a:extLst>
          </p:cNvPr>
          <p:cNvSpPr txBox="1"/>
          <p:nvPr/>
        </p:nvSpPr>
        <p:spPr>
          <a:xfrm>
            <a:off x="-2559487" y="-45754"/>
            <a:ext cx="7202449" cy="523220"/>
          </a:xfrm>
          <a:prstGeom prst="rect">
            <a:avLst/>
          </a:prstGeom>
          <a:noFill/>
        </p:spPr>
        <p:txBody>
          <a:bodyPr wrap="square" rtlCol="0">
            <a:spAutoFit/>
          </a:bodyPr>
          <a:lstStyle/>
          <a:p>
            <a:pPr algn="ctr"/>
            <a:r>
              <a:rPr lang="en-AU" sz="2800" b="1" dirty="0">
                <a:solidFill>
                  <a:srgbClr val="EE5D30"/>
                </a:solidFill>
              </a:rPr>
              <a:t>Binomial</a:t>
            </a:r>
          </a:p>
        </p:txBody>
      </p:sp>
      <p:sp>
        <p:nvSpPr>
          <p:cNvPr id="105" name="TextBox 104">
            <a:extLst>
              <a:ext uri="{FF2B5EF4-FFF2-40B4-BE49-F238E27FC236}">
                <a16:creationId xmlns:a16="http://schemas.microsoft.com/office/drawing/2014/main" id="{4854696C-F299-3240-9035-F96C5147F3F7}"/>
              </a:ext>
            </a:extLst>
          </p:cNvPr>
          <p:cNvSpPr txBox="1"/>
          <p:nvPr/>
        </p:nvSpPr>
        <p:spPr>
          <a:xfrm>
            <a:off x="-882251" y="3351319"/>
            <a:ext cx="7202449" cy="523220"/>
          </a:xfrm>
          <a:prstGeom prst="rect">
            <a:avLst/>
          </a:prstGeom>
          <a:noFill/>
        </p:spPr>
        <p:txBody>
          <a:bodyPr wrap="square" rtlCol="0">
            <a:spAutoFit/>
          </a:bodyPr>
          <a:lstStyle/>
          <a:p>
            <a:pPr algn="ctr"/>
            <a:r>
              <a:rPr lang="en-AU" sz="2800" b="1" dirty="0">
                <a:solidFill>
                  <a:srgbClr val="EE5D30"/>
                </a:solidFill>
              </a:rPr>
              <a:t>Gottesman-Kitaev-Preskill (GKP)</a:t>
            </a:r>
          </a:p>
        </p:txBody>
      </p:sp>
      <p:sp>
        <p:nvSpPr>
          <p:cNvPr id="30" name="TextBox 29">
            <a:extLst>
              <a:ext uri="{FF2B5EF4-FFF2-40B4-BE49-F238E27FC236}">
                <a16:creationId xmlns:a16="http://schemas.microsoft.com/office/drawing/2014/main" id="{6C4873BB-3C7D-854C-983F-3A9A0D828FEA}"/>
              </a:ext>
            </a:extLst>
          </p:cNvPr>
          <p:cNvSpPr txBox="1"/>
          <p:nvPr/>
        </p:nvSpPr>
        <p:spPr>
          <a:xfrm>
            <a:off x="86321" y="6128405"/>
            <a:ext cx="5074327" cy="954107"/>
          </a:xfrm>
          <a:prstGeom prst="rect">
            <a:avLst/>
          </a:prstGeom>
          <a:noFill/>
        </p:spPr>
        <p:txBody>
          <a:bodyPr wrap="square" rtlCol="0">
            <a:spAutoFit/>
          </a:bodyPr>
          <a:lstStyle/>
          <a:p>
            <a:r>
              <a:rPr lang="en-US" sz="1400" b="1" dirty="0"/>
              <a:t>Bosonic Code Reviews:</a:t>
            </a:r>
          </a:p>
          <a:p>
            <a:r>
              <a:rPr lang="en-US" sz="1400" dirty="0" err="1"/>
              <a:t>Terhal</a:t>
            </a:r>
            <a:r>
              <a:rPr lang="en-US" sz="1400" dirty="0"/>
              <a:t> et al. Quantum Sci and Tech (2020)</a:t>
            </a:r>
          </a:p>
          <a:p>
            <a:r>
              <a:rPr lang="en-US" sz="1400" dirty="0"/>
              <a:t>Albert, “Bosonic coding: introduction and use cases”, (2022)</a:t>
            </a:r>
          </a:p>
          <a:p>
            <a:endParaRPr lang="en-US" sz="1400" dirty="0"/>
          </a:p>
        </p:txBody>
      </p:sp>
      <p:sp>
        <p:nvSpPr>
          <p:cNvPr id="31" name="TextBox 30">
            <a:extLst>
              <a:ext uri="{FF2B5EF4-FFF2-40B4-BE49-F238E27FC236}">
                <a16:creationId xmlns:a16="http://schemas.microsoft.com/office/drawing/2014/main" id="{CC39C11A-AD1C-0743-8702-CECBD8CC0E4C}"/>
              </a:ext>
            </a:extLst>
          </p:cNvPr>
          <p:cNvSpPr txBox="1"/>
          <p:nvPr/>
        </p:nvSpPr>
        <p:spPr>
          <a:xfrm>
            <a:off x="8587434" y="6412206"/>
            <a:ext cx="2889288" cy="523220"/>
          </a:xfrm>
          <a:prstGeom prst="rect">
            <a:avLst/>
          </a:prstGeom>
          <a:noFill/>
        </p:spPr>
        <p:txBody>
          <a:bodyPr wrap="square" rtlCol="0">
            <a:spAutoFit/>
          </a:bodyPr>
          <a:lstStyle/>
          <a:p>
            <a:r>
              <a:rPr lang="en-US" sz="1400" dirty="0"/>
              <a:t>Gottesman et a</a:t>
            </a:r>
            <a:r>
              <a:rPr lang="en-AU" sz="1400" dirty="0"/>
              <a:t>l. Phys. Rev. A (2001)</a:t>
            </a:r>
            <a:endParaRPr lang="en-US" sz="1400" dirty="0"/>
          </a:p>
          <a:p>
            <a:endParaRPr lang="en-US" sz="1400" dirty="0"/>
          </a:p>
        </p:txBody>
      </p:sp>
      <p:sp>
        <p:nvSpPr>
          <p:cNvPr id="32" name="TextBox 31">
            <a:extLst>
              <a:ext uri="{FF2B5EF4-FFF2-40B4-BE49-F238E27FC236}">
                <a16:creationId xmlns:a16="http://schemas.microsoft.com/office/drawing/2014/main" id="{481A8E09-FA1D-ED46-84EC-C02C0D4011E4}"/>
              </a:ext>
            </a:extLst>
          </p:cNvPr>
          <p:cNvSpPr txBox="1"/>
          <p:nvPr/>
        </p:nvSpPr>
        <p:spPr>
          <a:xfrm>
            <a:off x="8672117" y="2933857"/>
            <a:ext cx="2889288" cy="523220"/>
          </a:xfrm>
          <a:prstGeom prst="rect">
            <a:avLst/>
          </a:prstGeom>
          <a:noFill/>
        </p:spPr>
        <p:txBody>
          <a:bodyPr wrap="square" rtlCol="0">
            <a:spAutoFit/>
          </a:bodyPr>
          <a:lstStyle/>
          <a:p>
            <a:r>
              <a:rPr lang="en-US" sz="1400" dirty="0"/>
              <a:t>Michael et a</a:t>
            </a:r>
            <a:r>
              <a:rPr lang="en-AU" sz="1400" dirty="0"/>
              <a:t>l. Phys. Rev. X (2016)</a:t>
            </a:r>
            <a:endParaRPr lang="en-US" sz="1400" dirty="0"/>
          </a:p>
          <a:p>
            <a:endParaRPr lang="en-US" sz="1400" dirty="0"/>
          </a:p>
        </p:txBody>
      </p:sp>
      <p:pic>
        <p:nvPicPr>
          <p:cNvPr id="37" name="Picture 36">
            <a:extLst>
              <a:ext uri="{FF2B5EF4-FFF2-40B4-BE49-F238E27FC236}">
                <a16:creationId xmlns:a16="http://schemas.microsoft.com/office/drawing/2014/main" id="{A86143D3-D093-9443-B39C-13567521109A}"/>
              </a:ext>
            </a:extLst>
          </p:cNvPr>
          <p:cNvPicPr>
            <a:picLocks noChangeAspect="1"/>
          </p:cNvPicPr>
          <p:nvPr/>
        </p:nvPicPr>
        <p:blipFill>
          <a:blip r:embed="rId18">
            <a:extLst>
              <a:ext uri="{28A0092B-C50C-407E-A947-70E740481C1C}">
                <a14:useLocalDpi xmlns:a14="http://schemas.microsoft.com/office/drawing/2010/main" val="0"/>
              </a:ext>
            </a:extLst>
          </a:blip>
          <a:srcRect t="4509" b="4509"/>
          <a:stretch/>
        </p:blipFill>
        <p:spPr>
          <a:xfrm>
            <a:off x="8672117" y="4206526"/>
            <a:ext cx="2946321" cy="1326047"/>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C62C3E0-2BAA-7348-BCC5-E5EAEAE10069}"/>
                  </a:ext>
                </a:extLst>
              </p:cNvPr>
              <p:cNvSpPr txBox="1"/>
              <p:nvPr/>
            </p:nvSpPr>
            <p:spPr>
              <a:xfrm>
                <a:off x="5585278" y="5428484"/>
                <a:ext cx="5602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38" name="TextBox 37">
                <a:extLst>
                  <a:ext uri="{FF2B5EF4-FFF2-40B4-BE49-F238E27FC236}">
                    <a16:creationId xmlns:a16="http://schemas.microsoft.com/office/drawing/2014/main" id="{1C62C3E0-2BAA-7348-BCC5-E5EAEAE10069}"/>
                  </a:ext>
                </a:extLst>
              </p:cNvPr>
              <p:cNvSpPr txBox="1">
                <a:spLocks noRot="1" noChangeAspect="1" noMove="1" noResize="1" noEditPoints="1" noAdjustHandles="1" noChangeArrowheads="1" noChangeShapeType="1" noTextEdit="1"/>
              </p:cNvSpPr>
              <p:nvPr/>
            </p:nvSpPr>
            <p:spPr>
              <a:xfrm>
                <a:off x="5585278" y="5428484"/>
                <a:ext cx="560268"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CE5BF9-204C-AB4D-BA00-562A637445C3}"/>
                  </a:ext>
                </a:extLst>
              </p:cNvPr>
              <p:cNvSpPr txBox="1"/>
              <p:nvPr/>
            </p:nvSpPr>
            <p:spPr>
              <a:xfrm>
                <a:off x="4251100" y="5495717"/>
                <a:ext cx="56026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200" b="0" i="1" smtClean="0">
                          <a:latin typeface="Cambria Math" panose="02040503050406030204" pitchFamily="18" charset="0"/>
                        </a:rPr>
                        <m:t>0</m:t>
                      </m:r>
                    </m:oMath>
                  </m:oMathPara>
                </a14:m>
                <a:endParaRPr lang="en-US" sz="1200" dirty="0"/>
              </a:p>
            </p:txBody>
          </p:sp>
        </mc:Choice>
        <mc:Fallback xmlns="">
          <p:sp>
            <p:nvSpPr>
              <p:cNvPr id="40" name="TextBox 39">
                <a:extLst>
                  <a:ext uri="{FF2B5EF4-FFF2-40B4-BE49-F238E27FC236}">
                    <a16:creationId xmlns:a16="http://schemas.microsoft.com/office/drawing/2014/main" id="{99CE5BF9-204C-AB4D-BA00-562A637445C3}"/>
                  </a:ext>
                </a:extLst>
              </p:cNvPr>
              <p:cNvSpPr txBox="1">
                <a:spLocks noRot="1" noChangeAspect="1" noMove="1" noResize="1" noEditPoints="1" noAdjustHandles="1" noChangeArrowheads="1" noChangeShapeType="1" noTextEdit="1"/>
              </p:cNvSpPr>
              <p:nvPr/>
            </p:nvSpPr>
            <p:spPr>
              <a:xfrm>
                <a:off x="4251100" y="5495717"/>
                <a:ext cx="560268" cy="276999"/>
              </a:xfrm>
              <a:prstGeom prst="rect">
                <a:avLst/>
              </a:prstGeom>
              <a:blipFill>
                <a:blip r:embed="rId21"/>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8DA3FA2-07F3-2947-AB71-BB9EFEFAB722}"/>
              </a:ext>
            </a:extLst>
          </p:cNvPr>
          <p:cNvPicPr>
            <a:picLocks noChangeAspect="1"/>
          </p:cNvPicPr>
          <p:nvPr/>
        </p:nvPicPr>
        <p:blipFill>
          <a:blip r:embed="rId22">
            <a:extLst>
              <a:ext uri="{28A0092B-C50C-407E-A947-70E740481C1C}">
                <a14:useLocalDpi xmlns:a14="http://schemas.microsoft.com/office/drawing/2010/main" val="0"/>
              </a:ext>
            </a:extLst>
          </a:blip>
          <a:srcRect t="6289" b="6289"/>
          <a:stretch/>
        </p:blipFill>
        <p:spPr>
          <a:xfrm>
            <a:off x="8679162" y="4225258"/>
            <a:ext cx="2949930" cy="1275738"/>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6AAB7C8-5397-9F41-B154-B03D965687F5}"/>
                  </a:ext>
                </a:extLst>
              </p:cNvPr>
              <p:cNvSpPr txBox="1"/>
              <p:nvPr/>
            </p:nvSpPr>
            <p:spPr>
              <a:xfrm>
                <a:off x="11109289" y="5396331"/>
                <a:ext cx="5602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45" name="TextBox 44">
                <a:extLst>
                  <a:ext uri="{FF2B5EF4-FFF2-40B4-BE49-F238E27FC236}">
                    <a16:creationId xmlns:a16="http://schemas.microsoft.com/office/drawing/2014/main" id="{E6AAB7C8-5397-9F41-B154-B03D965687F5}"/>
                  </a:ext>
                </a:extLst>
              </p:cNvPr>
              <p:cNvSpPr txBox="1">
                <a:spLocks noRot="1" noChangeAspect="1" noMove="1" noResize="1" noEditPoints="1" noAdjustHandles="1" noChangeArrowheads="1" noChangeShapeType="1" noTextEdit="1"/>
              </p:cNvSpPr>
              <p:nvPr/>
            </p:nvSpPr>
            <p:spPr>
              <a:xfrm>
                <a:off x="11109289" y="5396331"/>
                <a:ext cx="560268"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E904E47-93A4-C146-A71B-A23EE7DC1380}"/>
                  </a:ext>
                </a:extLst>
              </p:cNvPr>
              <p:cNvSpPr txBox="1"/>
              <p:nvPr/>
            </p:nvSpPr>
            <p:spPr>
              <a:xfrm>
                <a:off x="9890703" y="5461697"/>
                <a:ext cx="560268"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200" b="0" i="1" smtClean="0">
                          <a:latin typeface="Cambria Math" panose="02040503050406030204" pitchFamily="18" charset="0"/>
                        </a:rPr>
                        <m:t>0</m:t>
                      </m:r>
                    </m:oMath>
                  </m:oMathPara>
                </a14:m>
                <a:endParaRPr lang="en-US" sz="1200" dirty="0"/>
              </a:p>
            </p:txBody>
          </p:sp>
        </mc:Choice>
        <mc:Fallback xmlns="">
          <p:sp>
            <p:nvSpPr>
              <p:cNvPr id="46" name="TextBox 45">
                <a:extLst>
                  <a:ext uri="{FF2B5EF4-FFF2-40B4-BE49-F238E27FC236}">
                    <a16:creationId xmlns:a16="http://schemas.microsoft.com/office/drawing/2014/main" id="{EE904E47-93A4-C146-A71B-A23EE7DC1380}"/>
                  </a:ext>
                </a:extLst>
              </p:cNvPr>
              <p:cNvSpPr txBox="1">
                <a:spLocks noRot="1" noChangeAspect="1" noMove="1" noResize="1" noEditPoints="1" noAdjustHandles="1" noChangeArrowheads="1" noChangeShapeType="1" noTextEdit="1"/>
              </p:cNvSpPr>
              <p:nvPr/>
            </p:nvSpPr>
            <p:spPr>
              <a:xfrm>
                <a:off x="9890703" y="5461697"/>
                <a:ext cx="560268" cy="27699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3CF0D95-A04C-7B48-AE30-E132055F2A24}"/>
                  </a:ext>
                </a:extLst>
              </p:cNvPr>
              <p:cNvSpPr txBox="1"/>
              <p:nvPr/>
            </p:nvSpPr>
            <p:spPr>
              <a:xfrm>
                <a:off x="10118640" y="5467269"/>
                <a:ext cx="560268" cy="262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100" i="1" smtClean="0">
                              <a:latin typeface="Cambria Math" panose="02040503050406030204" pitchFamily="18" charset="0"/>
                            </a:rPr>
                          </m:ctrlPr>
                        </m:radPr>
                        <m:deg/>
                        <m:e>
                          <m:r>
                            <a:rPr lang="en-AU" sz="1100" b="0" i="1" smtClean="0">
                              <a:latin typeface="Cambria Math" panose="02040503050406030204" pitchFamily="18" charset="0"/>
                            </a:rPr>
                            <m:t>𝜋</m:t>
                          </m:r>
                        </m:e>
                      </m:rad>
                    </m:oMath>
                  </m:oMathPara>
                </a14:m>
                <a:endParaRPr lang="en-US" sz="1100" dirty="0"/>
              </a:p>
            </p:txBody>
          </p:sp>
        </mc:Choice>
        <mc:Fallback xmlns="">
          <p:sp>
            <p:nvSpPr>
              <p:cNvPr id="47" name="TextBox 46">
                <a:extLst>
                  <a:ext uri="{FF2B5EF4-FFF2-40B4-BE49-F238E27FC236}">
                    <a16:creationId xmlns:a16="http://schemas.microsoft.com/office/drawing/2014/main" id="{E3CF0D95-A04C-7B48-AE30-E132055F2A24}"/>
                  </a:ext>
                </a:extLst>
              </p:cNvPr>
              <p:cNvSpPr txBox="1">
                <a:spLocks noRot="1" noChangeAspect="1" noMove="1" noResize="1" noEditPoints="1" noAdjustHandles="1" noChangeArrowheads="1" noChangeShapeType="1" noTextEdit="1"/>
              </p:cNvSpPr>
              <p:nvPr/>
            </p:nvSpPr>
            <p:spPr>
              <a:xfrm>
                <a:off x="10118640" y="5467269"/>
                <a:ext cx="560268" cy="26289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F61692E-BD7E-E043-ABF6-70AE742FCF08}"/>
                  </a:ext>
                </a:extLst>
              </p:cNvPr>
              <p:cNvSpPr txBox="1"/>
              <p:nvPr/>
            </p:nvSpPr>
            <p:spPr>
              <a:xfrm>
                <a:off x="4510050" y="5502771"/>
                <a:ext cx="560268" cy="2628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1100" i="1" smtClean="0">
                              <a:latin typeface="Cambria Math" panose="02040503050406030204" pitchFamily="18" charset="0"/>
                            </a:rPr>
                          </m:ctrlPr>
                        </m:radPr>
                        <m:deg/>
                        <m:e>
                          <m:r>
                            <a:rPr lang="en-AU" sz="1100" b="0" i="1" smtClean="0">
                              <a:latin typeface="Cambria Math" panose="02040503050406030204" pitchFamily="18" charset="0"/>
                            </a:rPr>
                            <m:t>𝜋</m:t>
                          </m:r>
                        </m:e>
                      </m:rad>
                    </m:oMath>
                  </m:oMathPara>
                </a14:m>
                <a:endParaRPr lang="en-US" sz="1100" dirty="0"/>
              </a:p>
            </p:txBody>
          </p:sp>
        </mc:Choice>
        <mc:Fallback xmlns="">
          <p:sp>
            <p:nvSpPr>
              <p:cNvPr id="43" name="TextBox 42">
                <a:extLst>
                  <a:ext uri="{FF2B5EF4-FFF2-40B4-BE49-F238E27FC236}">
                    <a16:creationId xmlns:a16="http://schemas.microsoft.com/office/drawing/2014/main" id="{FF61692E-BD7E-E043-ABF6-70AE742FCF08}"/>
                  </a:ext>
                </a:extLst>
              </p:cNvPr>
              <p:cNvSpPr txBox="1">
                <a:spLocks noRot="1" noChangeAspect="1" noMove="1" noResize="1" noEditPoints="1" noAdjustHandles="1" noChangeArrowheads="1" noChangeShapeType="1" noTextEdit="1"/>
              </p:cNvSpPr>
              <p:nvPr/>
            </p:nvSpPr>
            <p:spPr>
              <a:xfrm>
                <a:off x="4510050" y="5502771"/>
                <a:ext cx="560268" cy="262892"/>
              </a:xfrm>
              <a:prstGeom prst="rect">
                <a:avLst/>
              </a:prstGeom>
              <a:blipFill>
                <a:blip r:embed="rId25"/>
                <a:stretch>
                  <a:fillRect/>
                </a:stretch>
              </a:blipFill>
            </p:spPr>
            <p:txBody>
              <a:bodyPr/>
              <a:lstStyle/>
              <a:p>
                <a:r>
                  <a:rPr lang="en-US">
                    <a:noFill/>
                  </a:rPr>
                  <a:t> </a:t>
                </a:r>
              </a:p>
            </p:txBody>
          </p:sp>
        </mc:Fallback>
      </mc:AlternateContent>
      <p:pic>
        <p:nvPicPr>
          <p:cNvPr id="50" name="Picture 49">
            <a:extLst>
              <a:ext uri="{FF2B5EF4-FFF2-40B4-BE49-F238E27FC236}">
                <a16:creationId xmlns:a16="http://schemas.microsoft.com/office/drawing/2014/main" id="{23CCD738-7D3C-C544-A33A-FC5F2A97BEE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306958" y="1172440"/>
            <a:ext cx="1980171" cy="1687568"/>
          </a:xfrm>
          <a:prstGeom prst="rect">
            <a:avLst/>
          </a:prstGeom>
        </p:spPr>
      </p:pic>
      <p:pic>
        <p:nvPicPr>
          <p:cNvPr id="51" name="Picture 50">
            <a:extLst>
              <a:ext uri="{FF2B5EF4-FFF2-40B4-BE49-F238E27FC236}">
                <a16:creationId xmlns:a16="http://schemas.microsoft.com/office/drawing/2014/main" id="{7283E201-28BF-8F47-8B30-648A6CF70DF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973492" y="1155727"/>
            <a:ext cx="1980171" cy="1687568"/>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0296771-205B-954C-AAA4-39F69BFC7838}"/>
                  </a:ext>
                </a:extLst>
              </p:cNvPr>
              <p:cNvSpPr txBox="1"/>
              <p:nvPr/>
            </p:nvSpPr>
            <p:spPr>
              <a:xfrm>
                <a:off x="7991252" y="539939"/>
                <a:ext cx="1318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r>
                        <a:rPr lang="en-AU" b="0" i="1" smtClean="0">
                          <a:solidFill>
                            <a:srgbClr val="FF0000"/>
                          </a:solidFill>
                          <a:latin typeface="Cambria Math" panose="02040503050406030204" pitchFamily="18" charset="0"/>
                        </a:rPr>
                        <m:t>=</m:t>
                      </m:r>
                      <m:d>
                        <m:dPr>
                          <m:begChr m:val=""/>
                          <m:endChr m:val="⟩"/>
                          <m:ctrlPr>
                            <a:rPr lang="en-AU" b="0"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|2</m:t>
                          </m:r>
                        </m:e>
                      </m:d>
                    </m:oMath>
                  </m:oMathPara>
                </a14:m>
                <a:endParaRPr lang="en-US" dirty="0">
                  <a:solidFill>
                    <a:srgbClr val="FF0000"/>
                  </a:solidFill>
                </a:endParaRPr>
              </a:p>
            </p:txBody>
          </p:sp>
        </mc:Choice>
        <mc:Fallback xmlns="">
          <p:sp>
            <p:nvSpPr>
              <p:cNvPr id="52" name="TextBox 51">
                <a:extLst>
                  <a:ext uri="{FF2B5EF4-FFF2-40B4-BE49-F238E27FC236}">
                    <a16:creationId xmlns:a16="http://schemas.microsoft.com/office/drawing/2014/main" id="{80296771-205B-954C-AAA4-39F69BFC7838}"/>
                  </a:ext>
                </a:extLst>
              </p:cNvPr>
              <p:cNvSpPr txBox="1">
                <a:spLocks noRot="1" noChangeAspect="1" noMove="1" noResize="1" noEditPoints="1" noAdjustHandles="1" noChangeArrowheads="1" noChangeShapeType="1" noTextEdit="1"/>
              </p:cNvSpPr>
              <p:nvPr/>
            </p:nvSpPr>
            <p:spPr>
              <a:xfrm>
                <a:off x="7991252" y="539939"/>
                <a:ext cx="1318951" cy="276999"/>
              </a:xfrm>
              <a:prstGeom prst="rect">
                <a:avLst/>
              </a:prstGeom>
              <a:blipFill>
                <a:blip r:embed="rId28"/>
                <a:stretch>
                  <a:fillRect l="-5769" t="-160870" r="-23077" b="-2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E98454E-994E-DA49-A067-56F397E6059A}"/>
                  </a:ext>
                </a:extLst>
              </p:cNvPr>
              <p:cNvSpPr txBox="1"/>
              <p:nvPr/>
            </p:nvSpPr>
            <p:spPr>
              <a:xfrm>
                <a:off x="2178283" y="365746"/>
                <a:ext cx="1879617" cy="5879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r>
                        <a:rPr lang="en-AU" b="0" i="1" smtClean="0">
                          <a:solidFill>
                            <a:srgbClr val="002060"/>
                          </a:solidFill>
                          <a:latin typeface="Cambria Math" panose="02040503050406030204" pitchFamily="18" charset="0"/>
                        </a:rPr>
                        <m:t>=</m:t>
                      </m:r>
                      <m:f>
                        <m:fPr>
                          <m:ctrlPr>
                            <a:rPr lang="en-AU" b="0" i="1" smtClean="0">
                              <a:solidFill>
                                <a:srgbClr val="002060"/>
                              </a:solidFill>
                              <a:latin typeface="Cambria Math" panose="02040503050406030204" pitchFamily="18" charset="0"/>
                            </a:rPr>
                          </m:ctrlPr>
                        </m:fPr>
                        <m:num>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|0</m:t>
                              </m:r>
                            </m:e>
                          </m:d>
                          <m:r>
                            <a:rPr lang="en-AU" b="0" i="1" smtClean="0">
                              <a:solidFill>
                                <a:srgbClr val="002060"/>
                              </a:solidFill>
                              <a:latin typeface="Cambria Math" panose="02040503050406030204" pitchFamily="18" charset="0"/>
                            </a:rPr>
                            <m:t>+</m:t>
                          </m:r>
                          <m:d>
                            <m:dPr>
                              <m:begChr m:val=""/>
                              <m:endChr m:val="⟩"/>
                              <m:ctrlPr>
                                <a:rPr lang="en-AU" b="0"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|4</m:t>
                              </m:r>
                            </m:e>
                          </m:d>
                        </m:num>
                        <m:den>
                          <m:rad>
                            <m:radPr>
                              <m:degHide m:val="on"/>
                              <m:ctrlPr>
                                <a:rPr lang="en-AU" b="0" i="1" smtClean="0">
                                  <a:solidFill>
                                    <a:srgbClr val="002060"/>
                                  </a:solidFill>
                                  <a:latin typeface="Cambria Math" panose="02040503050406030204" pitchFamily="18" charset="0"/>
                                </a:rPr>
                              </m:ctrlPr>
                            </m:radPr>
                            <m:deg/>
                            <m:e>
                              <m:r>
                                <a:rPr lang="en-AU" b="0" i="1" smtClean="0">
                                  <a:solidFill>
                                    <a:srgbClr val="002060"/>
                                  </a:solidFill>
                                  <a:latin typeface="Cambria Math" panose="02040503050406030204" pitchFamily="18" charset="0"/>
                                </a:rPr>
                                <m:t>2</m:t>
                              </m:r>
                            </m:e>
                          </m:rad>
                        </m:den>
                      </m:f>
                    </m:oMath>
                  </m:oMathPara>
                </a14:m>
                <a:endParaRPr lang="en-US" dirty="0">
                  <a:solidFill>
                    <a:srgbClr val="002060"/>
                  </a:solidFill>
                </a:endParaRPr>
              </a:p>
            </p:txBody>
          </p:sp>
        </mc:Choice>
        <mc:Fallback xmlns="">
          <p:sp>
            <p:nvSpPr>
              <p:cNvPr id="53" name="TextBox 52">
                <a:extLst>
                  <a:ext uri="{FF2B5EF4-FFF2-40B4-BE49-F238E27FC236}">
                    <a16:creationId xmlns:a16="http://schemas.microsoft.com/office/drawing/2014/main" id="{5E98454E-994E-DA49-A067-56F397E6059A}"/>
                  </a:ext>
                </a:extLst>
              </p:cNvPr>
              <p:cNvSpPr txBox="1">
                <a:spLocks noRot="1" noChangeAspect="1" noMove="1" noResize="1" noEditPoints="1" noAdjustHandles="1" noChangeArrowheads="1" noChangeShapeType="1" noTextEdit="1"/>
              </p:cNvSpPr>
              <p:nvPr/>
            </p:nvSpPr>
            <p:spPr>
              <a:xfrm>
                <a:off x="2178283" y="365746"/>
                <a:ext cx="1879617" cy="587918"/>
              </a:xfrm>
              <a:prstGeom prst="rect">
                <a:avLst/>
              </a:prstGeom>
              <a:blipFill>
                <a:blip r:embed="rId29"/>
                <a:stretch>
                  <a:fillRect l="-4027" t="-78723" r="-15436" b="-914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1E4AA0A-E61E-FB42-A46A-66D505E0B97F}"/>
                  </a:ext>
                </a:extLst>
              </p:cNvPr>
              <p:cNvSpPr txBox="1"/>
              <p:nvPr/>
            </p:nvSpPr>
            <p:spPr>
              <a:xfrm>
                <a:off x="4232819" y="3916550"/>
                <a:ext cx="732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002060"/>
                              </a:solidFill>
                              <a:latin typeface="Cambria Math" panose="02040503050406030204" pitchFamily="18" charset="0"/>
                            </a:rPr>
                          </m:ctrlPr>
                        </m:sSubPr>
                        <m:e>
                          <m:d>
                            <m:dPr>
                              <m:begChr m:val=""/>
                              <m:endChr m:val="⟩"/>
                              <m:ctrlPr>
                                <a:rPr lang="en-US" i="1" smtClean="0">
                                  <a:solidFill>
                                    <a:srgbClr val="002060"/>
                                  </a:solidFill>
                                  <a:latin typeface="Cambria Math" panose="02040503050406030204" pitchFamily="18" charset="0"/>
                                </a:rPr>
                              </m:ctrlPr>
                            </m:dPr>
                            <m:e>
                              <m:r>
                                <a:rPr lang="en-AU" b="0" i="1" smtClean="0">
                                  <a:solidFill>
                                    <a:srgbClr val="002060"/>
                                  </a:solidFill>
                                  <a:latin typeface="Cambria Math" panose="02040503050406030204" pitchFamily="18" charset="0"/>
                                </a:rPr>
                                <m:t>|+</m:t>
                              </m:r>
                              <m:r>
                                <a:rPr lang="en-AU" b="0" i="1" smtClean="0">
                                  <a:solidFill>
                                    <a:srgbClr val="002060"/>
                                  </a:solidFill>
                                  <a:latin typeface="Cambria Math" panose="02040503050406030204" pitchFamily="18" charset="0"/>
                                </a:rPr>
                                <m:t>𝑍</m:t>
                              </m:r>
                            </m:e>
                          </m:d>
                        </m:e>
                        <m:sub>
                          <m:r>
                            <a:rPr lang="en-AU" b="0" i="1" smtClean="0">
                              <a:solidFill>
                                <a:srgbClr val="002060"/>
                              </a:solidFill>
                              <a:latin typeface="Cambria Math" panose="02040503050406030204" pitchFamily="18" charset="0"/>
                            </a:rPr>
                            <m:t>𝐿</m:t>
                          </m:r>
                        </m:sub>
                      </m:sSub>
                    </m:oMath>
                  </m:oMathPara>
                </a14:m>
                <a:endParaRPr lang="en-US" dirty="0">
                  <a:solidFill>
                    <a:srgbClr val="002060"/>
                  </a:solidFill>
                </a:endParaRPr>
              </a:p>
            </p:txBody>
          </p:sp>
        </mc:Choice>
        <mc:Fallback xmlns="">
          <p:sp>
            <p:nvSpPr>
              <p:cNvPr id="54" name="TextBox 53">
                <a:extLst>
                  <a:ext uri="{FF2B5EF4-FFF2-40B4-BE49-F238E27FC236}">
                    <a16:creationId xmlns:a16="http://schemas.microsoft.com/office/drawing/2014/main" id="{D1E4AA0A-E61E-FB42-A46A-66D505E0B97F}"/>
                  </a:ext>
                </a:extLst>
              </p:cNvPr>
              <p:cNvSpPr txBox="1">
                <a:spLocks noRot="1" noChangeAspect="1" noMove="1" noResize="1" noEditPoints="1" noAdjustHandles="1" noChangeArrowheads="1" noChangeShapeType="1" noTextEdit="1"/>
              </p:cNvSpPr>
              <p:nvPr/>
            </p:nvSpPr>
            <p:spPr>
              <a:xfrm>
                <a:off x="4232819" y="3916550"/>
                <a:ext cx="732636" cy="276999"/>
              </a:xfrm>
              <a:prstGeom prst="rect">
                <a:avLst/>
              </a:prstGeom>
              <a:blipFill>
                <a:blip r:embed="rId30"/>
                <a:stretch>
                  <a:fillRect l="-11864" t="-160870" r="-25424" b="-2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34CE4C-26BA-F447-886D-9C6C2970E3A3}"/>
                  </a:ext>
                </a:extLst>
              </p:cNvPr>
              <p:cNvSpPr txBox="1"/>
              <p:nvPr/>
            </p:nvSpPr>
            <p:spPr>
              <a:xfrm>
                <a:off x="9806303" y="3915191"/>
                <a:ext cx="7326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solidFill>
                                <a:srgbClr val="FF0000"/>
                              </a:solidFill>
                              <a:latin typeface="Cambria Math" panose="02040503050406030204" pitchFamily="18" charset="0"/>
                            </a:rPr>
                          </m:ctrlPr>
                        </m:sSubPr>
                        <m:e>
                          <m:d>
                            <m:dPr>
                              <m:begChr m:val=""/>
                              <m:endChr m:val="⟩"/>
                              <m:ctrlPr>
                                <a:rPr lang="en-US" i="1" smtClean="0">
                                  <a:solidFill>
                                    <a:srgbClr val="FF0000"/>
                                  </a:solidFill>
                                  <a:latin typeface="Cambria Math" panose="02040503050406030204" pitchFamily="18" charset="0"/>
                                </a:rPr>
                              </m:ctrlPr>
                            </m:dPr>
                            <m:e>
                              <m:r>
                                <a:rPr lang="en-AU" b="0" i="1" smtClean="0">
                                  <a:solidFill>
                                    <a:srgbClr val="FF0000"/>
                                  </a:solidFill>
                                  <a:latin typeface="Cambria Math" panose="02040503050406030204" pitchFamily="18" charset="0"/>
                                </a:rPr>
                                <m:t>|−</m:t>
                              </m:r>
                              <m:r>
                                <a:rPr lang="en-AU" b="0" i="1" smtClean="0">
                                  <a:solidFill>
                                    <a:srgbClr val="FF0000"/>
                                  </a:solidFill>
                                  <a:latin typeface="Cambria Math" panose="02040503050406030204" pitchFamily="18" charset="0"/>
                                </a:rPr>
                                <m:t>𝑍</m:t>
                              </m:r>
                            </m:e>
                          </m:d>
                        </m:e>
                        <m:sub>
                          <m:r>
                            <a:rPr lang="en-AU" b="0" i="1" smtClean="0">
                              <a:solidFill>
                                <a:srgbClr val="FF0000"/>
                              </a:solidFill>
                              <a:latin typeface="Cambria Math" panose="02040503050406030204" pitchFamily="18" charset="0"/>
                            </a:rPr>
                            <m:t>𝐿</m:t>
                          </m:r>
                        </m:sub>
                      </m:sSub>
                    </m:oMath>
                  </m:oMathPara>
                </a14:m>
                <a:endParaRPr lang="en-US" dirty="0">
                  <a:solidFill>
                    <a:srgbClr val="FF0000"/>
                  </a:solidFill>
                </a:endParaRPr>
              </a:p>
            </p:txBody>
          </p:sp>
        </mc:Choice>
        <mc:Fallback xmlns="">
          <p:sp>
            <p:nvSpPr>
              <p:cNvPr id="55" name="TextBox 54">
                <a:extLst>
                  <a:ext uri="{FF2B5EF4-FFF2-40B4-BE49-F238E27FC236}">
                    <a16:creationId xmlns:a16="http://schemas.microsoft.com/office/drawing/2014/main" id="{C234CE4C-26BA-F447-886D-9C6C2970E3A3}"/>
                  </a:ext>
                </a:extLst>
              </p:cNvPr>
              <p:cNvSpPr txBox="1">
                <a:spLocks noRot="1" noChangeAspect="1" noMove="1" noResize="1" noEditPoints="1" noAdjustHandles="1" noChangeArrowheads="1" noChangeShapeType="1" noTextEdit="1"/>
              </p:cNvSpPr>
              <p:nvPr/>
            </p:nvSpPr>
            <p:spPr>
              <a:xfrm>
                <a:off x="9806303" y="3915191"/>
                <a:ext cx="732636" cy="276999"/>
              </a:xfrm>
              <a:prstGeom prst="rect">
                <a:avLst/>
              </a:prstGeom>
              <a:blipFill>
                <a:blip r:embed="rId31"/>
                <a:stretch>
                  <a:fillRect l="-12069" t="-160870" r="-27586" b="-230435"/>
                </a:stretch>
              </a:blipFill>
            </p:spPr>
            <p:txBody>
              <a:bodyPr/>
              <a:lstStyle/>
              <a:p>
                <a:r>
                  <a:rPr lang="en-US">
                    <a:noFill/>
                  </a:rPr>
                  <a:t> </a:t>
                </a:r>
              </a:p>
            </p:txBody>
          </p:sp>
        </mc:Fallback>
      </mc:AlternateContent>
    </p:spTree>
    <p:extLst>
      <p:ext uri="{BB962C8B-B14F-4D97-AF65-F5344CB8AC3E}">
        <p14:creationId xmlns:p14="http://schemas.microsoft.com/office/powerpoint/2010/main" val="197511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3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5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ntr" presetSubtype="0" fill="hold" grpId="1"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hidden"/>
                                      </p:to>
                                    </p:set>
                                  </p:childTnLst>
                                </p:cTn>
                              </p:par>
                              <p:par>
                                <p:cTn id="41" presetID="1" presetClass="entr" presetSubtype="0" fill="hold" grpId="1"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xit"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3" grpId="0"/>
      <p:bldP spid="53" grpId="1"/>
      <p:bldP spid="54" grpId="0"/>
      <p:bldP spid="54" grpId="1"/>
      <p:bldP spid="55" grpId="0"/>
      <p:bldP spid="5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448800" y="6492875"/>
            <a:ext cx="2743200" cy="365125"/>
          </a:xfrm>
        </p:spPr>
        <p:txBody>
          <a:bodyPr/>
          <a:lstStyle/>
          <a:p>
            <a:r>
              <a:rPr lang="en-AU" dirty="0"/>
              <a:t>5</a:t>
            </a:r>
          </a:p>
        </p:txBody>
      </p:sp>
      <p:pic>
        <p:nvPicPr>
          <p:cNvPr id="63" name="Picture 62">
            <a:extLst>
              <a:ext uri="{FF2B5EF4-FFF2-40B4-BE49-F238E27FC236}">
                <a16:creationId xmlns:a16="http://schemas.microsoft.com/office/drawing/2014/main" id="{8CE46609-71CE-7F45-BDCE-914974D7C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455" y="1437592"/>
            <a:ext cx="2727546" cy="2332492"/>
          </a:xfrm>
          <a:prstGeom prst="rect">
            <a:avLst/>
          </a:prstGeom>
        </p:spPr>
      </p:pic>
      <p:pic>
        <p:nvPicPr>
          <p:cNvPr id="69" name="Picture 68" descr="A group of arrows pointing to different directions&#10;&#10;Description automatically generated">
            <a:extLst>
              <a:ext uri="{FF2B5EF4-FFF2-40B4-BE49-F238E27FC236}">
                <a16:creationId xmlns:a16="http://schemas.microsoft.com/office/drawing/2014/main" id="{AE13AC6B-B59C-AD49-92C0-62494446C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018" y="1793849"/>
            <a:ext cx="1834060" cy="1727529"/>
          </a:xfrm>
          <a:prstGeom prst="rect">
            <a:avLst/>
          </a:prstGeom>
        </p:spPr>
      </p:pic>
      <p:pic>
        <p:nvPicPr>
          <p:cNvPr id="70" name="Picture 69" descr="A blue line with text&#10;&#10;Description automatically generated">
            <a:extLst>
              <a:ext uri="{FF2B5EF4-FFF2-40B4-BE49-F238E27FC236}">
                <a16:creationId xmlns:a16="http://schemas.microsoft.com/office/drawing/2014/main" id="{5479F675-3802-8B4B-9D88-59AE678BA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0623" y="2126711"/>
            <a:ext cx="2043635" cy="1046740"/>
          </a:xfrm>
          <a:prstGeom prst="rect">
            <a:avLst/>
          </a:prstGeom>
        </p:spPr>
      </p:pic>
      <p:sp>
        <p:nvSpPr>
          <p:cNvPr id="71" name="Rectangle 70">
            <a:extLst>
              <a:ext uri="{FF2B5EF4-FFF2-40B4-BE49-F238E27FC236}">
                <a16:creationId xmlns:a16="http://schemas.microsoft.com/office/drawing/2014/main" id="{82BBE4AB-7C8C-CD46-A1E8-DB9732E2286C}"/>
              </a:ext>
            </a:extLst>
          </p:cNvPr>
          <p:cNvSpPr/>
          <p:nvPr/>
        </p:nvSpPr>
        <p:spPr>
          <a:xfrm>
            <a:off x="1586320" y="3870365"/>
            <a:ext cx="2394138" cy="422338"/>
          </a:xfrm>
          <a:prstGeom prst="rect">
            <a:avLst/>
          </a:prstGeom>
          <a:solidFill>
            <a:srgbClr val="DB5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Preparation</a:t>
            </a:r>
          </a:p>
        </p:txBody>
      </p:sp>
      <p:sp>
        <p:nvSpPr>
          <p:cNvPr id="72" name="Rectangle 71">
            <a:extLst>
              <a:ext uri="{FF2B5EF4-FFF2-40B4-BE49-F238E27FC236}">
                <a16:creationId xmlns:a16="http://schemas.microsoft.com/office/drawing/2014/main" id="{98F9AFB2-627E-8D43-AA2F-2A4EC9617C72}"/>
              </a:ext>
            </a:extLst>
          </p:cNvPr>
          <p:cNvSpPr/>
          <p:nvPr/>
        </p:nvSpPr>
        <p:spPr>
          <a:xfrm>
            <a:off x="8613979" y="3870365"/>
            <a:ext cx="2394138" cy="422338"/>
          </a:xfrm>
          <a:prstGeom prst="rect">
            <a:avLst/>
          </a:prstGeom>
          <a:solidFill>
            <a:srgbClr val="3D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Correction</a:t>
            </a:r>
          </a:p>
        </p:txBody>
      </p:sp>
      <p:sp>
        <p:nvSpPr>
          <p:cNvPr id="73" name="Rectangle 72">
            <a:extLst>
              <a:ext uri="{FF2B5EF4-FFF2-40B4-BE49-F238E27FC236}">
                <a16:creationId xmlns:a16="http://schemas.microsoft.com/office/drawing/2014/main" id="{31D4B632-EEA9-E540-B681-5398ACF0FD52}"/>
              </a:ext>
            </a:extLst>
          </p:cNvPr>
          <p:cNvSpPr/>
          <p:nvPr/>
        </p:nvSpPr>
        <p:spPr>
          <a:xfrm>
            <a:off x="5070159" y="3870365"/>
            <a:ext cx="2394138" cy="422338"/>
          </a:xfrm>
          <a:prstGeom prst="rect">
            <a:avLst/>
          </a:prstGeom>
          <a:solidFill>
            <a:srgbClr val="8A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Operations</a:t>
            </a:r>
          </a:p>
        </p:txBody>
      </p:sp>
      <p:sp>
        <p:nvSpPr>
          <p:cNvPr id="77" name="TextBox 76">
            <a:extLst>
              <a:ext uri="{FF2B5EF4-FFF2-40B4-BE49-F238E27FC236}">
                <a16:creationId xmlns:a16="http://schemas.microsoft.com/office/drawing/2014/main" id="{AB5A0549-32C0-8640-83D1-24639CD62737}"/>
              </a:ext>
            </a:extLst>
          </p:cNvPr>
          <p:cNvSpPr txBox="1"/>
          <p:nvPr/>
        </p:nvSpPr>
        <p:spPr>
          <a:xfrm>
            <a:off x="2094407" y="5543347"/>
            <a:ext cx="6789872" cy="1384995"/>
          </a:xfrm>
          <a:prstGeom prst="rect">
            <a:avLst/>
          </a:prstGeom>
          <a:noFill/>
        </p:spPr>
        <p:txBody>
          <a:bodyPr wrap="square">
            <a:spAutoFit/>
          </a:bodyPr>
          <a:lstStyle/>
          <a:p>
            <a:r>
              <a:rPr lang="en-US" sz="1400" dirty="0" err="1"/>
              <a:t>Fhlümann</a:t>
            </a:r>
            <a:r>
              <a:rPr lang="en-US" sz="1400" dirty="0"/>
              <a:t>, C. et al Nature Nature vol. 566 513–517 (2019)</a:t>
            </a:r>
          </a:p>
          <a:p>
            <a:r>
              <a:rPr lang="en-AU" sz="1400" dirty="0" err="1"/>
              <a:t>Eickbusch</a:t>
            </a:r>
            <a:r>
              <a:rPr lang="en-AU" sz="1400" dirty="0"/>
              <a:t>, A. et al. Nature Physics vol. 18 1464–1469 (2022) </a:t>
            </a:r>
          </a:p>
          <a:p>
            <a:r>
              <a:rPr lang="en-AU" sz="1400" dirty="0" err="1"/>
              <a:t>Kudra</a:t>
            </a:r>
            <a:r>
              <a:rPr lang="en-AU" sz="1400" dirty="0"/>
              <a:t>, M. et al. PRX Quantum vol. 3 (2022)</a:t>
            </a:r>
          </a:p>
          <a:p>
            <a:r>
              <a:rPr lang="en-US" sz="1400" dirty="0"/>
              <a:t>Ni, Z. et al. Nature vol. 616, 56–60 (2023)</a:t>
            </a:r>
          </a:p>
          <a:p>
            <a:endParaRPr lang="en-US" sz="1400" dirty="0"/>
          </a:p>
          <a:p>
            <a:endParaRPr lang="en-US" sz="1400" dirty="0"/>
          </a:p>
        </p:txBody>
      </p:sp>
      <p:sp>
        <p:nvSpPr>
          <p:cNvPr id="79" name="TextBox 78">
            <a:extLst>
              <a:ext uri="{FF2B5EF4-FFF2-40B4-BE49-F238E27FC236}">
                <a16:creationId xmlns:a16="http://schemas.microsoft.com/office/drawing/2014/main" id="{3D7AD63C-D2AE-9C45-AA60-F0804114FA42}"/>
              </a:ext>
            </a:extLst>
          </p:cNvPr>
          <p:cNvSpPr txBox="1"/>
          <p:nvPr/>
        </p:nvSpPr>
        <p:spPr>
          <a:xfrm>
            <a:off x="1888946" y="5235570"/>
            <a:ext cx="3392107" cy="307777"/>
          </a:xfrm>
          <a:prstGeom prst="rect">
            <a:avLst/>
          </a:prstGeom>
          <a:noFill/>
        </p:spPr>
        <p:txBody>
          <a:bodyPr wrap="square">
            <a:spAutoFit/>
          </a:bodyPr>
          <a:lstStyle/>
          <a:p>
            <a:pPr algn="ctr"/>
            <a:r>
              <a:rPr lang="en-US" sz="1400" b="1" dirty="0"/>
              <a:t>Experimental works </a:t>
            </a:r>
            <a:r>
              <a:rPr lang="en-US" sz="1400" b="1" i="1" dirty="0"/>
              <a:t>(Non Exhaustive):</a:t>
            </a:r>
            <a:endParaRPr lang="en-US" sz="1400" i="1" dirty="0"/>
          </a:p>
        </p:txBody>
      </p:sp>
      <p:sp>
        <p:nvSpPr>
          <p:cNvPr id="7" name="Rectangle 6">
            <a:extLst>
              <a:ext uri="{FF2B5EF4-FFF2-40B4-BE49-F238E27FC236}">
                <a16:creationId xmlns:a16="http://schemas.microsoft.com/office/drawing/2014/main" id="{425DD3EC-D4E9-7FB7-7168-85D19B9B5661}"/>
              </a:ext>
            </a:extLst>
          </p:cNvPr>
          <p:cNvSpPr/>
          <p:nvPr/>
        </p:nvSpPr>
        <p:spPr>
          <a:xfrm>
            <a:off x="1607344" y="1333500"/>
            <a:ext cx="2350294" cy="2536865"/>
          </a:xfrm>
          <a:prstGeom prst="rect">
            <a:avLst/>
          </a:prstGeom>
          <a:noFill/>
          <a:ln w="28575" cmpd="sng">
            <a:solidFill>
              <a:srgbClr val="DB54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36F6707-77F9-FEA2-C76D-50A78CB46E2F}"/>
              </a:ext>
            </a:extLst>
          </p:cNvPr>
          <p:cNvSpPr/>
          <p:nvPr/>
        </p:nvSpPr>
        <p:spPr>
          <a:xfrm>
            <a:off x="5084607" y="1333500"/>
            <a:ext cx="2350294" cy="2536865"/>
          </a:xfrm>
          <a:prstGeom prst="rect">
            <a:avLst/>
          </a:prstGeom>
          <a:noFill/>
          <a:ln w="28575" cmpd="sng">
            <a:solidFill>
              <a:srgbClr val="8AA2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FE04ECC-7F88-3F46-C348-9A98366D93CC}"/>
              </a:ext>
            </a:extLst>
          </p:cNvPr>
          <p:cNvSpPr/>
          <p:nvPr/>
        </p:nvSpPr>
        <p:spPr>
          <a:xfrm>
            <a:off x="8635901" y="1333500"/>
            <a:ext cx="2350294" cy="2536865"/>
          </a:xfrm>
          <a:prstGeom prst="rect">
            <a:avLst/>
          </a:prstGeom>
          <a:noFill/>
          <a:ln w="28575" cmpd="sng">
            <a:solidFill>
              <a:srgbClr val="3D5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D0A63129-8076-0671-7476-B7012717FE47}"/>
              </a:ext>
            </a:extLst>
          </p:cNvPr>
          <p:cNvSpPr txBox="1"/>
          <p:nvPr/>
        </p:nvSpPr>
        <p:spPr>
          <a:xfrm>
            <a:off x="6790434" y="5495313"/>
            <a:ext cx="6110286" cy="1169551"/>
          </a:xfrm>
          <a:prstGeom prst="rect">
            <a:avLst/>
          </a:prstGeom>
          <a:noFill/>
        </p:spPr>
        <p:txBody>
          <a:bodyPr wrap="square">
            <a:spAutoFit/>
          </a:bodyPr>
          <a:lstStyle/>
          <a:p>
            <a:r>
              <a:rPr lang="en-US" sz="1400" dirty="0" err="1"/>
              <a:t>Tsunoda</a:t>
            </a:r>
            <a:r>
              <a:rPr lang="en-US" sz="1400" dirty="0"/>
              <a:t>, T. et al. PRX Quantum vol. 4 (2023)</a:t>
            </a:r>
          </a:p>
          <a:p>
            <a:r>
              <a:rPr lang="en-US" sz="1400" dirty="0"/>
              <a:t>de </a:t>
            </a:r>
            <a:r>
              <a:rPr lang="en-US" sz="1400" dirty="0" err="1"/>
              <a:t>Neeve</a:t>
            </a:r>
            <a:r>
              <a:rPr lang="en-US" sz="1400" dirty="0"/>
              <a:t>, B. et al. Nat. Phys. vol. 18 296–300 (2022)</a:t>
            </a:r>
          </a:p>
          <a:p>
            <a:r>
              <a:rPr lang="en-US" sz="1400" dirty="0" err="1"/>
              <a:t>Sivak</a:t>
            </a:r>
            <a:r>
              <a:rPr lang="en-US" sz="1400" dirty="0"/>
              <a:t>, S. et al. Nature vol. 616 50–55 (2023)</a:t>
            </a:r>
          </a:p>
          <a:p>
            <a:pPr algn="l"/>
            <a:r>
              <a:rPr lang="en-US" sz="1400" dirty="0"/>
              <a:t>S. Konno et al., Science vol. 383, 6680 (2024)</a:t>
            </a:r>
            <a:br>
              <a:rPr lang="en-US" sz="1400" dirty="0"/>
            </a:br>
            <a:endParaRPr lang="en-US" sz="1400" dirty="0"/>
          </a:p>
        </p:txBody>
      </p:sp>
    </p:spTree>
    <p:extLst>
      <p:ext uri="{BB962C8B-B14F-4D97-AF65-F5344CB8AC3E}">
        <p14:creationId xmlns:p14="http://schemas.microsoft.com/office/powerpoint/2010/main" val="1793311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0">
            <a:extLst>
              <a:ext uri="{FF2B5EF4-FFF2-40B4-BE49-F238E27FC236}">
                <a16:creationId xmlns:a16="http://schemas.microsoft.com/office/drawing/2014/main" id="{9562A119-A9C3-958F-CEFF-A6FA468CBAD0}"/>
              </a:ext>
            </a:extLst>
          </p:cNvPr>
          <p:cNvSpPr>
            <a:spLocks noGrp="1"/>
          </p:cNvSpPr>
          <p:nvPr>
            <p:ph type="sldNum" sz="quarter" idx="12"/>
          </p:nvPr>
        </p:nvSpPr>
        <p:spPr>
          <a:xfrm>
            <a:off x="9448800" y="6497454"/>
            <a:ext cx="2743200" cy="365125"/>
          </a:xfrm>
        </p:spPr>
        <p:txBody>
          <a:bodyPr/>
          <a:lstStyle/>
          <a:p>
            <a:r>
              <a:rPr lang="en-AU" dirty="0"/>
              <a:t>6</a:t>
            </a:r>
          </a:p>
        </p:txBody>
      </p:sp>
      <p:pic>
        <p:nvPicPr>
          <p:cNvPr id="63" name="Picture 62">
            <a:extLst>
              <a:ext uri="{FF2B5EF4-FFF2-40B4-BE49-F238E27FC236}">
                <a16:creationId xmlns:a16="http://schemas.microsoft.com/office/drawing/2014/main" id="{8CE46609-71CE-7F45-BDCE-914974D7C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455" y="1437592"/>
            <a:ext cx="2727546" cy="2332492"/>
          </a:xfrm>
          <a:prstGeom prst="rect">
            <a:avLst/>
          </a:prstGeom>
        </p:spPr>
      </p:pic>
      <p:pic>
        <p:nvPicPr>
          <p:cNvPr id="69" name="Picture 68" descr="A group of arrows pointing to different directions&#10;&#10;Description automatically generated">
            <a:extLst>
              <a:ext uri="{FF2B5EF4-FFF2-40B4-BE49-F238E27FC236}">
                <a16:creationId xmlns:a16="http://schemas.microsoft.com/office/drawing/2014/main" id="{AE13AC6B-B59C-AD49-92C0-62494446C4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018" y="1793849"/>
            <a:ext cx="1834060" cy="1727529"/>
          </a:xfrm>
          <a:prstGeom prst="rect">
            <a:avLst/>
          </a:prstGeom>
        </p:spPr>
      </p:pic>
      <p:pic>
        <p:nvPicPr>
          <p:cNvPr id="70" name="Picture 69" descr="A blue line with text&#10;&#10;Description automatically generated">
            <a:extLst>
              <a:ext uri="{FF2B5EF4-FFF2-40B4-BE49-F238E27FC236}">
                <a16:creationId xmlns:a16="http://schemas.microsoft.com/office/drawing/2014/main" id="{5479F675-3802-8B4B-9D88-59AE678BA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8226" y="2238967"/>
            <a:ext cx="2418452" cy="1238719"/>
          </a:xfrm>
          <a:prstGeom prst="rect">
            <a:avLst/>
          </a:prstGeom>
        </p:spPr>
      </p:pic>
      <p:sp>
        <p:nvSpPr>
          <p:cNvPr id="71" name="Rectangle 70">
            <a:extLst>
              <a:ext uri="{FF2B5EF4-FFF2-40B4-BE49-F238E27FC236}">
                <a16:creationId xmlns:a16="http://schemas.microsoft.com/office/drawing/2014/main" id="{82BBE4AB-7C8C-CD46-A1E8-DB9732E2286C}"/>
              </a:ext>
            </a:extLst>
          </p:cNvPr>
          <p:cNvSpPr/>
          <p:nvPr/>
        </p:nvSpPr>
        <p:spPr>
          <a:xfrm>
            <a:off x="1463922" y="4097140"/>
            <a:ext cx="2833239" cy="499798"/>
          </a:xfrm>
          <a:prstGeom prst="rect">
            <a:avLst/>
          </a:prstGeom>
          <a:solidFill>
            <a:srgbClr val="DB54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 Preparation</a:t>
            </a:r>
          </a:p>
        </p:txBody>
      </p:sp>
      <p:sp>
        <p:nvSpPr>
          <p:cNvPr id="72" name="Rectangle 71">
            <a:extLst>
              <a:ext uri="{FF2B5EF4-FFF2-40B4-BE49-F238E27FC236}">
                <a16:creationId xmlns:a16="http://schemas.microsoft.com/office/drawing/2014/main" id="{98F9AFB2-627E-8D43-AA2F-2A4EC9617C72}"/>
              </a:ext>
            </a:extLst>
          </p:cNvPr>
          <p:cNvSpPr/>
          <p:nvPr/>
        </p:nvSpPr>
        <p:spPr>
          <a:xfrm>
            <a:off x="8613979" y="3870365"/>
            <a:ext cx="2394138" cy="422338"/>
          </a:xfrm>
          <a:prstGeom prst="rect">
            <a:avLst/>
          </a:prstGeom>
          <a:solidFill>
            <a:srgbClr val="3D5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Correction</a:t>
            </a:r>
          </a:p>
        </p:txBody>
      </p:sp>
      <p:sp>
        <p:nvSpPr>
          <p:cNvPr id="73" name="Rectangle 72">
            <a:extLst>
              <a:ext uri="{FF2B5EF4-FFF2-40B4-BE49-F238E27FC236}">
                <a16:creationId xmlns:a16="http://schemas.microsoft.com/office/drawing/2014/main" id="{31D4B632-EEA9-E540-B681-5398ACF0FD52}"/>
              </a:ext>
            </a:extLst>
          </p:cNvPr>
          <p:cNvSpPr/>
          <p:nvPr/>
        </p:nvSpPr>
        <p:spPr>
          <a:xfrm>
            <a:off x="5070159" y="3870365"/>
            <a:ext cx="2394138" cy="422338"/>
          </a:xfrm>
          <a:prstGeom prst="rect">
            <a:avLst/>
          </a:prstGeom>
          <a:solidFill>
            <a:srgbClr val="8AA2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Logical Operations</a:t>
            </a:r>
          </a:p>
        </p:txBody>
      </p:sp>
      <p:sp>
        <p:nvSpPr>
          <p:cNvPr id="7" name="Rectangle 6">
            <a:extLst>
              <a:ext uri="{FF2B5EF4-FFF2-40B4-BE49-F238E27FC236}">
                <a16:creationId xmlns:a16="http://schemas.microsoft.com/office/drawing/2014/main" id="{425DD3EC-D4E9-7FB7-7168-85D19B9B5661}"/>
              </a:ext>
            </a:extLst>
          </p:cNvPr>
          <p:cNvSpPr/>
          <p:nvPr/>
        </p:nvSpPr>
        <p:spPr>
          <a:xfrm>
            <a:off x="1474434" y="1156541"/>
            <a:ext cx="2812214" cy="3002143"/>
          </a:xfrm>
          <a:prstGeom prst="rect">
            <a:avLst/>
          </a:prstGeom>
          <a:noFill/>
          <a:ln w="28575" cmpd="sng">
            <a:solidFill>
              <a:srgbClr val="DB546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A36F6707-77F9-FEA2-C76D-50A78CB46E2F}"/>
              </a:ext>
            </a:extLst>
          </p:cNvPr>
          <p:cNvSpPr/>
          <p:nvPr/>
        </p:nvSpPr>
        <p:spPr>
          <a:xfrm>
            <a:off x="5084607" y="1333500"/>
            <a:ext cx="2350294" cy="2536865"/>
          </a:xfrm>
          <a:prstGeom prst="rect">
            <a:avLst/>
          </a:prstGeom>
          <a:noFill/>
          <a:ln w="28575" cmpd="sng">
            <a:solidFill>
              <a:srgbClr val="8AA29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FE04ECC-7F88-3F46-C348-9A98366D93CC}"/>
              </a:ext>
            </a:extLst>
          </p:cNvPr>
          <p:cNvSpPr/>
          <p:nvPr/>
        </p:nvSpPr>
        <p:spPr>
          <a:xfrm>
            <a:off x="8635901" y="1333500"/>
            <a:ext cx="2350294" cy="2536865"/>
          </a:xfrm>
          <a:prstGeom prst="rect">
            <a:avLst/>
          </a:prstGeom>
          <a:noFill/>
          <a:ln w="28575" cmpd="sng">
            <a:solidFill>
              <a:srgbClr val="3D546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90B3DCF7-71A9-4492-41D4-90BA7AA6818D}"/>
              </a:ext>
            </a:extLst>
          </p:cNvPr>
          <p:cNvSpPr/>
          <p:nvPr/>
        </p:nvSpPr>
        <p:spPr>
          <a:xfrm>
            <a:off x="4646815" y="1080655"/>
            <a:ext cx="6679276" cy="3516283"/>
          </a:xfrm>
          <a:prstGeom prst="rect">
            <a:avLst/>
          </a:prstGeom>
          <a:solidFill>
            <a:schemeClr val="bg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5621C9D5-1E4B-2E4C-BB3D-67F02DEB32B1}"/>
              </a:ext>
            </a:extLst>
          </p:cNvPr>
          <p:cNvSpPr txBox="1"/>
          <p:nvPr/>
        </p:nvSpPr>
        <p:spPr>
          <a:xfrm>
            <a:off x="1533858" y="4916537"/>
            <a:ext cx="2693366" cy="461665"/>
          </a:xfrm>
          <a:prstGeom prst="rect">
            <a:avLst/>
          </a:prstGeom>
          <a:noFill/>
        </p:spPr>
        <p:txBody>
          <a:bodyPr wrap="none" rtlCol="0">
            <a:spAutoFit/>
          </a:bodyPr>
          <a:lstStyle/>
          <a:p>
            <a:r>
              <a:rPr lang="en-AU" sz="1200" u="sng" dirty="0"/>
              <a:t>V. Matsos</a:t>
            </a:r>
            <a:r>
              <a:rPr lang="en-AU" sz="1200" dirty="0"/>
              <a:t> et al., PRL 133, 050602 (2024)</a:t>
            </a:r>
            <a:endParaRPr lang="en-AU" sz="1200" b="0" i="0" dirty="0">
              <a:solidFill>
                <a:srgbClr val="555555"/>
              </a:solidFill>
              <a:effectLst/>
              <a:highlight>
                <a:srgbClr val="FFFFFF"/>
              </a:highlight>
              <a:latin typeface="Proxima Nova"/>
            </a:endParaRPr>
          </a:p>
          <a:p>
            <a:endParaRPr lang="en-AU" sz="1200" dirty="0"/>
          </a:p>
        </p:txBody>
      </p:sp>
    </p:spTree>
    <p:extLst>
      <p:ext uri="{BB962C8B-B14F-4D97-AF65-F5344CB8AC3E}">
        <p14:creationId xmlns:p14="http://schemas.microsoft.com/office/powerpoint/2010/main" val="311072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6E6BE8F9-61DA-EB4B-9B45-84F6F9F46F59}"/>
              </a:ext>
            </a:extLst>
          </p:cNvPr>
          <p:cNvSpPr txBox="1"/>
          <p:nvPr/>
        </p:nvSpPr>
        <p:spPr>
          <a:xfrm>
            <a:off x="91454" y="5614410"/>
            <a:ext cx="10070446" cy="1492716"/>
          </a:xfrm>
          <a:prstGeom prst="rect">
            <a:avLst/>
          </a:prstGeom>
          <a:noFill/>
        </p:spPr>
        <p:txBody>
          <a:bodyPr wrap="square" rtlCol="0">
            <a:spAutoFit/>
          </a:bodyPr>
          <a:lstStyle/>
          <a:p>
            <a:r>
              <a:rPr lang="en-US" sz="1300" b="1" dirty="0"/>
              <a:t>Related Control Works:</a:t>
            </a:r>
          </a:p>
          <a:p>
            <a:r>
              <a:rPr lang="en-US" sz="1300" dirty="0" err="1"/>
              <a:t>Hastrup</a:t>
            </a:r>
            <a:r>
              <a:rPr lang="en-US" sz="1300" dirty="0"/>
              <a:t> et al. Physical Review Letters vol. 126 (2021) - (vacuum -&gt; squeezed)</a:t>
            </a:r>
          </a:p>
          <a:p>
            <a:r>
              <a:rPr lang="en-AU" sz="1300" dirty="0" err="1"/>
              <a:t>Hastrup</a:t>
            </a:r>
            <a:r>
              <a:rPr lang="en-AU" sz="1300" dirty="0"/>
              <a:t> et al. </a:t>
            </a:r>
            <a:r>
              <a:rPr lang="en-AU" sz="1300" dirty="0" err="1"/>
              <a:t>npj</a:t>
            </a:r>
            <a:r>
              <a:rPr lang="en-AU" sz="1300" dirty="0"/>
              <a:t> Quantum Information vol. 7 (2021) - (squeezed </a:t>
            </a:r>
            <a:r>
              <a:rPr lang="en-AU" sz="1300" dirty="0">
                <a:sym typeface="Wingdings" pitchFamily="2" charset="2"/>
              </a:rPr>
              <a:t> GKP)</a:t>
            </a:r>
            <a:r>
              <a:rPr lang="en-AU" sz="1300" dirty="0"/>
              <a:t> </a:t>
            </a:r>
          </a:p>
          <a:p>
            <a:r>
              <a:rPr lang="en-AU" sz="1300" dirty="0" err="1"/>
              <a:t>Eickbusch</a:t>
            </a:r>
            <a:r>
              <a:rPr lang="en-AU" sz="1300" dirty="0"/>
              <a:t>, A. et al. Nature Physics vol. 18 1464–1469 (2022) (bosonic state prep. </a:t>
            </a:r>
            <a:r>
              <a:rPr lang="en-AU" sz="1300" dirty="0" err="1"/>
              <a:t>cQED</a:t>
            </a:r>
            <a:r>
              <a:rPr lang="en-AU" sz="1300" dirty="0"/>
              <a:t>)</a:t>
            </a:r>
          </a:p>
          <a:p>
            <a:r>
              <a:rPr lang="en-AU" sz="1300" dirty="0" err="1"/>
              <a:t>Kudra</a:t>
            </a:r>
            <a:r>
              <a:rPr lang="en-AU" sz="1300" dirty="0"/>
              <a:t>, M. et al. PRX Quantum vol. 3 (2022)</a:t>
            </a:r>
          </a:p>
          <a:p>
            <a:r>
              <a:rPr lang="en-AU" sz="1300" dirty="0"/>
              <a:t>Lachance-</a:t>
            </a:r>
            <a:r>
              <a:rPr lang="en-AU" sz="1300" dirty="0" err="1"/>
              <a:t>Quirion</a:t>
            </a:r>
            <a:r>
              <a:rPr lang="en-AU" sz="1300" dirty="0"/>
              <a:t>, D et al. </a:t>
            </a:r>
            <a:r>
              <a:rPr lang="en-AU" sz="1300" dirty="0" err="1"/>
              <a:t>ArXiv</a:t>
            </a:r>
            <a:r>
              <a:rPr lang="en-AU" sz="1300" dirty="0"/>
              <a:t> 2310.11400</a:t>
            </a:r>
            <a:endParaRPr lang="en-US" sz="1300" dirty="0"/>
          </a:p>
          <a:p>
            <a:endParaRPr lang="en-US" sz="1300" b="1" dirty="0"/>
          </a:p>
        </p:txBody>
      </p:sp>
      <p:sp>
        <p:nvSpPr>
          <p:cNvPr id="3" name="Slide Number Placeholder 2">
            <a:extLst>
              <a:ext uri="{FF2B5EF4-FFF2-40B4-BE49-F238E27FC236}">
                <a16:creationId xmlns:a16="http://schemas.microsoft.com/office/drawing/2014/main" id="{640EA623-4D06-E0C4-32D3-A17B7AE8DDE5}"/>
              </a:ext>
            </a:extLst>
          </p:cNvPr>
          <p:cNvSpPr>
            <a:spLocks noGrp="1"/>
          </p:cNvSpPr>
          <p:nvPr>
            <p:ph type="sldNum" sz="quarter" idx="12"/>
          </p:nvPr>
        </p:nvSpPr>
        <p:spPr>
          <a:xfrm>
            <a:off x="9182092" y="6301035"/>
            <a:ext cx="2743200" cy="365125"/>
          </a:xfrm>
        </p:spPr>
        <p:txBody>
          <a:bodyPr/>
          <a:lstStyle/>
          <a:p>
            <a:r>
              <a:rPr lang="en-AU" dirty="0"/>
              <a:t>7</a:t>
            </a:r>
          </a:p>
        </p:txBody>
      </p:sp>
      <p:pic>
        <p:nvPicPr>
          <p:cNvPr id="4100" name="Picture 4">
            <a:extLst>
              <a:ext uri="{FF2B5EF4-FFF2-40B4-BE49-F238E27FC236}">
                <a16:creationId xmlns:a16="http://schemas.microsoft.com/office/drawing/2014/main" id="{0E2CFE9C-25E7-D047-8B94-1CED9CEC8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594" y="1306460"/>
            <a:ext cx="2992784" cy="19216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670045-94C7-8538-298F-5AE65CBC5C92}"/>
              </a:ext>
            </a:extLst>
          </p:cNvPr>
          <p:cNvSpPr txBox="1"/>
          <p:nvPr/>
        </p:nvSpPr>
        <p:spPr>
          <a:xfrm>
            <a:off x="972207" y="102794"/>
            <a:ext cx="10247586" cy="584775"/>
          </a:xfrm>
          <a:prstGeom prst="rect">
            <a:avLst/>
          </a:prstGeom>
          <a:noFill/>
        </p:spPr>
        <p:txBody>
          <a:bodyPr wrap="square" rtlCol="0">
            <a:spAutoFit/>
          </a:bodyPr>
          <a:lstStyle/>
          <a:p>
            <a:pPr algn="ctr"/>
            <a:r>
              <a:rPr lang="en-AU" sz="3200" b="1" dirty="0">
                <a:solidFill>
                  <a:srgbClr val="DC5F12"/>
                </a:solidFill>
              </a:rPr>
              <a:t>Trapped Ion Oscillator Control </a:t>
            </a:r>
          </a:p>
        </p:txBody>
      </p:sp>
      <p:sp>
        <p:nvSpPr>
          <p:cNvPr id="30" name="TextBox 29">
            <a:extLst>
              <a:ext uri="{FF2B5EF4-FFF2-40B4-BE49-F238E27FC236}">
                <a16:creationId xmlns:a16="http://schemas.microsoft.com/office/drawing/2014/main" id="{875AFC86-E50B-C846-89BA-CDAB45905391}"/>
              </a:ext>
            </a:extLst>
          </p:cNvPr>
          <p:cNvSpPr txBox="1"/>
          <p:nvPr/>
        </p:nvSpPr>
        <p:spPr>
          <a:xfrm>
            <a:off x="230720" y="1014623"/>
            <a:ext cx="2879910" cy="400110"/>
          </a:xfrm>
          <a:prstGeom prst="rect">
            <a:avLst/>
          </a:prstGeom>
          <a:noFill/>
        </p:spPr>
        <p:txBody>
          <a:bodyPr wrap="square" rtlCol="0">
            <a:spAutoFit/>
          </a:bodyPr>
          <a:lstStyle/>
          <a:p>
            <a:r>
              <a:rPr lang="en-AU" sz="2000" b="1" dirty="0">
                <a:solidFill>
                  <a:schemeClr val="accent1">
                    <a:lumMod val="50000"/>
                  </a:schemeClr>
                </a:solidFill>
              </a:rPr>
              <a:t>Controls</a:t>
            </a:r>
          </a:p>
        </p:txBody>
      </p:sp>
      <p:grpSp>
        <p:nvGrpSpPr>
          <p:cNvPr id="4123" name="Group 4122">
            <a:extLst>
              <a:ext uri="{FF2B5EF4-FFF2-40B4-BE49-F238E27FC236}">
                <a16:creationId xmlns:a16="http://schemas.microsoft.com/office/drawing/2014/main" id="{AE37FDB0-C092-A049-AB0A-5F721ACE5B1B}"/>
              </a:ext>
            </a:extLst>
          </p:cNvPr>
          <p:cNvGrpSpPr/>
          <p:nvPr/>
        </p:nvGrpSpPr>
        <p:grpSpPr>
          <a:xfrm>
            <a:off x="7930813" y="1456521"/>
            <a:ext cx="4030467" cy="1367904"/>
            <a:chOff x="8483485" y="1175791"/>
            <a:chExt cx="3180480" cy="1079426"/>
          </a:xfrm>
        </p:grpSpPr>
        <p:pic>
          <p:nvPicPr>
            <p:cNvPr id="4121" name="Picture 4120" descr="A blue and orange lines&#10;&#10;Description automatically generated">
              <a:extLst>
                <a:ext uri="{FF2B5EF4-FFF2-40B4-BE49-F238E27FC236}">
                  <a16:creationId xmlns:a16="http://schemas.microsoft.com/office/drawing/2014/main" id="{73EDF74E-22AE-084F-BF6A-33D1BECDD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485" y="1175791"/>
              <a:ext cx="3016340" cy="1079426"/>
            </a:xfrm>
            <a:prstGeom prst="rect">
              <a:avLst/>
            </a:prstGeom>
          </p:spPr>
        </p:pic>
        <p:sp>
          <p:nvSpPr>
            <p:cNvPr id="4122" name="Rectangle 4121">
              <a:extLst>
                <a:ext uri="{FF2B5EF4-FFF2-40B4-BE49-F238E27FC236}">
                  <a16:creationId xmlns:a16="http://schemas.microsoft.com/office/drawing/2014/main" id="{52EE0E1A-8420-EF46-9095-A397916D05BC}"/>
                </a:ext>
              </a:extLst>
            </p:cNvPr>
            <p:cNvSpPr/>
            <p:nvPr/>
          </p:nvSpPr>
          <p:spPr>
            <a:xfrm>
              <a:off x="11465705" y="1414733"/>
              <a:ext cx="198260" cy="1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0B49E9B-3F93-9142-87C5-00B62CC51428}"/>
                </a:ext>
              </a:extLst>
            </p:cNvPr>
            <p:cNvSpPr/>
            <p:nvPr/>
          </p:nvSpPr>
          <p:spPr>
            <a:xfrm>
              <a:off x="11465705" y="1964151"/>
              <a:ext cx="198260" cy="1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21CDFF6-44D2-1D4E-AE4B-F47A26C6D130}"/>
                  </a:ext>
                </a:extLst>
              </p:cNvPr>
              <p:cNvSpPr txBox="1"/>
              <p:nvPr/>
            </p:nvSpPr>
            <p:spPr>
              <a:xfrm>
                <a:off x="230720" y="1628156"/>
                <a:ext cx="3261983" cy="380810"/>
              </a:xfrm>
              <a:prstGeom prst="rect">
                <a:avLst/>
              </a:prstGeom>
              <a:noFill/>
            </p:spPr>
            <p:txBody>
              <a:bodyPr wrap="none" rtlCol="0">
                <a:spAutoFit/>
              </a:bodyPr>
              <a:lstStyle/>
              <a:p>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𝐻</m:t>
                        </m:r>
                      </m:e>
                      <m:sub>
                        <m:r>
                          <a:rPr lang="en-AU" b="0" i="1" smtClean="0">
                            <a:latin typeface="Cambria Math" panose="02040503050406030204" pitchFamily="18" charset="0"/>
                          </a:rPr>
                          <m:t>𝑟</m:t>
                        </m:r>
                      </m:sub>
                    </m:sSub>
                    <m:r>
                      <a:rPr lang="en-AU" b="0" i="1" smtClean="0">
                        <a:latin typeface="Cambria Math" panose="02040503050406030204" pitchFamily="18" charset="0"/>
                      </a:rPr>
                      <m:t>(</m:t>
                    </m:r>
                    <m:r>
                      <a:rPr lang="en-AU" b="0" i="1" smtClean="0">
                        <a:latin typeface="Cambria Math" panose="02040503050406030204" pitchFamily="18" charset="0"/>
                      </a:rPr>
                      <m:t>𝑡</m:t>
                    </m:r>
                    <m:r>
                      <a:rPr lang="en-AU" b="0" i="1" smtClean="0">
                        <a:latin typeface="Cambria Math" panose="02040503050406030204" pitchFamily="18" charset="0"/>
                      </a:rPr>
                      <m:t>)=</m:t>
                    </m:r>
                    <m:r>
                      <m:rPr>
                        <m:sty m:val="p"/>
                      </m:rPr>
                      <a:rPr lang="en-AU" b="0" i="0" smtClean="0">
                        <a:latin typeface="Cambria Math" panose="02040503050406030204" pitchFamily="18" charset="0"/>
                      </a:rPr>
                      <m:t>Ω</m:t>
                    </m:r>
                    <m:r>
                      <a:rPr lang="en-AU" b="0" i="1" smtClean="0">
                        <a:latin typeface="Cambria Math" panose="02040503050406030204" pitchFamily="18" charset="0"/>
                      </a:rPr>
                      <m:t> </m:t>
                    </m:r>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𝑎</m:t>
                        </m:r>
                      </m:e>
                    </m:acc>
                    <m:r>
                      <a:rPr lang="en-AU" b="0" i="1" smtClean="0">
                        <a:latin typeface="Cambria Math" panose="02040503050406030204" pitchFamily="18" charset="0"/>
                      </a:rPr>
                      <m:t> </m:t>
                    </m:r>
                    <m:sSup>
                      <m:sSupPr>
                        <m:ctrlPr>
                          <a:rPr lang="en-AU" b="0" i="1" smtClean="0">
                            <a:latin typeface="Cambria Math" panose="02040503050406030204" pitchFamily="18" charset="0"/>
                          </a:rPr>
                        </m:ctrlPr>
                      </m:sSupPr>
                      <m:e>
                        <m:r>
                          <a:rPr lang="en-AU" b="0" i="1" smtClean="0">
                            <a:latin typeface="Cambria Math" panose="02040503050406030204" pitchFamily="18" charset="0"/>
                          </a:rPr>
                          <m:t>𝜎</m:t>
                        </m:r>
                      </m:e>
                      <m:sup>
                        <m:r>
                          <a:rPr lang="en-AU" b="0" i="1" smtClean="0">
                            <a:latin typeface="Cambria Math" panose="02040503050406030204" pitchFamily="18" charset="0"/>
                          </a:rPr>
                          <m:t>+</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   </m:t>
                        </m:r>
                        <m:r>
                          <a:rPr lang="en-AU" b="0" i="1" smtClean="0">
                            <a:latin typeface="Cambria Math" panose="02040503050406030204" pitchFamily="18" charset="0"/>
                          </a:rPr>
                          <m:t>𝑒</m:t>
                        </m:r>
                      </m:e>
                      <m:sup>
                        <m:r>
                          <a:rPr lang="en-AU" b="0" i="1" smtClean="0">
                            <a:latin typeface="Cambria Math" panose="02040503050406030204" pitchFamily="18" charset="0"/>
                          </a:rPr>
                          <m:t>− </m:t>
                        </m:r>
                        <m:r>
                          <a:rPr lang="en-AU" b="0" i="1" smtClean="0">
                            <a:latin typeface="Cambria Math" panose="02040503050406030204" pitchFamily="18" charset="0"/>
                          </a:rPr>
                          <m:t>𝑖</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𝜙</m:t>
                            </m:r>
                          </m:e>
                          <m:sub>
                            <m:r>
                              <a:rPr lang="en-AU" b="0" i="1" smtClean="0">
                                <a:latin typeface="Cambria Math" panose="02040503050406030204" pitchFamily="18" charset="0"/>
                              </a:rPr>
                              <m:t>𝑟</m:t>
                            </m:r>
                          </m:sub>
                        </m:sSub>
                        <m:r>
                          <a:rPr lang="en-AU" b="0" i="1" smtClean="0">
                            <a:latin typeface="Cambria Math" panose="02040503050406030204" pitchFamily="18" charset="0"/>
                          </a:rPr>
                          <m:t>(</m:t>
                        </m:r>
                        <m:r>
                          <a:rPr lang="en-AU" b="0" i="1" smtClean="0">
                            <a:latin typeface="Cambria Math" panose="02040503050406030204" pitchFamily="18" charset="0"/>
                          </a:rPr>
                          <m:t>𝑡</m:t>
                        </m:r>
                        <m:r>
                          <a:rPr lang="en-AU" b="0" i="1" smtClean="0">
                            <a:latin typeface="Cambria Math" panose="02040503050406030204" pitchFamily="18" charset="0"/>
                          </a:rPr>
                          <m:t>)</m:t>
                        </m:r>
                      </m:sup>
                    </m:sSup>
                    <m:r>
                      <a:rPr lang="en-AU" b="0" i="1" smtClean="0">
                        <a:latin typeface="Cambria Math" panose="02040503050406030204" pitchFamily="18" charset="0"/>
                      </a:rPr>
                      <m:t> </m:t>
                    </m:r>
                  </m:oMath>
                </a14:m>
                <a:r>
                  <a:rPr lang="en-AU" dirty="0"/>
                  <a:t> + </a:t>
                </a:r>
                <a:r>
                  <a:rPr lang="en-AU" dirty="0" err="1"/>
                  <a:t>h.c.</a:t>
                </a:r>
                <a:endParaRPr lang="en-AU" dirty="0"/>
              </a:p>
            </p:txBody>
          </p:sp>
        </mc:Choice>
        <mc:Fallback xmlns="">
          <p:sp>
            <p:nvSpPr>
              <p:cNvPr id="67" name="TextBox 66">
                <a:extLst>
                  <a:ext uri="{FF2B5EF4-FFF2-40B4-BE49-F238E27FC236}">
                    <a16:creationId xmlns:a16="http://schemas.microsoft.com/office/drawing/2014/main" id="{E21CDFF6-44D2-1D4E-AE4B-F47A26C6D130}"/>
                  </a:ext>
                </a:extLst>
              </p:cNvPr>
              <p:cNvSpPr txBox="1">
                <a:spLocks noRot="1" noChangeAspect="1" noMove="1" noResize="1" noEditPoints="1" noAdjustHandles="1" noChangeArrowheads="1" noChangeShapeType="1" noTextEdit="1"/>
              </p:cNvSpPr>
              <p:nvPr/>
            </p:nvSpPr>
            <p:spPr>
              <a:xfrm>
                <a:off x="230720" y="1628156"/>
                <a:ext cx="3261983" cy="380810"/>
              </a:xfrm>
              <a:prstGeom prst="rect">
                <a:avLst/>
              </a:prstGeom>
              <a:blipFill>
                <a:blip r:embed="rId5"/>
                <a:stretch>
                  <a:fillRect t="-4762" r="-935"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014DA88-56F8-AE40-8979-EAB2F5E750EC}"/>
                  </a:ext>
                </a:extLst>
              </p:cNvPr>
              <p:cNvSpPr txBox="1"/>
              <p:nvPr/>
            </p:nvSpPr>
            <p:spPr>
              <a:xfrm>
                <a:off x="230720" y="2349391"/>
                <a:ext cx="3287567" cy="380810"/>
              </a:xfrm>
              <a:prstGeom prst="rect">
                <a:avLst/>
              </a:prstGeom>
              <a:noFill/>
            </p:spPr>
            <p:txBody>
              <a:bodyPr wrap="none" rtlCol="0">
                <a:spAutoFit/>
              </a:bodyPr>
              <a:lstStyle/>
              <a:p>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𝐻</m:t>
                        </m:r>
                      </m:e>
                      <m:sub>
                        <m:r>
                          <a:rPr lang="en-AU" b="0" i="1" smtClean="0">
                            <a:latin typeface="Cambria Math" panose="02040503050406030204" pitchFamily="18" charset="0"/>
                          </a:rPr>
                          <m:t>𝑏</m:t>
                        </m:r>
                      </m:sub>
                    </m:sSub>
                    <m:d>
                      <m:dPr>
                        <m:ctrlPr>
                          <a:rPr lang="en-AU" b="0" i="1" smtClean="0">
                            <a:latin typeface="Cambria Math" panose="02040503050406030204" pitchFamily="18" charset="0"/>
                          </a:rPr>
                        </m:ctrlPr>
                      </m:dPr>
                      <m:e>
                        <m:r>
                          <a:rPr lang="en-AU" b="0" i="1" smtClean="0">
                            <a:latin typeface="Cambria Math" panose="02040503050406030204" pitchFamily="18" charset="0"/>
                          </a:rPr>
                          <m:t>𝑡</m:t>
                        </m:r>
                      </m:e>
                    </m:d>
                    <m:r>
                      <a:rPr lang="en-AU" b="0" i="1" smtClean="0">
                        <a:latin typeface="Cambria Math" panose="02040503050406030204" pitchFamily="18" charset="0"/>
                      </a:rPr>
                      <m:t>=</m:t>
                    </m:r>
                    <m:r>
                      <m:rPr>
                        <m:sty m:val="p"/>
                      </m:rPr>
                      <a:rPr lang="en-AU">
                        <a:latin typeface="Cambria Math" panose="02040503050406030204" pitchFamily="18" charset="0"/>
                      </a:rPr>
                      <m:t>Ω</m:t>
                    </m:r>
                    <m:r>
                      <a:rPr lang="en-AU" b="0" i="0" smtClean="0">
                        <a:latin typeface="Cambria Math" panose="02040503050406030204" pitchFamily="18" charset="0"/>
                      </a:rPr>
                      <m:t> </m:t>
                    </m:r>
                    <m:sSup>
                      <m:sSupPr>
                        <m:ctrlPr>
                          <a:rPr lang="en-AU" b="0" i="1" smtClean="0">
                            <a:latin typeface="Cambria Math" panose="02040503050406030204" pitchFamily="18" charset="0"/>
                          </a:rPr>
                        </m:ctrlPr>
                      </m:sSup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𝑎</m:t>
                            </m:r>
                          </m:e>
                        </m:acc>
                      </m:e>
                      <m:sup>
                        <m:r>
                          <a:rPr lang="en-AU" i="1">
                            <a:latin typeface="Cambria Math" panose="02040503050406030204" pitchFamily="18" charset="0"/>
                          </a:rPr>
                          <m:t>†</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𝜎</m:t>
                        </m:r>
                      </m:e>
                      <m:sup>
                        <m:r>
                          <a:rPr lang="en-AU" b="0" i="1" smtClean="0">
                            <a:latin typeface="Cambria Math" panose="02040503050406030204" pitchFamily="18" charset="0"/>
                          </a:rPr>
                          <m:t>+</m:t>
                        </m:r>
                      </m:sup>
                    </m:sSup>
                    <m:sSup>
                      <m:sSupPr>
                        <m:ctrlPr>
                          <a:rPr lang="en-AU" b="0" i="1" smtClean="0">
                            <a:latin typeface="Cambria Math" panose="02040503050406030204" pitchFamily="18" charset="0"/>
                          </a:rPr>
                        </m:ctrlPr>
                      </m:sSupPr>
                      <m:e>
                        <m:r>
                          <a:rPr lang="en-AU" b="0" i="1" smtClean="0">
                            <a:latin typeface="Cambria Math" panose="02040503050406030204" pitchFamily="18" charset="0"/>
                          </a:rPr>
                          <m:t>  </m:t>
                        </m:r>
                        <m:r>
                          <a:rPr lang="en-AU" b="0" i="1" smtClean="0">
                            <a:latin typeface="Cambria Math" panose="02040503050406030204" pitchFamily="18" charset="0"/>
                          </a:rPr>
                          <m:t>𝑒</m:t>
                        </m:r>
                      </m:e>
                      <m:sup>
                        <m:r>
                          <a:rPr lang="en-AU" b="0" i="1" smtClean="0">
                            <a:latin typeface="Cambria Math" panose="02040503050406030204" pitchFamily="18" charset="0"/>
                          </a:rPr>
                          <m:t>− </m:t>
                        </m:r>
                        <m:r>
                          <a:rPr lang="en-AU" b="0" i="1" smtClean="0">
                            <a:latin typeface="Cambria Math" panose="02040503050406030204" pitchFamily="18" charset="0"/>
                          </a:rPr>
                          <m:t>𝑖</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𝜙</m:t>
                            </m:r>
                          </m:e>
                          <m:sub>
                            <m:r>
                              <a:rPr lang="en-AU" b="0" i="1" smtClean="0">
                                <a:latin typeface="Cambria Math" panose="02040503050406030204" pitchFamily="18" charset="0"/>
                              </a:rPr>
                              <m:t>𝑏</m:t>
                            </m:r>
                          </m:sub>
                        </m:sSub>
                        <m:r>
                          <a:rPr lang="en-AU" b="0" i="1" smtClean="0">
                            <a:latin typeface="Cambria Math" panose="02040503050406030204" pitchFamily="18" charset="0"/>
                          </a:rPr>
                          <m:t>(</m:t>
                        </m:r>
                        <m:r>
                          <a:rPr lang="en-AU" b="0" i="1" smtClean="0">
                            <a:latin typeface="Cambria Math" panose="02040503050406030204" pitchFamily="18" charset="0"/>
                          </a:rPr>
                          <m:t>𝑡</m:t>
                        </m:r>
                        <m:r>
                          <a:rPr lang="en-AU" b="0" i="1" smtClean="0">
                            <a:latin typeface="Cambria Math" panose="02040503050406030204" pitchFamily="18" charset="0"/>
                          </a:rPr>
                          <m:t>)</m:t>
                        </m:r>
                      </m:sup>
                    </m:sSup>
                    <m:r>
                      <a:rPr lang="en-AU" b="0" i="1" smtClean="0">
                        <a:latin typeface="Cambria Math" panose="02040503050406030204" pitchFamily="18" charset="0"/>
                      </a:rPr>
                      <m:t> </m:t>
                    </m:r>
                  </m:oMath>
                </a14:m>
                <a:r>
                  <a:rPr lang="en-AU" dirty="0"/>
                  <a:t> + </a:t>
                </a:r>
                <a:r>
                  <a:rPr lang="en-AU" dirty="0" err="1"/>
                  <a:t>h.c.</a:t>
                </a:r>
                <a:endParaRPr lang="en-AU" dirty="0"/>
              </a:p>
            </p:txBody>
          </p:sp>
        </mc:Choice>
        <mc:Fallback xmlns="">
          <p:sp>
            <p:nvSpPr>
              <p:cNvPr id="68" name="TextBox 67">
                <a:extLst>
                  <a:ext uri="{FF2B5EF4-FFF2-40B4-BE49-F238E27FC236}">
                    <a16:creationId xmlns:a16="http://schemas.microsoft.com/office/drawing/2014/main" id="{4014DA88-56F8-AE40-8979-EAB2F5E750EC}"/>
                  </a:ext>
                </a:extLst>
              </p:cNvPr>
              <p:cNvSpPr txBox="1">
                <a:spLocks noRot="1" noChangeAspect="1" noMove="1" noResize="1" noEditPoints="1" noAdjustHandles="1" noChangeArrowheads="1" noChangeShapeType="1" noTextEdit="1"/>
              </p:cNvSpPr>
              <p:nvPr/>
            </p:nvSpPr>
            <p:spPr>
              <a:xfrm>
                <a:off x="230720" y="2349391"/>
                <a:ext cx="3287567" cy="380810"/>
              </a:xfrm>
              <a:prstGeom prst="rect">
                <a:avLst/>
              </a:prstGeom>
              <a:blipFill>
                <a:blip r:embed="rId6"/>
                <a:stretch>
                  <a:fillRect t="-4762" r="-928" b="-23810"/>
                </a:stretch>
              </a:blipFill>
            </p:spPr>
            <p:txBody>
              <a:bodyPr/>
              <a:lstStyle/>
              <a:p>
                <a:r>
                  <a:rPr lang="en-US">
                    <a:noFill/>
                  </a:rPr>
                  <a:t> </a:t>
                </a:r>
              </a:p>
            </p:txBody>
          </p:sp>
        </mc:Fallback>
      </mc:AlternateContent>
      <p:sp>
        <p:nvSpPr>
          <p:cNvPr id="70" name="Rectangle 69">
            <a:extLst>
              <a:ext uri="{FF2B5EF4-FFF2-40B4-BE49-F238E27FC236}">
                <a16:creationId xmlns:a16="http://schemas.microsoft.com/office/drawing/2014/main" id="{10CD2A55-4C6C-6849-931B-E23997D3B692}"/>
              </a:ext>
            </a:extLst>
          </p:cNvPr>
          <p:cNvSpPr/>
          <p:nvPr/>
        </p:nvSpPr>
        <p:spPr>
          <a:xfrm>
            <a:off x="1923013" y="1628156"/>
            <a:ext cx="906780" cy="491417"/>
          </a:xfrm>
          <a:prstGeom prst="rect">
            <a:avLst/>
          </a:prstGeom>
          <a:noFill/>
          <a:ln w="28575">
            <a:solidFill>
              <a:srgbClr val="EE5D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B7B4FAB9-2021-4748-AFA9-F6F1A5FEAAC6}"/>
              </a:ext>
            </a:extLst>
          </p:cNvPr>
          <p:cNvSpPr/>
          <p:nvPr/>
        </p:nvSpPr>
        <p:spPr>
          <a:xfrm>
            <a:off x="1945336" y="2292950"/>
            <a:ext cx="906780" cy="491417"/>
          </a:xfrm>
          <a:prstGeom prst="rect">
            <a:avLst/>
          </a:prstGeom>
          <a:noFill/>
          <a:ln w="28575">
            <a:solidFill>
              <a:srgbClr val="00E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a:extLst>
              <a:ext uri="{FF2B5EF4-FFF2-40B4-BE49-F238E27FC236}">
                <a16:creationId xmlns:a16="http://schemas.microsoft.com/office/drawing/2014/main" id="{2CB19A7C-889D-934A-BFA6-AFE16824407A}"/>
              </a:ext>
            </a:extLst>
          </p:cNvPr>
          <p:cNvSpPr/>
          <p:nvPr/>
        </p:nvSpPr>
        <p:spPr>
          <a:xfrm>
            <a:off x="6701081" y="4224962"/>
            <a:ext cx="941082" cy="505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a:extLst>
              <a:ext uri="{FF2B5EF4-FFF2-40B4-BE49-F238E27FC236}">
                <a16:creationId xmlns:a16="http://schemas.microsoft.com/office/drawing/2014/main" id="{0A96FDD4-D7E2-1B4E-B179-0CE4A7AFF8A3}"/>
              </a:ext>
            </a:extLst>
          </p:cNvPr>
          <p:cNvSpPr/>
          <p:nvPr/>
        </p:nvSpPr>
        <p:spPr>
          <a:xfrm>
            <a:off x="5497329" y="4499377"/>
            <a:ext cx="1136427" cy="505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a:extLst>
              <a:ext uri="{FF2B5EF4-FFF2-40B4-BE49-F238E27FC236}">
                <a16:creationId xmlns:a16="http://schemas.microsoft.com/office/drawing/2014/main" id="{15B1463E-A664-C743-A8E6-73CC208D450C}"/>
              </a:ext>
            </a:extLst>
          </p:cNvPr>
          <p:cNvSpPr/>
          <p:nvPr/>
        </p:nvSpPr>
        <p:spPr>
          <a:xfrm>
            <a:off x="6085234" y="4109059"/>
            <a:ext cx="142123" cy="2762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a:extLst>
              <a:ext uri="{FF2B5EF4-FFF2-40B4-BE49-F238E27FC236}">
                <a16:creationId xmlns:a16="http://schemas.microsoft.com/office/drawing/2014/main" id="{10B94EA4-476B-004E-87A3-4D822E4653EE}"/>
              </a:ext>
            </a:extLst>
          </p:cNvPr>
          <p:cNvSpPr/>
          <p:nvPr/>
        </p:nvSpPr>
        <p:spPr>
          <a:xfrm>
            <a:off x="7836340" y="4306576"/>
            <a:ext cx="883236" cy="63042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a:extLst>
              <a:ext uri="{FF2B5EF4-FFF2-40B4-BE49-F238E27FC236}">
                <a16:creationId xmlns:a16="http://schemas.microsoft.com/office/drawing/2014/main" id="{8A47FA2F-C658-0B44-A430-6F39ECE222AA}"/>
              </a:ext>
            </a:extLst>
          </p:cNvPr>
          <p:cNvSpPr/>
          <p:nvPr/>
        </p:nvSpPr>
        <p:spPr>
          <a:xfrm>
            <a:off x="6374482" y="4296090"/>
            <a:ext cx="1131112" cy="63042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56289D9-13C2-3146-8F65-0162BF1E42F1}"/>
                  </a:ext>
                </a:extLst>
              </p:cNvPr>
              <p:cNvSpPr txBox="1"/>
              <p:nvPr/>
            </p:nvSpPr>
            <p:spPr>
              <a:xfrm>
                <a:off x="4950585" y="4296090"/>
                <a:ext cx="4398041" cy="567528"/>
              </a:xfrm>
              <a:prstGeom prst="rect">
                <a:avLst/>
              </a:prstGeom>
              <a:noFill/>
            </p:spPr>
            <p:txBody>
              <a:bodyPr wrap="square" rtlCol="0">
                <a:spAutoFit/>
              </a:bodyPr>
              <a:lstStyle/>
              <a:p>
                <a14:m>
                  <m:oMath xmlns:m="http://schemas.openxmlformats.org/officeDocument/2006/math">
                    <m:r>
                      <a:rPr lang="en-AU" sz="2000" b="0" i="1" smtClean="0">
                        <a:latin typeface="Cambria Math" panose="02040503050406030204" pitchFamily="18" charset="0"/>
                      </a:rPr>
                      <m:t>𝐶</m:t>
                    </m:r>
                    <m:r>
                      <a:rPr lang="en-AU" sz="2000" b="0" i="1" smtClean="0">
                        <a:latin typeface="Cambria Math" panose="02040503050406030204" pitchFamily="18" charset="0"/>
                      </a:rPr>
                      <m:t>=</m:t>
                    </m:r>
                    <m:nary>
                      <m:naryPr>
                        <m:chr m:val="∑"/>
                        <m:supHide m:val="on"/>
                        <m:ctrlPr>
                          <a:rPr lang="en-AU" sz="2000" b="0" i="1" smtClean="0">
                            <a:latin typeface="Cambria Math" panose="02040503050406030204" pitchFamily="18" charset="0"/>
                          </a:rPr>
                        </m:ctrlPr>
                      </m:naryPr>
                      <m:sub>
                        <m:r>
                          <m:rPr>
                            <m:brk m:alnAt="7"/>
                          </m:rPr>
                          <a:rPr lang="en-AU" sz="2000" b="0" i="1" smtClean="0">
                            <a:latin typeface="Cambria Math" panose="02040503050406030204" pitchFamily="18" charset="0"/>
                          </a:rPr>
                          <m:t>𝑘</m:t>
                        </m:r>
                      </m:sub>
                      <m:sup/>
                      <m:e>
                        <m:sSup>
                          <m:sSupPr>
                            <m:ctrlPr>
                              <a:rPr lang="en-AU" sz="2000" b="0" i="1" smtClean="0">
                                <a:solidFill>
                                  <a:srgbClr val="C00000"/>
                                </a:solidFill>
                                <a:latin typeface="Cambria Math" panose="02040503050406030204" pitchFamily="18" charset="0"/>
                              </a:rPr>
                            </m:ctrlPr>
                          </m:sSupPr>
                          <m:e>
                            <m:r>
                              <a:rPr lang="en-AU" sz="2000" b="0" i="1" smtClean="0">
                                <a:solidFill>
                                  <a:srgbClr val="C00000"/>
                                </a:solidFill>
                                <a:latin typeface="Cambria Math" panose="02040503050406030204" pitchFamily="18" charset="0"/>
                              </a:rPr>
                              <m:t>𝑒</m:t>
                            </m:r>
                          </m:e>
                          <m:sup>
                            <m:r>
                              <a:rPr lang="en-AU" sz="2000" b="0" i="1" smtClean="0">
                                <a:solidFill>
                                  <a:srgbClr val="C00000"/>
                                </a:solidFill>
                                <a:latin typeface="Cambria Math" panose="02040503050406030204" pitchFamily="18" charset="0"/>
                              </a:rPr>
                              <m:t>−</m:t>
                            </m:r>
                            <m:sSup>
                              <m:sSupPr>
                                <m:ctrlPr>
                                  <a:rPr lang="en-AU" sz="2000" b="0" i="1" smtClean="0">
                                    <a:solidFill>
                                      <a:srgbClr val="C00000"/>
                                    </a:solidFill>
                                    <a:latin typeface="Cambria Math" panose="02040503050406030204" pitchFamily="18" charset="0"/>
                                  </a:rPr>
                                </m:ctrlPr>
                              </m:sSupPr>
                              <m:e>
                                <m:r>
                                  <a:rPr lang="en-AU" sz="2000" b="0" i="1" smtClean="0">
                                    <a:solidFill>
                                      <a:srgbClr val="C00000"/>
                                    </a:solidFill>
                                    <a:latin typeface="Cambria Math" panose="02040503050406030204" pitchFamily="18" charset="0"/>
                                  </a:rPr>
                                  <m:t>𝑘</m:t>
                                </m:r>
                              </m:e>
                              <m:sup>
                                <m:r>
                                  <a:rPr lang="en-AU" sz="2000" b="0" i="1" smtClean="0">
                                    <a:solidFill>
                                      <a:srgbClr val="C00000"/>
                                    </a:solidFill>
                                    <a:latin typeface="Cambria Math" panose="02040503050406030204" pitchFamily="18" charset="0"/>
                                  </a:rPr>
                                  <m:t>2</m:t>
                                </m:r>
                              </m:sup>
                            </m:sSup>
                            <m:r>
                              <a:rPr lang="en-AU" sz="2000" b="0" i="1" smtClean="0">
                                <a:solidFill>
                                  <a:srgbClr val="C00000"/>
                                </a:solidFill>
                                <a:latin typeface="Cambria Math" panose="02040503050406030204" pitchFamily="18" charset="0"/>
                              </a:rPr>
                              <m:t> </m:t>
                            </m:r>
                          </m:sup>
                        </m:sSup>
                        <m:r>
                          <a:rPr lang="en-AU" sz="2000" b="0" i="1" smtClean="0">
                            <a:solidFill>
                              <a:srgbClr val="C00000"/>
                            </a:solidFill>
                            <a:latin typeface="Cambria Math" panose="02040503050406030204" pitchFamily="18" charset="0"/>
                          </a:rPr>
                          <m:t> </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1 −</m:t>
                            </m:r>
                            <m:r>
                              <a:rPr lang="en-AU" sz="2000" b="0" i="1" smtClean="0">
                                <a:latin typeface="Cambria Math" panose="02040503050406030204" pitchFamily="18" charset="0"/>
                              </a:rPr>
                              <m:t>𝐹</m:t>
                            </m:r>
                          </m:e>
                        </m:d>
                        <m:r>
                          <a:rPr lang="en-AU" sz="2000" b="0" i="1" smtClean="0">
                            <a:latin typeface="Cambria Math" panose="02040503050406030204" pitchFamily="18" charset="0"/>
                          </a:rPr>
                          <m:t> +   </m:t>
                        </m:r>
                        <m:r>
                          <a:rPr lang="en-AU" sz="2000" b="0" i="1" smtClean="0">
                            <a:latin typeface="Cambria Math" panose="02040503050406030204" pitchFamily="18" charset="0"/>
                          </a:rPr>
                          <m:t>𝜖</m:t>
                        </m:r>
                        <m:f>
                          <m:fPr>
                            <m:ctrlPr>
                              <a:rPr lang="en-AU" sz="2000" b="0" i="1" smtClean="0">
                                <a:latin typeface="Cambria Math" panose="02040503050406030204" pitchFamily="18" charset="0"/>
                              </a:rPr>
                            </m:ctrlPr>
                          </m:fPr>
                          <m:num>
                            <m:r>
                              <a:rPr lang="en-AU" sz="2000" b="0" i="1" smtClean="0">
                                <a:latin typeface="Cambria Math" panose="02040503050406030204" pitchFamily="18" charset="0"/>
                              </a:rPr>
                              <m:t>𝑇</m:t>
                            </m:r>
                          </m:num>
                          <m:den>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𝑇</m:t>
                                </m:r>
                              </m:e>
                              <m:sub>
                                <m:r>
                                  <a:rPr lang="en-AU" sz="2000" b="0" i="1" smtClean="0">
                                    <a:latin typeface="Cambria Math" panose="02040503050406030204" pitchFamily="18" charset="0"/>
                                  </a:rPr>
                                  <m:t>𝑚𝑎𝑥</m:t>
                                </m:r>
                              </m:sub>
                            </m:sSub>
                          </m:den>
                        </m:f>
                      </m:e>
                    </m:nary>
                  </m:oMath>
                </a14:m>
                <a:r>
                  <a:rPr lang="en-AU" sz="2000" dirty="0"/>
                  <a:t> </a:t>
                </a:r>
              </a:p>
            </p:txBody>
          </p:sp>
        </mc:Choice>
        <mc:Fallback xmlns="">
          <p:sp>
            <p:nvSpPr>
              <p:cNvPr id="84" name="TextBox 83">
                <a:extLst>
                  <a:ext uri="{FF2B5EF4-FFF2-40B4-BE49-F238E27FC236}">
                    <a16:creationId xmlns:a16="http://schemas.microsoft.com/office/drawing/2014/main" id="{456289D9-13C2-3146-8F65-0162BF1E42F1}"/>
                  </a:ext>
                </a:extLst>
              </p:cNvPr>
              <p:cNvSpPr txBox="1">
                <a:spLocks noRot="1" noChangeAspect="1" noMove="1" noResize="1" noEditPoints="1" noAdjustHandles="1" noChangeArrowheads="1" noChangeShapeType="1" noTextEdit="1"/>
              </p:cNvSpPr>
              <p:nvPr/>
            </p:nvSpPr>
            <p:spPr>
              <a:xfrm>
                <a:off x="4950585" y="4296090"/>
                <a:ext cx="4398041" cy="567528"/>
              </a:xfrm>
              <a:prstGeom prst="rect">
                <a:avLst/>
              </a:prstGeom>
              <a:blipFill>
                <a:blip r:embed="rId7"/>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F0AF893F-8B89-964C-BDF6-FA012834A88E}"/>
              </a:ext>
            </a:extLst>
          </p:cNvPr>
          <p:cNvSpPr txBox="1"/>
          <p:nvPr/>
        </p:nvSpPr>
        <p:spPr>
          <a:xfrm>
            <a:off x="1409594" y="3509247"/>
            <a:ext cx="6096000" cy="369332"/>
          </a:xfrm>
          <a:prstGeom prst="rect">
            <a:avLst/>
          </a:prstGeom>
          <a:noFill/>
        </p:spPr>
        <p:txBody>
          <a:bodyPr wrap="square">
            <a:spAutoFit/>
          </a:bodyPr>
          <a:lstStyle/>
          <a:p>
            <a:r>
              <a:rPr lang="en-AU" b="1" dirty="0"/>
              <a:t>Solution:</a:t>
            </a:r>
          </a:p>
        </p:txBody>
      </p:sp>
      <p:sp>
        <p:nvSpPr>
          <p:cNvPr id="86" name="TextBox 85">
            <a:extLst>
              <a:ext uri="{FF2B5EF4-FFF2-40B4-BE49-F238E27FC236}">
                <a16:creationId xmlns:a16="http://schemas.microsoft.com/office/drawing/2014/main" id="{BE642164-3F73-5C48-B920-F77984C909B3}"/>
              </a:ext>
            </a:extLst>
          </p:cNvPr>
          <p:cNvSpPr txBox="1"/>
          <p:nvPr/>
        </p:nvSpPr>
        <p:spPr>
          <a:xfrm>
            <a:off x="2756389" y="3539876"/>
            <a:ext cx="6953250" cy="369332"/>
          </a:xfrm>
          <a:prstGeom prst="rect">
            <a:avLst/>
          </a:prstGeom>
          <a:noFill/>
        </p:spPr>
        <p:txBody>
          <a:bodyPr wrap="square">
            <a:spAutoFit/>
          </a:bodyPr>
          <a:lstStyle/>
          <a:p>
            <a:r>
              <a:rPr lang="en-AU" sz="1800" dirty="0"/>
              <a:t>Numerically optimize</a:t>
            </a:r>
            <a:endParaRPr lang="en-AU" sz="1800" i="1" dirty="0"/>
          </a:p>
        </p:txBody>
      </p:sp>
      <p:sp>
        <p:nvSpPr>
          <p:cNvPr id="87" name="TextBox 86">
            <a:extLst>
              <a:ext uri="{FF2B5EF4-FFF2-40B4-BE49-F238E27FC236}">
                <a16:creationId xmlns:a16="http://schemas.microsoft.com/office/drawing/2014/main" id="{7AFED60F-5D44-5840-AD28-DE3087C5D8A1}"/>
              </a:ext>
            </a:extLst>
          </p:cNvPr>
          <p:cNvSpPr txBox="1"/>
          <p:nvPr/>
        </p:nvSpPr>
        <p:spPr>
          <a:xfrm>
            <a:off x="2805496" y="4367320"/>
            <a:ext cx="1551406" cy="923330"/>
          </a:xfrm>
          <a:prstGeom prst="rect">
            <a:avLst/>
          </a:prstGeom>
          <a:noFill/>
        </p:spPr>
        <p:txBody>
          <a:bodyPr wrap="square">
            <a:spAutoFit/>
          </a:bodyPr>
          <a:lstStyle/>
          <a:p>
            <a:r>
              <a:rPr lang="en-AU" sz="1800" i="1" dirty="0"/>
              <a:t>Cost function:</a:t>
            </a:r>
            <a:endParaRPr lang="en-AU" i="1" dirty="0"/>
          </a:p>
          <a:p>
            <a:endParaRPr lang="en-AU" sz="1800" i="1" dirty="0"/>
          </a:p>
          <a:p>
            <a:endParaRPr lang="en-AU" sz="1800" i="1" dirty="0"/>
          </a:p>
        </p:txBody>
      </p:sp>
      <p:sp>
        <p:nvSpPr>
          <p:cNvPr id="88" name="Rectangle 87">
            <a:extLst>
              <a:ext uri="{FF2B5EF4-FFF2-40B4-BE49-F238E27FC236}">
                <a16:creationId xmlns:a16="http://schemas.microsoft.com/office/drawing/2014/main" id="{9CA0B21A-F2A2-B64B-9749-F9A0E400755D}"/>
              </a:ext>
            </a:extLst>
          </p:cNvPr>
          <p:cNvSpPr/>
          <p:nvPr/>
        </p:nvSpPr>
        <p:spPr>
          <a:xfrm>
            <a:off x="2614521" y="4188652"/>
            <a:ext cx="7327788" cy="140930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29CD19F-A72F-4C4A-97F9-D55F4D89E693}"/>
                  </a:ext>
                </a:extLst>
              </p:cNvPr>
              <p:cNvSpPr txBox="1"/>
              <p:nvPr/>
            </p:nvSpPr>
            <p:spPr>
              <a:xfrm>
                <a:off x="4275429" y="4992425"/>
                <a:ext cx="4066862" cy="4135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𝐻</m:t>
                          </m:r>
                        </m:e>
                        <m:sub>
                          <m:r>
                            <a:rPr lang="en-AU" sz="2000" b="0" i="1" smtClean="0">
                              <a:latin typeface="Cambria Math" panose="02040503050406030204" pitchFamily="18" charset="0"/>
                            </a:rPr>
                            <m:t>𝑘</m:t>
                          </m:r>
                        </m:sub>
                      </m:sSub>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𝐻</m:t>
                          </m:r>
                        </m:e>
                        <m:sub>
                          <m:r>
                            <a:rPr lang="en-AU" sz="2000" b="0" i="1" smtClean="0">
                              <a:latin typeface="Cambria Math" panose="02040503050406030204" pitchFamily="18" charset="0"/>
                            </a:rPr>
                            <m:t>𝑟</m:t>
                          </m:r>
                        </m:sub>
                      </m:sSub>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rPr>
                            <m:t>𝐻</m:t>
                          </m:r>
                        </m:e>
                        <m:sub>
                          <m:r>
                            <a:rPr lang="en-AU" sz="2000" b="0" i="1" smtClean="0">
                              <a:latin typeface="Cambria Math" panose="02040503050406030204" pitchFamily="18" charset="0"/>
                            </a:rPr>
                            <m:t>𝑏</m:t>
                          </m:r>
                        </m:sub>
                      </m:sSub>
                      <m:r>
                        <a:rPr lang="en-AU" sz="2000" b="0" i="1" smtClean="0">
                          <a:solidFill>
                            <a:srgbClr val="C00000"/>
                          </a:solidFill>
                          <a:latin typeface="Cambria Math" panose="02040503050406030204" pitchFamily="18" charset="0"/>
                        </a:rPr>
                        <m:t>+</m:t>
                      </m:r>
                      <m:sSub>
                        <m:sSubPr>
                          <m:ctrlPr>
                            <a:rPr lang="en-AU" sz="2000" b="0" i="1" smtClean="0">
                              <a:solidFill>
                                <a:srgbClr val="C00000"/>
                              </a:solidFill>
                              <a:latin typeface="Cambria Math" panose="02040503050406030204" pitchFamily="18" charset="0"/>
                            </a:rPr>
                          </m:ctrlPr>
                        </m:sSubPr>
                        <m:e>
                          <m:r>
                            <a:rPr lang="en-AU" sz="2000" b="0" i="1" smtClean="0">
                              <a:solidFill>
                                <a:srgbClr val="C00000"/>
                              </a:solidFill>
                              <a:latin typeface="Cambria Math" panose="02040503050406030204" pitchFamily="18" charset="0"/>
                            </a:rPr>
                            <m:t>𝐻</m:t>
                          </m:r>
                        </m:e>
                        <m:sub>
                          <m:r>
                            <a:rPr lang="en-AU" sz="2000" b="0" i="1" smtClean="0">
                              <a:solidFill>
                                <a:srgbClr val="C00000"/>
                              </a:solidFill>
                              <a:latin typeface="Cambria Math" panose="02040503050406030204" pitchFamily="18" charset="0"/>
                            </a:rPr>
                            <m:t>𝑛𝑜𝑖𝑠𝑒</m:t>
                          </m:r>
                          <m:r>
                            <a:rPr lang="en-AU" sz="2000" b="0" i="1" smtClean="0">
                              <a:solidFill>
                                <a:srgbClr val="C00000"/>
                              </a:solidFill>
                              <a:latin typeface="Cambria Math" panose="02040503050406030204" pitchFamily="18" charset="0"/>
                            </a:rPr>
                            <m:t>, </m:t>
                          </m:r>
                          <m:r>
                            <a:rPr lang="en-AU" sz="2000" b="0" i="1" smtClean="0">
                              <a:solidFill>
                                <a:srgbClr val="C00000"/>
                              </a:solidFill>
                              <a:latin typeface="Cambria Math" panose="02040503050406030204" pitchFamily="18" charset="0"/>
                            </a:rPr>
                            <m:t>𝑘</m:t>
                          </m:r>
                        </m:sub>
                      </m:sSub>
                    </m:oMath>
                  </m:oMathPara>
                </a14:m>
                <a:endParaRPr lang="en-AU" sz="2000" dirty="0">
                  <a:solidFill>
                    <a:srgbClr val="C00000"/>
                  </a:solidFill>
                </a:endParaRPr>
              </a:p>
            </p:txBody>
          </p:sp>
        </mc:Choice>
        <mc:Fallback xmlns="">
          <p:sp>
            <p:nvSpPr>
              <p:cNvPr id="89" name="TextBox 88">
                <a:extLst>
                  <a:ext uri="{FF2B5EF4-FFF2-40B4-BE49-F238E27FC236}">
                    <a16:creationId xmlns:a16="http://schemas.microsoft.com/office/drawing/2014/main" id="{629CD19F-A72F-4C4A-97F9-D55F4D89E693}"/>
                  </a:ext>
                </a:extLst>
              </p:cNvPr>
              <p:cNvSpPr txBox="1">
                <a:spLocks noRot="1" noChangeAspect="1" noMove="1" noResize="1" noEditPoints="1" noAdjustHandles="1" noChangeArrowheads="1" noChangeShapeType="1" noTextEdit="1"/>
              </p:cNvSpPr>
              <p:nvPr/>
            </p:nvSpPr>
            <p:spPr>
              <a:xfrm>
                <a:off x="4275429" y="4992425"/>
                <a:ext cx="4066862" cy="4135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812EDDC-6BEB-2B49-82FF-1079EF175539}"/>
                  </a:ext>
                </a:extLst>
              </p:cNvPr>
              <p:cNvSpPr txBox="1"/>
              <p:nvPr/>
            </p:nvSpPr>
            <p:spPr>
              <a:xfrm>
                <a:off x="4933514" y="3582023"/>
                <a:ext cx="3918875" cy="276999"/>
              </a:xfrm>
              <a:prstGeom prst="rect">
                <a:avLst/>
              </a:prstGeom>
              <a:noFill/>
            </p:spPr>
            <p:txBody>
              <a:bodyPr wrap="square" lIns="0" tIns="0" rIns="0" bIns="0" rtlCol="0">
                <a:spAutoFit/>
              </a:bodyPr>
              <a:lstStyle/>
              <a:p>
                <a14:m>
                  <m:oMath xmlns:m="http://schemas.openxmlformats.org/officeDocument/2006/math">
                    <m:d>
                      <m:dPr>
                        <m:begChr m:val="{"/>
                        <m:endChr m:val="}"/>
                        <m:ctrlPr>
                          <a:rPr lang="en-US" b="1" i="1" smtClean="0">
                            <a:latin typeface="Cambria Math" panose="02040503050406030204" pitchFamily="18" charset="0"/>
                          </a:rPr>
                        </m:ctrlPr>
                      </m:dPr>
                      <m:e>
                        <m:sSub>
                          <m:sSubPr>
                            <m:ctrlPr>
                              <a:rPr lang="en-AU" b="1" i="1">
                                <a:latin typeface="Cambria Math" panose="02040503050406030204" pitchFamily="18" charset="0"/>
                              </a:rPr>
                            </m:ctrlPr>
                          </m:sSubPr>
                          <m:e>
                            <m:r>
                              <a:rPr lang="en-AU" b="1" i="1">
                                <a:latin typeface="Cambria Math" panose="02040503050406030204" pitchFamily="18" charset="0"/>
                              </a:rPr>
                              <m:t>𝝓</m:t>
                            </m:r>
                          </m:e>
                          <m:sub>
                            <m:r>
                              <a:rPr lang="en-AU" b="1" i="1">
                                <a:latin typeface="Cambria Math" panose="02040503050406030204" pitchFamily="18" charset="0"/>
                              </a:rPr>
                              <m:t>𝒓</m:t>
                            </m:r>
                          </m:sub>
                        </m:sSub>
                        <m:r>
                          <a:rPr lang="en-AU" b="1" i="1">
                            <a:latin typeface="Cambria Math" panose="02040503050406030204" pitchFamily="18" charset="0"/>
                          </a:rPr>
                          <m:t> , </m:t>
                        </m:r>
                        <m:sSub>
                          <m:sSubPr>
                            <m:ctrlPr>
                              <a:rPr lang="en-AU" b="1" i="1">
                                <a:latin typeface="Cambria Math" panose="02040503050406030204" pitchFamily="18" charset="0"/>
                              </a:rPr>
                            </m:ctrlPr>
                          </m:sSubPr>
                          <m:e>
                            <m:r>
                              <a:rPr lang="en-AU" b="1" i="1">
                                <a:latin typeface="Cambria Math" panose="02040503050406030204" pitchFamily="18" charset="0"/>
                              </a:rPr>
                              <m:t>𝝓</m:t>
                            </m:r>
                          </m:e>
                          <m:sub>
                            <m:r>
                              <a:rPr lang="en-AU" b="1" i="1">
                                <a:latin typeface="Cambria Math" panose="02040503050406030204" pitchFamily="18" charset="0"/>
                              </a:rPr>
                              <m:t>𝒃</m:t>
                            </m:r>
                          </m:sub>
                        </m:sSub>
                      </m:e>
                    </m:d>
                  </m:oMath>
                </a14:m>
                <a:r>
                  <a:rPr lang="en-US" b="1" dirty="0"/>
                  <a:t> </a:t>
                </a:r>
              </a:p>
            </p:txBody>
          </p:sp>
        </mc:Choice>
        <mc:Fallback xmlns="">
          <p:sp>
            <p:nvSpPr>
              <p:cNvPr id="90" name="TextBox 89">
                <a:extLst>
                  <a:ext uri="{FF2B5EF4-FFF2-40B4-BE49-F238E27FC236}">
                    <a16:creationId xmlns:a16="http://schemas.microsoft.com/office/drawing/2014/main" id="{2812EDDC-6BEB-2B49-82FF-1079EF175539}"/>
                  </a:ext>
                </a:extLst>
              </p:cNvPr>
              <p:cNvSpPr txBox="1">
                <a:spLocks noRot="1" noChangeAspect="1" noMove="1" noResize="1" noEditPoints="1" noAdjustHandles="1" noChangeArrowheads="1" noChangeShapeType="1" noTextEdit="1"/>
              </p:cNvSpPr>
              <p:nvPr/>
            </p:nvSpPr>
            <p:spPr>
              <a:xfrm>
                <a:off x="4933514" y="3582023"/>
                <a:ext cx="3918875" cy="276999"/>
              </a:xfrm>
              <a:prstGeom prst="rect">
                <a:avLst/>
              </a:prstGeom>
              <a:blipFill>
                <a:blip r:embed="rId9"/>
                <a:stretch>
                  <a:fillRect l="-467" t="-4444" b="-3555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CA84248-59CB-B04D-BCD5-B441A0C23DD9}"/>
              </a:ext>
            </a:extLst>
          </p:cNvPr>
          <p:cNvSpPr/>
          <p:nvPr/>
        </p:nvSpPr>
        <p:spPr>
          <a:xfrm>
            <a:off x="6536001" y="4965189"/>
            <a:ext cx="1131112" cy="54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AAA534-64CC-C946-8FEA-D28D1A8B176C}"/>
              </a:ext>
            </a:extLst>
          </p:cNvPr>
          <p:cNvSpPr/>
          <p:nvPr/>
        </p:nvSpPr>
        <p:spPr>
          <a:xfrm>
            <a:off x="5490921" y="4285528"/>
            <a:ext cx="883562" cy="54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F1B15D-8F12-0E48-9FFA-F98A58955E64}"/>
                  </a:ext>
                </a:extLst>
              </p:cNvPr>
              <p:cNvSpPr txBox="1"/>
              <p:nvPr/>
            </p:nvSpPr>
            <p:spPr>
              <a:xfrm>
                <a:off x="4998000" y="4523017"/>
                <a:ext cx="439804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AU" sz="1400" b="0" i="1" smtClean="0">
                          <a:latin typeface="Cambria Math" panose="02040503050406030204" pitchFamily="18" charset="0"/>
                        </a:rPr>
                        <m:t>𝑘</m:t>
                      </m:r>
                    </m:oMath>
                  </m:oMathPara>
                </a14:m>
                <a:endParaRPr lang="en-AU" sz="1400" dirty="0"/>
              </a:p>
            </p:txBody>
          </p:sp>
        </mc:Choice>
        <mc:Fallback xmlns="">
          <p:sp>
            <p:nvSpPr>
              <p:cNvPr id="31" name="TextBox 30">
                <a:extLst>
                  <a:ext uri="{FF2B5EF4-FFF2-40B4-BE49-F238E27FC236}">
                    <a16:creationId xmlns:a16="http://schemas.microsoft.com/office/drawing/2014/main" id="{72F1B15D-8F12-0E48-9FFA-F98A58955E64}"/>
                  </a:ext>
                </a:extLst>
              </p:cNvPr>
              <p:cNvSpPr txBox="1">
                <a:spLocks noRot="1" noChangeAspect="1" noMove="1" noResize="1" noEditPoints="1" noAdjustHandles="1" noChangeArrowheads="1" noChangeShapeType="1" noTextEdit="1"/>
              </p:cNvSpPr>
              <p:nvPr/>
            </p:nvSpPr>
            <p:spPr>
              <a:xfrm>
                <a:off x="4998000" y="4523017"/>
                <a:ext cx="4398041" cy="307777"/>
              </a:xfrm>
              <a:prstGeom prst="rect">
                <a:avLst/>
              </a:prstGeom>
              <a:blipFill>
                <a:blip r:embed="rId10"/>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CFCE01CF-572E-1A4E-9A52-4BBB660BCD90}"/>
              </a:ext>
            </a:extLst>
          </p:cNvPr>
          <p:cNvSpPr/>
          <p:nvPr/>
        </p:nvSpPr>
        <p:spPr>
          <a:xfrm>
            <a:off x="5139991" y="5161773"/>
            <a:ext cx="255583" cy="346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39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xit"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P spid="84" grpId="0"/>
      <p:bldP spid="85" grpId="0"/>
      <p:bldP spid="86" grpId="0"/>
      <p:bldP spid="87" grpId="0"/>
      <p:bldP spid="88" grpId="0" animBg="1"/>
      <p:bldP spid="89" grpId="0"/>
      <p:bldP spid="90" grpId="0"/>
      <p:bldP spid="2" grpId="0" animBg="1"/>
      <p:bldP spid="29" grpId="0" animBg="1"/>
      <p:bldP spid="31"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0EA623-4D06-E0C4-32D3-A17B7AE8DDE5}"/>
              </a:ext>
            </a:extLst>
          </p:cNvPr>
          <p:cNvSpPr>
            <a:spLocks noGrp="1"/>
          </p:cNvSpPr>
          <p:nvPr>
            <p:ph type="sldNum" sz="quarter" idx="12"/>
          </p:nvPr>
        </p:nvSpPr>
        <p:spPr>
          <a:xfrm>
            <a:off x="9448800" y="6492875"/>
            <a:ext cx="2743200" cy="365125"/>
          </a:xfrm>
        </p:spPr>
        <p:txBody>
          <a:bodyPr/>
          <a:lstStyle/>
          <a:p>
            <a:r>
              <a:rPr lang="en-AU" dirty="0"/>
              <a:t>8</a:t>
            </a:r>
          </a:p>
        </p:txBody>
      </p:sp>
      <p:cxnSp>
        <p:nvCxnSpPr>
          <p:cNvPr id="59" name="Straight Arrow Connector 58">
            <a:extLst>
              <a:ext uri="{FF2B5EF4-FFF2-40B4-BE49-F238E27FC236}">
                <a16:creationId xmlns:a16="http://schemas.microsoft.com/office/drawing/2014/main" id="{A60BAEF4-D737-024C-9FF7-239B99CFE482}"/>
              </a:ext>
            </a:extLst>
          </p:cNvPr>
          <p:cNvCxnSpPr>
            <a:cxnSpLocks/>
          </p:cNvCxnSpPr>
          <p:nvPr/>
        </p:nvCxnSpPr>
        <p:spPr>
          <a:xfrm>
            <a:off x="3877561" y="2552190"/>
            <a:ext cx="797473" cy="0"/>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3D6EEF7-4E7F-54DB-8585-D00E31D4FBE1}"/>
              </a:ext>
            </a:extLst>
          </p:cNvPr>
          <p:cNvGrpSpPr/>
          <p:nvPr/>
        </p:nvGrpSpPr>
        <p:grpSpPr>
          <a:xfrm>
            <a:off x="4757604" y="1255041"/>
            <a:ext cx="3233905" cy="2168399"/>
            <a:chOff x="4757604" y="1255041"/>
            <a:chExt cx="3233905" cy="2168399"/>
          </a:xfrm>
        </p:grpSpPr>
        <p:sp>
          <p:nvSpPr>
            <p:cNvPr id="27" name="Rectangle 26">
              <a:extLst>
                <a:ext uri="{FF2B5EF4-FFF2-40B4-BE49-F238E27FC236}">
                  <a16:creationId xmlns:a16="http://schemas.microsoft.com/office/drawing/2014/main" id="{C10CB955-DCEB-4611-01F7-C5A4C5F2E5C4}"/>
                </a:ext>
              </a:extLst>
            </p:cNvPr>
            <p:cNvSpPr/>
            <p:nvPr/>
          </p:nvSpPr>
          <p:spPr>
            <a:xfrm>
              <a:off x="4757604" y="1255041"/>
              <a:ext cx="3233905" cy="43003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FB04CB1A-3CF9-5EA5-7ED2-81FB03C735D9}"/>
                </a:ext>
              </a:extLst>
            </p:cNvPr>
            <p:cNvSpPr/>
            <p:nvPr/>
          </p:nvSpPr>
          <p:spPr>
            <a:xfrm>
              <a:off x="4757604" y="1685421"/>
              <a:ext cx="3233905" cy="1738019"/>
            </a:xfrm>
            <a:prstGeom prst="rect">
              <a:avLst/>
            </a:prstGeom>
            <a:noFill/>
            <a:ln w="38100">
              <a:solidFill>
                <a:schemeClr val="accent1">
                  <a:lumMod val="20000"/>
                  <a:lumOff val="8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7" name="Picture 56" descr="A blurry image of red and blue dots&#10;&#10;Description automatically generated">
              <a:extLst>
                <a:ext uri="{FF2B5EF4-FFF2-40B4-BE49-F238E27FC236}">
                  <a16:creationId xmlns:a16="http://schemas.microsoft.com/office/drawing/2014/main" id="{FE0AA0E6-78E9-E34C-8AE5-A9D3F437B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310" y="1682971"/>
              <a:ext cx="1727943" cy="1727943"/>
            </a:xfrm>
            <a:prstGeom prst="rect">
              <a:avLst/>
            </a:prstGeom>
          </p:spPr>
        </p:pic>
        <p:pic>
          <p:nvPicPr>
            <p:cNvPr id="48" name="Picture 47">
              <a:extLst>
                <a:ext uri="{FF2B5EF4-FFF2-40B4-BE49-F238E27FC236}">
                  <a16:creationId xmlns:a16="http://schemas.microsoft.com/office/drawing/2014/main" id="{E7CFB542-05B3-2D47-A8A7-CB344DEED603}"/>
                </a:ext>
              </a:extLst>
            </p:cNvPr>
            <p:cNvPicPr>
              <a:picLocks noChangeAspect="1"/>
            </p:cNvPicPr>
            <p:nvPr/>
          </p:nvPicPr>
          <p:blipFill rotWithShape="1">
            <a:blip r:embed="rId4">
              <a:extLst>
                <a:ext uri="{28A0092B-C50C-407E-A947-70E740481C1C}">
                  <a14:useLocalDpi xmlns:a14="http://schemas.microsoft.com/office/drawing/2010/main" val="0"/>
                </a:ext>
              </a:extLst>
            </a:blip>
            <a:srcRect l="72673"/>
            <a:stretch/>
          </p:blipFill>
          <p:spPr>
            <a:xfrm>
              <a:off x="6961725" y="1867270"/>
              <a:ext cx="540847" cy="1543645"/>
            </a:xfrm>
            <a:prstGeom prst="rect">
              <a:avLst/>
            </a:prstGeom>
          </p:spPr>
        </p:pic>
        <p:pic>
          <p:nvPicPr>
            <p:cNvPr id="4113" name="Picture 4112">
              <a:extLst>
                <a:ext uri="{FF2B5EF4-FFF2-40B4-BE49-F238E27FC236}">
                  <a16:creationId xmlns:a16="http://schemas.microsoft.com/office/drawing/2014/main" id="{AC9D8BC1-3ADF-8545-91E7-B33662B244EE}"/>
                </a:ext>
              </a:extLst>
            </p:cNvPr>
            <p:cNvPicPr>
              <a:picLocks noChangeAspect="1"/>
            </p:cNvPicPr>
            <p:nvPr/>
          </p:nvPicPr>
          <p:blipFill>
            <a:blip r:embed="rId5"/>
            <a:stretch>
              <a:fillRect/>
            </a:stretch>
          </p:blipFill>
          <p:spPr>
            <a:xfrm>
              <a:off x="7048808" y="1814085"/>
              <a:ext cx="532459" cy="165062"/>
            </a:xfrm>
            <a:prstGeom prst="rect">
              <a:avLst/>
            </a:prstGeom>
          </p:spPr>
        </p:pic>
        <p:sp>
          <p:nvSpPr>
            <p:cNvPr id="94" name="TextBox 93">
              <a:extLst>
                <a:ext uri="{FF2B5EF4-FFF2-40B4-BE49-F238E27FC236}">
                  <a16:creationId xmlns:a16="http://schemas.microsoft.com/office/drawing/2014/main" id="{BA845B19-17EC-EB40-B759-25668597E149}"/>
                </a:ext>
              </a:extLst>
            </p:cNvPr>
            <p:cNvSpPr txBox="1"/>
            <p:nvPr/>
          </p:nvSpPr>
          <p:spPr>
            <a:xfrm>
              <a:off x="5136277" y="1278221"/>
              <a:ext cx="2606781" cy="400110"/>
            </a:xfrm>
            <a:prstGeom prst="rect">
              <a:avLst/>
            </a:prstGeom>
            <a:noFill/>
          </p:spPr>
          <p:txBody>
            <a:bodyPr wrap="square" rtlCol="0">
              <a:spAutoFit/>
            </a:bodyPr>
            <a:lstStyle/>
            <a:p>
              <a:pPr algn="ctr"/>
              <a:r>
                <a:rPr lang="en-AU" sz="2000" b="1" dirty="0"/>
                <a:t>Characteristic Function</a:t>
              </a:r>
            </a:p>
          </p:txBody>
        </p:sp>
        <p:pic>
          <p:nvPicPr>
            <p:cNvPr id="4114" name="Picture 4113">
              <a:extLst>
                <a:ext uri="{FF2B5EF4-FFF2-40B4-BE49-F238E27FC236}">
                  <a16:creationId xmlns:a16="http://schemas.microsoft.com/office/drawing/2014/main" id="{06BD610E-D597-B849-93B3-2DB87EECB8E9}"/>
                </a:ext>
              </a:extLst>
            </p:cNvPr>
            <p:cNvPicPr>
              <a:picLocks noChangeAspect="1"/>
            </p:cNvPicPr>
            <p:nvPr/>
          </p:nvPicPr>
          <p:blipFill>
            <a:blip r:embed="rId6"/>
            <a:stretch>
              <a:fillRect/>
            </a:stretch>
          </p:blipFill>
          <p:spPr>
            <a:xfrm>
              <a:off x="6139389" y="3232096"/>
              <a:ext cx="270780" cy="135390"/>
            </a:xfrm>
            <a:prstGeom prst="rect">
              <a:avLst/>
            </a:prstGeom>
          </p:spPr>
        </p:pic>
        <p:pic>
          <p:nvPicPr>
            <p:cNvPr id="4115" name="Picture 4114">
              <a:extLst>
                <a:ext uri="{FF2B5EF4-FFF2-40B4-BE49-F238E27FC236}">
                  <a16:creationId xmlns:a16="http://schemas.microsoft.com/office/drawing/2014/main" id="{C37EED90-0CF1-974A-BC3D-D7D4738304E6}"/>
                </a:ext>
              </a:extLst>
            </p:cNvPr>
            <p:cNvPicPr>
              <a:picLocks noChangeAspect="1"/>
            </p:cNvPicPr>
            <p:nvPr/>
          </p:nvPicPr>
          <p:blipFill>
            <a:blip r:embed="rId7"/>
            <a:stretch>
              <a:fillRect/>
            </a:stretch>
          </p:blipFill>
          <p:spPr>
            <a:xfrm rot="16200000">
              <a:off x="5261534" y="2421930"/>
              <a:ext cx="270780" cy="135390"/>
            </a:xfrm>
            <a:prstGeom prst="rect">
              <a:avLst/>
            </a:prstGeom>
          </p:spPr>
        </p:pic>
      </p:grpSp>
      <p:sp>
        <p:nvSpPr>
          <p:cNvPr id="98" name="TextBox 97">
            <a:extLst>
              <a:ext uri="{FF2B5EF4-FFF2-40B4-BE49-F238E27FC236}">
                <a16:creationId xmlns:a16="http://schemas.microsoft.com/office/drawing/2014/main" id="{5664B26D-27EB-5C4C-9A81-639769AD5D7D}"/>
              </a:ext>
            </a:extLst>
          </p:cNvPr>
          <p:cNvSpPr txBox="1"/>
          <p:nvPr/>
        </p:nvSpPr>
        <p:spPr>
          <a:xfrm>
            <a:off x="32399" y="6392425"/>
            <a:ext cx="6983710" cy="461665"/>
          </a:xfrm>
          <a:prstGeom prst="rect">
            <a:avLst/>
          </a:prstGeom>
          <a:noFill/>
        </p:spPr>
        <p:txBody>
          <a:bodyPr wrap="square" rtlCol="0">
            <a:spAutoFit/>
          </a:bodyPr>
          <a:lstStyle/>
          <a:p>
            <a:r>
              <a:rPr lang="en-US" sz="1200" dirty="0"/>
              <a:t>[1] </a:t>
            </a:r>
            <a:r>
              <a:rPr lang="en-US" sz="1200" dirty="0" err="1"/>
              <a:t>Flühmann</a:t>
            </a:r>
            <a:r>
              <a:rPr lang="en-US" sz="1200" dirty="0"/>
              <a:t>, C. et al. PRL 125 (2020) – (Chi function)</a:t>
            </a:r>
          </a:p>
          <a:p>
            <a:r>
              <a:rPr lang="en-US" sz="1200" dirty="0"/>
              <a:t>[2] Ahmed, S. et al. PRL 127 (2021) – (Density matrix recon)</a:t>
            </a:r>
          </a:p>
        </p:txBody>
      </p:sp>
      <p:grpSp>
        <p:nvGrpSpPr>
          <p:cNvPr id="38" name="Group 37">
            <a:extLst>
              <a:ext uri="{FF2B5EF4-FFF2-40B4-BE49-F238E27FC236}">
                <a16:creationId xmlns:a16="http://schemas.microsoft.com/office/drawing/2014/main" id="{29F262D7-56FB-1D56-8B3E-9DAEC942D32E}"/>
              </a:ext>
            </a:extLst>
          </p:cNvPr>
          <p:cNvGrpSpPr/>
          <p:nvPr/>
        </p:nvGrpSpPr>
        <p:grpSpPr>
          <a:xfrm>
            <a:off x="473736" y="3858468"/>
            <a:ext cx="3233905" cy="2168399"/>
            <a:chOff x="473736" y="3858468"/>
            <a:chExt cx="3233905" cy="2168399"/>
          </a:xfrm>
        </p:grpSpPr>
        <p:sp>
          <p:nvSpPr>
            <p:cNvPr id="29" name="Rectangle 28">
              <a:extLst>
                <a:ext uri="{FF2B5EF4-FFF2-40B4-BE49-F238E27FC236}">
                  <a16:creationId xmlns:a16="http://schemas.microsoft.com/office/drawing/2014/main" id="{6FEB4CD0-9730-6B81-1154-F95AC1735B9B}"/>
                </a:ext>
              </a:extLst>
            </p:cNvPr>
            <p:cNvSpPr/>
            <p:nvPr/>
          </p:nvSpPr>
          <p:spPr>
            <a:xfrm>
              <a:off x="473736" y="3858468"/>
              <a:ext cx="3233905" cy="43003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234128E8-5030-0F91-139C-3FEC644AF34A}"/>
                </a:ext>
              </a:extLst>
            </p:cNvPr>
            <p:cNvSpPr/>
            <p:nvPr/>
          </p:nvSpPr>
          <p:spPr>
            <a:xfrm>
              <a:off x="473736" y="4288848"/>
              <a:ext cx="3233905" cy="1738019"/>
            </a:xfrm>
            <a:prstGeom prst="rect">
              <a:avLst/>
            </a:prstGeom>
            <a:noFill/>
            <a:ln w="38100">
              <a:solidFill>
                <a:schemeClr val="accent1">
                  <a:lumMod val="20000"/>
                  <a:lumOff val="8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Graphic 3" descr="Monitor outline">
              <a:extLst>
                <a:ext uri="{FF2B5EF4-FFF2-40B4-BE49-F238E27FC236}">
                  <a16:creationId xmlns:a16="http://schemas.microsoft.com/office/drawing/2014/main" id="{4652B386-9CE3-8F44-B2FD-B248C6CB24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94235" y="4538769"/>
              <a:ext cx="1256500" cy="1256500"/>
            </a:xfrm>
            <a:prstGeom prst="rect">
              <a:avLst/>
            </a:prstGeom>
          </p:spPr>
        </p:pic>
        <p:sp>
          <p:nvSpPr>
            <p:cNvPr id="51" name="TextBox 50">
              <a:extLst>
                <a:ext uri="{FF2B5EF4-FFF2-40B4-BE49-F238E27FC236}">
                  <a16:creationId xmlns:a16="http://schemas.microsoft.com/office/drawing/2014/main" id="{F843C85A-4EC6-494F-B802-E501DA338F0F}"/>
                </a:ext>
              </a:extLst>
            </p:cNvPr>
            <p:cNvSpPr txBox="1"/>
            <p:nvPr/>
          </p:nvSpPr>
          <p:spPr>
            <a:xfrm>
              <a:off x="672429" y="3867871"/>
              <a:ext cx="2979624" cy="400110"/>
            </a:xfrm>
            <a:prstGeom prst="rect">
              <a:avLst/>
            </a:prstGeom>
            <a:noFill/>
          </p:spPr>
          <p:txBody>
            <a:bodyPr wrap="square">
              <a:spAutoFit/>
            </a:bodyPr>
            <a:lstStyle/>
            <a:p>
              <a:pPr algn="ctr"/>
              <a:r>
                <a:rPr lang="en-AU" sz="2000" b="1" dirty="0"/>
                <a:t>Convex Optimization </a:t>
              </a:r>
              <a:r>
                <a:rPr lang="en-AU" sz="1600" dirty="0"/>
                <a:t>[2]</a:t>
              </a:r>
              <a:endParaRPr lang="en-US" sz="2000" dirty="0"/>
            </a:p>
          </p:txBody>
        </p:sp>
      </p:grpSp>
      <p:sp>
        <p:nvSpPr>
          <p:cNvPr id="2" name="TextBox 1">
            <a:extLst>
              <a:ext uri="{FF2B5EF4-FFF2-40B4-BE49-F238E27FC236}">
                <a16:creationId xmlns:a16="http://schemas.microsoft.com/office/drawing/2014/main" id="{D1A14135-F6CA-2DE4-0FDB-F725D4D676FE}"/>
              </a:ext>
            </a:extLst>
          </p:cNvPr>
          <p:cNvSpPr txBox="1"/>
          <p:nvPr/>
        </p:nvSpPr>
        <p:spPr>
          <a:xfrm>
            <a:off x="2040467" y="259416"/>
            <a:ext cx="8293627" cy="523220"/>
          </a:xfrm>
          <a:prstGeom prst="rect">
            <a:avLst/>
          </a:prstGeom>
          <a:noFill/>
        </p:spPr>
        <p:txBody>
          <a:bodyPr wrap="square">
            <a:spAutoFit/>
          </a:bodyPr>
          <a:lstStyle/>
          <a:p>
            <a:pPr algn="ctr"/>
            <a:r>
              <a:rPr lang="en-AU" sz="2800" b="1" dirty="0">
                <a:solidFill>
                  <a:srgbClr val="DC5F12"/>
                </a:solidFill>
              </a:rPr>
              <a:t>Characterizing bosonic states with trapped ion system</a:t>
            </a:r>
          </a:p>
        </p:txBody>
      </p:sp>
      <p:pic>
        <p:nvPicPr>
          <p:cNvPr id="8" name="Picture 7">
            <a:extLst>
              <a:ext uri="{FF2B5EF4-FFF2-40B4-BE49-F238E27FC236}">
                <a16:creationId xmlns:a16="http://schemas.microsoft.com/office/drawing/2014/main" id="{2590B648-7C0D-2296-5878-27AC84A6DE76}"/>
              </a:ext>
            </a:extLst>
          </p:cNvPr>
          <p:cNvPicPr>
            <a:picLocks noChangeAspect="1"/>
          </p:cNvPicPr>
          <p:nvPr/>
        </p:nvPicPr>
        <p:blipFill>
          <a:blip r:embed="rId10"/>
          <a:stretch>
            <a:fillRect/>
          </a:stretch>
        </p:blipFill>
        <p:spPr>
          <a:xfrm>
            <a:off x="9351153" y="1416878"/>
            <a:ext cx="1116946" cy="4078587"/>
          </a:xfrm>
          <a:prstGeom prst="rect">
            <a:avLst/>
          </a:prstGeom>
        </p:spPr>
      </p:pic>
      <p:cxnSp>
        <p:nvCxnSpPr>
          <p:cNvPr id="16" name="Straight Arrow Connector 15">
            <a:extLst>
              <a:ext uri="{FF2B5EF4-FFF2-40B4-BE49-F238E27FC236}">
                <a16:creationId xmlns:a16="http://schemas.microsoft.com/office/drawing/2014/main" id="{13B1F07B-1DDC-9C23-5EB4-2CB0542B8CC0}"/>
              </a:ext>
            </a:extLst>
          </p:cNvPr>
          <p:cNvCxnSpPr>
            <a:cxnSpLocks/>
          </p:cNvCxnSpPr>
          <p:nvPr/>
        </p:nvCxnSpPr>
        <p:spPr>
          <a:xfrm>
            <a:off x="3838841" y="5000747"/>
            <a:ext cx="797473" cy="0"/>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01611-B47F-DB06-7EA1-0C8158D39413}"/>
              </a:ext>
            </a:extLst>
          </p:cNvPr>
          <p:cNvCxnSpPr>
            <a:cxnSpLocks/>
          </p:cNvCxnSpPr>
          <p:nvPr/>
        </p:nvCxnSpPr>
        <p:spPr>
          <a:xfrm flipH="1">
            <a:off x="3838841" y="3456172"/>
            <a:ext cx="836193" cy="553404"/>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03268CB-6EE1-4B24-48FB-9DC8CE8AFF17}"/>
              </a:ext>
            </a:extLst>
          </p:cNvPr>
          <p:cNvSpPr txBox="1"/>
          <p:nvPr/>
        </p:nvSpPr>
        <p:spPr>
          <a:xfrm>
            <a:off x="8673889" y="5670708"/>
            <a:ext cx="2750818" cy="369332"/>
          </a:xfrm>
          <a:prstGeom prst="rect">
            <a:avLst/>
          </a:prstGeom>
          <a:noFill/>
        </p:spPr>
        <p:txBody>
          <a:bodyPr wrap="none" rtlCol="0">
            <a:spAutoFit/>
          </a:bodyPr>
          <a:lstStyle/>
          <a:p>
            <a:r>
              <a:rPr lang="en-AU" b="1" dirty="0"/>
              <a:t>12.91(5) dB squeezed state</a:t>
            </a:r>
          </a:p>
        </p:txBody>
      </p:sp>
      <p:grpSp>
        <p:nvGrpSpPr>
          <p:cNvPr id="34" name="Group 33">
            <a:extLst>
              <a:ext uri="{FF2B5EF4-FFF2-40B4-BE49-F238E27FC236}">
                <a16:creationId xmlns:a16="http://schemas.microsoft.com/office/drawing/2014/main" id="{24254786-7E94-6435-E4E5-03E471AE5D2C}"/>
              </a:ext>
            </a:extLst>
          </p:cNvPr>
          <p:cNvGrpSpPr/>
          <p:nvPr/>
        </p:nvGrpSpPr>
        <p:grpSpPr>
          <a:xfrm>
            <a:off x="467935" y="1260601"/>
            <a:ext cx="3233905" cy="2168399"/>
            <a:chOff x="467935" y="1260601"/>
            <a:chExt cx="3233905" cy="2168399"/>
          </a:xfrm>
        </p:grpSpPr>
        <p:sp>
          <p:nvSpPr>
            <p:cNvPr id="26" name="Rectangle 25">
              <a:extLst>
                <a:ext uri="{FF2B5EF4-FFF2-40B4-BE49-F238E27FC236}">
                  <a16:creationId xmlns:a16="http://schemas.microsoft.com/office/drawing/2014/main" id="{7493EC1F-DC6D-88D7-C514-2D67FDEE023E}"/>
                </a:ext>
              </a:extLst>
            </p:cNvPr>
            <p:cNvSpPr/>
            <p:nvPr/>
          </p:nvSpPr>
          <p:spPr>
            <a:xfrm>
              <a:off x="467935" y="1260601"/>
              <a:ext cx="3233905" cy="43003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descr="A diagram of a mathematical equation&#10;&#10;Description automatically generated">
              <a:extLst>
                <a:ext uri="{FF2B5EF4-FFF2-40B4-BE49-F238E27FC236}">
                  <a16:creationId xmlns:a16="http://schemas.microsoft.com/office/drawing/2014/main" id="{63FAED9C-3CDA-2B4C-9D9B-9825246FE66E}"/>
                </a:ext>
              </a:extLst>
            </p:cNvPr>
            <p:cNvPicPr>
              <a:picLocks noChangeAspect="1"/>
            </p:cNvPicPr>
            <p:nvPr/>
          </p:nvPicPr>
          <p:blipFill rotWithShape="1">
            <a:blip r:embed="rId11">
              <a:extLst>
                <a:ext uri="{28A0092B-C50C-407E-A947-70E740481C1C}">
                  <a14:useLocalDpi xmlns:a14="http://schemas.microsoft.com/office/drawing/2010/main" val="0"/>
                </a:ext>
              </a:extLst>
            </a:blip>
            <a:srcRect r="87164"/>
            <a:stretch/>
          </p:blipFill>
          <p:spPr>
            <a:xfrm>
              <a:off x="682655" y="1876588"/>
              <a:ext cx="433137" cy="1408039"/>
            </a:xfrm>
            <a:prstGeom prst="rect">
              <a:avLst/>
            </a:prstGeom>
          </p:spPr>
        </p:pic>
        <p:sp>
          <p:nvSpPr>
            <p:cNvPr id="9" name="Rectangle 8">
              <a:extLst>
                <a:ext uri="{FF2B5EF4-FFF2-40B4-BE49-F238E27FC236}">
                  <a16:creationId xmlns:a16="http://schemas.microsoft.com/office/drawing/2014/main" id="{45D706C2-419F-7A29-E81B-D185C8D854B9}"/>
                </a:ext>
              </a:extLst>
            </p:cNvPr>
            <p:cNvSpPr/>
            <p:nvPr/>
          </p:nvSpPr>
          <p:spPr>
            <a:xfrm>
              <a:off x="467935" y="1690981"/>
              <a:ext cx="3233905" cy="1738019"/>
            </a:xfrm>
            <a:prstGeom prst="rect">
              <a:avLst/>
            </a:prstGeom>
            <a:noFill/>
            <a:ln w="38100">
              <a:solidFill>
                <a:schemeClr val="accent1">
                  <a:lumMod val="20000"/>
                  <a:lumOff val="8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descr="A diagram of a mathematical equation&#10;&#10;Description automatically generated">
              <a:extLst>
                <a:ext uri="{FF2B5EF4-FFF2-40B4-BE49-F238E27FC236}">
                  <a16:creationId xmlns:a16="http://schemas.microsoft.com/office/drawing/2014/main" id="{812F477B-5F72-16A6-0E10-5EEAFCDDD9AE}"/>
                </a:ext>
              </a:extLst>
            </p:cNvPr>
            <p:cNvPicPr>
              <a:picLocks noChangeAspect="1"/>
            </p:cNvPicPr>
            <p:nvPr/>
          </p:nvPicPr>
          <p:blipFill rotWithShape="1">
            <a:blip r:embed="rId11">
              <a:extLst>
                <a:ext uri="{28A0092B-C50C-407E-A947-70E740481C1C}">
                  <a14:useLocalDpi xmlns:a14="http://schemas.microsoft.com/office/drawing/2010/main" val="0"/>
                </a:ext>
              </a:extLst>
            </a:blip>
            <a:srcRect l="34080"/>
            <a:stretch/>
          </p:blipFill>
          <p:spPr>
            <a:xfrm>
              <a:off x="1361971" y="1913468"/>
              <a:ext cx="2149991" cy="1360967"/>
            </a:xfrm>
            <a:prstGeom prst="rect">
              <a:avLst/>
            </a:prstGeom>
          </p:spPr>
        </p:pic>
        <p:sp>
          <p:nvSpPr>
            <p:cNvPr id="25" name="TextBox 24">
              <a:extLst>
                <a:ext uri="{FF2B5EF4-FFF2-40B4-BE49-F238E27FC236}">
                  <a16:creationId xmlns:a16="http://schemas.microsoft.com/office/drawing/2014/main" id="{381EC7FF-CEDE-5AE2-C4AB-6BDE974B3E92}"/>
                </a:ext>
              </a:extLst>
            </p:cNvPr>
            <p:cNvSpPr txBox="1"/>
            <p:nvPr/>
          </p:nvSpPr>
          <p:spPr>
            <a:xfrm>
              <a:off x="663345" y="1270004"/>
              <a:ext cx="2988708" cy="400110"/>
            </a:xfrm>
            <a:prstGeom prst="rect">
              <a:avLst/>
            </a:prstGeom>
            <a:noFill/>
          </p:spPr>
          <p:txBody>
            <a:bodyPr wrap="square" rtlCol="0">
              <a:spAutoFit/>
            </a:bodyPr>
            <a:lstStyle/>
            <a:p>
              <a:pPr algn="ctr"/>
              <a:r>
                <a:rPr lang="en-AU" sz="2000" b="1" dirty="0"/>
                <a:t>State-dependent force </a:t>
              </a:r>
              <a:r>
                <a:rPr lang="en-AU" sz="1600" dirty="0"/>
                <a:t>[1]</a:t>
              </a:r>
              <a:endParaRPr lang="en-AU" sz="2000" dirty="0"/>
            </a:p>
          </p:txBody>
        </p:sp>
      </p:grpSp>
      <p:grpSp>
        <p:nvGrpSpPr>
          <p:cNvPr id="37" name="Group 36">
            <a:extLst>
              <a:ext uri="{FF2B5EF4-FFF2-40B4-BE49-F238E27FC236}">
                <a16:creationId xmlns:a16="http://schemas.microsoft.com/office/drawing/2014/main" id="{037343E4-3070-9AED-17E9-DD190CEB9322}"/>
              </a:ext>
            </a:extLst>
          </p:cNvPr>
          <p:cNvGrpSpPr/>
          <p:nvPr/>
        </p:nvGrpSpPr>
        <p:grpSpPr>
          <a:xfrm>
            <a:off x="4778499" y="3852908"/>
            <a:ext cx="3275083" cy="2168399"/>
            <a:chOff x="4778499" y="3852908"/>
            <a:chExt cx="3275083" cy="2168399"/>
          </a:xfrm>
        </p:grpSpPr>
        <p:sp>
          <p:nvSpPr>
            <p:cNvPr id="32" name="Rectangle 31">
              <a:extLst>
                <a:ext uri="{FF2B5EF4-FFF2-40B4-BE49-F238E27FC236}">
                  <a16:creationId xmlns:a16="http://schemas.microsoft.com/office/drawing/2014/main" id="{05971F96-1F0C-BF35-77AE-CF1CE88B2068}"/>
                </a:ext>
              </a:extLst>
            </p:cNvPr>
            <p:cNvSpPr/>
            <p:nvPr/>
          </p:nvSpPr>
          <p:spPr>
            <a:xfrm>
              <a:off x="4778499" y="3852908"/>
              <a:ext cx="3233905" cy="430037"/>
            </a:xfrm>
            <a:prstGeom prst="rect">
              <a:avLst/>
            </a:prstGeom>
            <a:solidFill>
              <a:schemeClr val="accent1">
                <a:lumMod val="20000"/>
                <a:lumOff val="80000"/>
              </a:schemeClr>
            </a:solidFill>
            <a:ln w="28575">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AC5576F7-4300-A5C7-3D44-DF45B5CB3195}"/>
                </a:ext>
              </a:extLst>
            </p:cNvPr>
            <p:cNvSpPr/>
            <p:nvPr/>
          </p:nvSpPr>
          <p:spPr>
            <a:xfrm>
              <a:off x="4778499" y="4283288"/>
              <a:ext cx="3233905" cy="1738019"/>
            </a:xfrm>
            <a:prstGeom prst="rect">
              <a:avLst/>
            </a:prstGeom>
            <a:noFill/>
            <a:ln w="38100">
              <a:solidFill>
                <a:schemeClr val="accent1">
                  <a:lumMod val="20000"/>
                  <a:lumOff val="8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3569679-7965-B74D-AA68-CD2801CE44AA}"/>
                    </a:ext>
                  </a:extLst>
                </p:cNvPr>
                <p:cNvSpPr txBox="1"/>
                <p:nvPr/>
              </p:nvSpPr>
              <p:spPr>
                <a:xfrm>
                  <a:off x="4841191" y="3878596"/>
                  <a:ext cx="3212391" cy="400110"/>
                </a:xfrm>
                <a:prstGeom prst="rect">
                  <a:avLst/>
                </a:prstGeom>
                <a:noFill/>
              </p:spPr>
              <p:txBody>
                <a:bodyPr wrap="square" rtlCol="0">
                  <a:spAutoFit/>
                </a:bodyPr>
                <a:lstStyle/>
                <a:p>
                  <a:pPr algn="ctr"/>
                  <a:r>
                    <a:rPr lang="en-AU" sz="2000" b="1" dirty="0">
                      <a:solidFill>
                        <a:schemeClr val="tx1"/>
                      </a:solidFill>
                    </a:rPr>
                    <a:t>Density Matrix  </a:t>
                  </a:r>
                  <a14:m>
                    <m:oMath xmlns:m="http://schemas.openxmlformats.org/officeDocument/2006/math">
                      <m:acc>
                        <m:accPr>
                          <m:chr m:val="̂"/>
                          <m:ctrlPr>
                            <a:rPr lang="en-AU" sz="2000" b="1" i="1" smtClean="0">
                              <a:solidFill>
                                <a:schemeClr val="tx1"/>
                              </a:solidFill>
                              <a:latin typeface="Cambria Math" panose="02040503050406030204" pitchFamily="18" charset="0"/>
                              <a:ea typeface="Cambria Math" panose="02040503050406030204" pitchFamily="18" charset="0"/>
                            </a:rPr>
                          </m:ctrlPr>
                        </m:accPr>
                        <m:e>
                          <m:r>
                            <a:rPr lang="en-AU" sz="2000" b="1" i="1" smtClean="0">
                              <a:solidFill>
                                <a:schemeClr val="tx1"/>
                              </a:solidFill>
                              <a:latin typeface="Cambria Math" panose="02040503050406030204" pitchFamily="18" charset="0"/>
                              <a:ea typeface="Cambria Math" panose="02040503050406030204" pitchFamily="18" charset="0"/>
                            </a:rPr>
                            <m:t>𝝆</m:t>
                          </m:r>
                        </m:e>
                      </m:acc>
                    </m:oMath>
                  </a14:m>
                  <a:endParaRPr lang="en-AU" sz="2000" b="1" dirty="0">
                    <a:solidFill>
                      <a:schemeClr val="tx1"/>
                    </a:solidFill>
                  </a:endParaRPr>
                </a:p>
              </p:txBody>
            </p:sp>
          </mc:Choice>
          <mc:Fallback xmlns="">
            <p:sp>
              <p:nvSpPr>
                <p:cNvPr id="72" name="TextBox 71">
                  <a:extLst>
                    <a:ext uri="{FF2B5EF4-FFF2-40B4-BE49-F238E27FC236}">
                      <a16:creationId xmlns:a16="http://schemas.microsoft.com/office/drawing/2014/main" id="{E3569679-7965-B74D-AA68-CD2801CE44AA}"/>
                    </a:ext>
                  </a:extLst>
                </p:cNvPr>
                <p:cNvSpPr txBox="1">
                  <a:spLocks noRot="1" noChangeAspect="1" noMove="1" noResize="1" noEditPoints="1" noAdjustHandles="1" noChangeArrowheads="1" noChangeShapeType="1" noTextEdit="1"/>
                </p:cNvSpPr>
                <p:nvPr/>
              </p:nvSpPr>
              <p:spPr>
                <a:xfrm>
                  <a:off x="4841191" y="3878596"/>
                  <a:ext cx="3212391" cy="400110"/>
                </a:xfrm>
                <a:prstGeom prst="rect">
                  <a:avLst/>
                </a:prstGeom>
                <a:blipFill>
                  <a:blip r:embed="rId12"/>
                  <a:stretch>
                    <a:fillRect t="-7576" b="-25758"/>
                  </a:stretch>
                </a:blipFill>
              </p:spPr>
              <p:txBody>
                <a:bodyPr/>
                <a:lstStyle/>
                <a:p>
                  <a:r>
                    <a:rPr lang="en-US">
                      <a:noFill/>
                    </a:rPr>
                    <a:t> </a:t>
                  </a:r>
                </a:p>
              </p:txBody>
            </p:sp>
          </mc:Fallback>
        </mc:AlternateContent>
        <p:pic>
          <p:nvPicPr>
            <p:cNvPr id="1026" name="Picture 2" descr="Density matrix elements ρnm of a squeezed vacuum state |ξ = e ξ * a 2... |  Download Scientific Diagram">
              <a:extLst>
                <a:ext uri="{FF2B5EF4-FFF2-40B4-BE49-F238E27FC236}">
                  <a16:creationId xmlns:a16="http://schemas.microsoft.com/office/drawing/2014/main" id="{96B2BEA9-A4F2-E211-91B3-D0BCF1D5CC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5034" y="4457814"/>
              <a:ext cx="1364784" cy="14184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923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8594F-C11B-894B-98D1-6AF515DE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168" y="2611305"/>
            <a:ext cx="3906772" cy="2537610"/>
          </a:xfrm>
          <a:prstGeom prst="rect">
            <a:avLst/>
          </a:prstGeom>
        </p:spPr>
      </p:pic>
      <p:sp>
        <p:nvSpPr>
          <p:cNvPr id="51" name="Rectangle: Rounded Corners 50">
            <a:extLst>
              <a:ext uri="{FF2B5EF4-FFF2-40B4-BE49-F238E27FC236}">
                <a16:creationId xmlns:a16="http://schemas.microsoft.com/office/drawing/2014/main" id="{587034C7-E1A9-2680-4493-DD1C7A4309BA}"/>
              </a:ext>
            </a:extLst>
          </p:cNvPr>
          <p:cNvSpPr/>
          <p:nvPr/>
        </p:nvSpPr>
        <p:spPr>
          <a:xfrm>
            <a:off x="213943" y="1398466"/>
            <a:ext cx="7891633" cy="4744150"/>
          </a:xfrm>
          <a:prstGeom prst="roundRect">
            <a:avLst>
              <a:gd name="adj" fmla="val 12058"/>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TextBox 7">
            <a:extLst>
              <a:ext uri="{FF2B5EF4-FFF2-40B4-BE49-F238E27FC236}">
                <a16:creationId xmlns:a16="http://schemas.microsoft.com/office/drawing/2014/main" id="{DE03AAE3-6F52-1B3F-6AA2-DEF1BC87AF03}"/>
              </a:ext>
            </a:extLst>
          </p:cNvPr>
          <p:cNvSpPr txBox="1"/>
          <p:nvPr/>
        </p:nvSpPr>
        <p:spPr>
          <a:xfrm>
            <a:off x="380999" y="226195"/>
            <a:ext cx="4525406" cy="584775"/>
          </a:xfrm>
          <a:prstGeom prst="rect">
            <a:avLst/>
          </a:prstGeom>
          <a:noFill/>
        </p:spPr>
        <p:txBody>
          <a:bodyPr wrap="none" rtlCol="0">
            <a:spAutoFit/>
          </a:bodyPr>
          <a:lstStyle/>
          <a:p>
            <a:r>
              <a:rPr lang="en-AU" sz="3200" dirty="0">
                <a:solidFill>
                  <a:schemeClr val="bg1"/>
                </a:solidFill>
              </a:rPr>
              <a:t>Our trapped ion simulator</a:t>
            </a:r>
          </a:p>
        </p:txBody>
      </p:sp>
      <p:sp>
        <p:nvSpPr>
          <p:cNvPr id="7" name="TextBox 6">
            <a:extLst>
              <a:ext uri="{FF2B5EF4-FFF2-40B4-BE49-F238E27FC236}">
                <a16:creationId xmlns:a16="http://schemas.microsoft.com/office/drawing/2014/main" id="{A40DD009-55B8-14DC-3B3E-E145B97FB96B}"/>
              </a:ext>
            </a:extLst>
          </p:cNvPr>
          <p:cNvSpPr txBox="1"/>
          <p:nvPr/>
        </p:nvSpPr>
        <p:spPr>
          <a:xfrm>
            <a:off x="2685566" y="1576632"/>
            <a:ext cx="2790700" cy="369332"/>
          </a:xfrm>
          <a:prstGeom prst="rect">
            <a:avLst/>
          </a:prstGeom>
          <a:noFill/>
        </p:spPr>
        <p:txBody>
          <a:bodyPr wrap="none" rtlCol="0">
            <a:spAutoFit/>
          </a:bodyPr>
          <a:lstStyle/>
          <a:p>
            <a:r>
              <a:rPr lang="en-AU" dirty="0"/>
              <a:t>We use a single </a:t>
            </a:r>
            <a:r>
              <a:rPr lang="en-AU" baseline="30000" dirty="0"/>
              <a:t>171</a:t>
            </a:r>
            <a:r>
              <a:rPr lang="en-AU" dirty="0"/>
              <a:t>Yb</a:t>
            </a:r>
            <a:r>
              <a:rPr lang="en-AU" baseline="30000" dirty="0"/>
              <a:t>+</a:t>
            </a:r>
            <a:r>
              <a:rPr lang="en-AU" dirty="0"/>
              <a:t> ion : </a:t>
            </a:r>
          </a:p>
        </p:txBody>
      </p:sp>
      <p:cxnSp>
        <p:nvCxnSpPr>
          <p:cNvPr id="10" name="Straight Connector 9">
            <a:extLst>
              <a:ext uri="{FF2B5EF4-FFF2-40B4-BE49-F238E27FC236}">
                <a16:creationId xmlns:a16="http://schemas.microsoft.com/office/drawing/2014/main" id="{DF5E6ABC-51F9-5E7D-030B-1EAA257D36A7}"/>
              </a:ext>
            </a:extLst>
          </p:cNvPr>
          <p:cNvCxnSpPr>
            <a:cxnSpLocks/>
          </p:cNvCxnSpPr>
          <p:nvPr/>
        </p:nvCxnSpPr>
        <p:spPr>
          <a:xfrm>
            <a:off x="1396655" y="5312173"/>
            <a:ext cx="11146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C3EAA57-FC5F-7545-ACE0-400274FC810A}"/>
              </a:ext>
            </a:extLst>
          </p:cNvPr>
          <p:cNvCxnSpPr>
            <a:cxnSpLocks/>
          </p:cNvCxnSpPr>
          <p:nvPr/>
        </p:nvCxnSpPr>
        <p:spPr>
          <a:xfrm>
            <a:off x="1396655" y="4915933"/>
            <a:ext cx="11146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D327CF4-7A42-4DA8-FDB4-01A1F27E999F}"/>
              </a:ext>
            </a:extLst>
          </p:cNvPr>
          <p:cNvCxnSpPr>
            <a:cxnSpLocks/>
          </p:cNvCxnSpPr>
          <p:nvPr/>
        </p:nvCxnSpPr>
        <p:spPr>
          <a:xfrm>
            <a:off x="1396654" y="3505145"/>
            <a:ext cx="1114697"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B55C413-B1E9-CE78-DE00-791691D9314E}"/>
              </a:ext>
            </a:extLst>
          </p:cNvPr>
          <p:cNvCxnSpPr>
            <a:cxnSpLocks/>
          </p:cNvCxnSpPr>
          <p:nvPr/>
        </p:nvCxnSpPr>
        <p:spPr>
          <a:xfrm>
            <a:off x="1396653" y="2878128"/>
            <a:ext cx="1114697"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7142B3E-3215-30AC-0EE2-A974B3ECC414}"/>
              </a:ext>
            </a:extLst>
          </p:cNvPr>
          <p:cNvSpPr txBox="1"/>
          <p:nvPr/>
        </p:nvSpPr>
        <p:spPr>
          <a:xfrm>
            <a:off x="761574" y="3320479"/>
            <a:ext cx="1114697" cy="307777"/>
          </a:xfrm>
          <a:prstGeom prst="rect">
            <a:avLst/>
          </a:prstGeom>
          <a:noFill/>
        </p:spPr>
        <p:txBody>
          <a:bodyPr wrap="square">
            <a:spAutoFit/>
          </a:bodyPr>
          <a:lstStyle/>
          <a:p>
            <a:r>
              <a:rPr lang="en-AU" sz="1400" baseline="30000" dirty="0"/>
              <a:t>2</a:t>
            </a:r>
            <a:r>
              <a:rPr lang="en-AU" sz="1400" dirty="0"/>
              <a:t>P</a:t>
            </a:r>
            <a:r>
              <a:rPr lang="en-AU" sz="1400" baseline="-25000" dirty="0"/>
              <a:t>1/2</a:t>
            </a:r>
          </a:p>
        </p:txBody>
      </p:sp>
      <p:sp>
        <p:nvSpPr>
          <p:cNvPr id="19" name="TextBox 18">
            <a:extLst>
              <a:ext uri="{FF2B5EF4-FFF2-40B4-BE49-F238E27FC236}">
                <a16:creationId xmlns:a16="http://schemas.microsoft.com/office/drawing/2014/main" id="{F1B5E25F-03A3-0FA1-F695-631DDC2B0BA4}"/>
              </a:ext>
            </a:extLst>
          </p:cNvPr>
          <p:cNvSpPr txBox="1"/>
          <p:nvPr/>
        </p:nvSpPr>
        <p:spPr>
          <a:xfrm>
            <a:off x="780845" y="4523539"/>
            <a:ext cx="1114697" cy="307777"/>
          </a:xfrm>
          <a:prstGeom prst="rect">
            <a:avLst/>
          </a:prstGeom>
          <a:noFill/>
        </p:spPr>
        <p:txBody>
          <a:bodyPr wrap="square">
            <a:spAutoFit/>
          </a:bodyPr>
          <a:lstStyle/>
          <a:p>
            <a:r>
              <a:rPr lang="en-AU" sz="1400" baseline="30000" dirty="0"/>
              <a:t>2</a:t>
            </a:r>
            <a:r>
              <a:rPr lang="en-AU" sz="1400" dirty="0"/>
              <a:t>S</a:t>
            </a:r>
            <a:r>
              <a:rPr lang="en-AU" sz="1400" baseline="-25000" dirty="0"/>
              <a:t>1/2</a:t>
            </a:r>
          </a:p>
        </p:txBody>
      </p:sp>
      <p:sp>
        <p:nvSpPr>
          <p:cNvPr id="36" name="TextBox 35">
            <a:extLst>
              <a:ext uri="{FF2B5EF4-FFF2-40B4-BE49-F238E27FC236}">
                <a16:creationId xmlns:a16="http://schemas.microsoft.com/office/drawing/2014/main" id="{82C80981-F9CC-E55C-2A1A-2DC750770E3F}"/>
              </a:ext>
            </a:extLst>
          </p:cNvPr>
          <p:cNvSpPr txBox="1"/>
          <p:nvPr/>
        </p:nvSpPr>
        <p:spPr>
          <a:xfrm>
            <a:off x="761574" y="2699470"/>
            <a:ext cx="1114697" cy="307777"/>
          </a:xfrm>
          <a:prstGeom prst="rect">
            <a:avLst/>
          </a:prstGeom>
          <a:noFill/>
        </p:spPr>
        <p:txBody>
          <a:bodyPr wrap="square">
            <a:spAutoFit/>
          </a:bodyPr>
          <a:lstStyle/>
          <a:p>
            <a:r>
              <a:rPr lang="en-AU" sz="1400" baseline="30000" dirty="0"/>
              <a:t>2</a:t>
            </a:r>
            <a:r>
              <a:rPr lang="en-AU" sz="1400" dirty="0"/>
              <a:t>P</a:t>
            </a:r>
            <a:r>
              <a:rPr lang="en-AU" sz="1400" baseline="-25000" dirty="0"/>
              <a:t>3/2</a:t>
            </a:r>
          </a:p>
        </p:txBody>
      </p:sp>
      <p:cxnSp>
        <p:nvCxnSpPr>
          <p:cNvPr id="38" name="Straight Arrow Connector 37">
            <a:extLst>
              <a:ext uri="{FF2B5EF4-FFF2-40B4-BE49-F238E27FC236}">
                <a16:creationId xmlns:a16="http://schemas.microsoft.com/office/drawing/2014/main" id="{0B0BD271-649C-50BF-702B-001DF1A02851}"/>
              </a:ext>
            </a:extLst>
          </p:cNvPr>
          <p:cNvCxnSpPr/>
          <p:nvPr/>
        </p:nvCxnSpPr>
        <p:spPr>
          <a:xfrm flipV="1">
            <a:off x="1775279" y="3255903"/>
            <a:ext cx="0" cy="1660029"/>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1E93B00-AB08-5107-B152-CA5E09B2F823}"/>
              </a:ext>
            </a:extLst>
          </p:cNvPr>
          <p:cNvCxnSpPr>
            <a:cxnSpLocks/>
          </p:cNvCxnSpPr>
          <p:nvPr/>
        </p:nvCxnSpPr>
        <p:spPr>
          <a:xfrm flipV="1">
            <a:off x="1914813" y="3255903"/>
            <a:ext cx="0" cy="2056270"/>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ight Brace 41">
            <a:extLst>
              <a:ext uri="{FF2B5EF4-FFF2-40B4-BE49-F238E27FC236}">
                <a16:creationId xmlns:a16="http://schemas.microsoft.com/office/drawing/2014/main" id="{9903BA4F-DEAD-E840-BD88-1B9E941FCFAC}"/>
              </a:ext>
            </a:extLst>
          </p:cNvPr>
          <p:cNvSpPr/>
          <p:nvPr/>
        </p:nvSpPr>
        <p:spPr>
          <a:xfrm flipH="1">
            <a:off x="1163275" y="4914724"/>
            <a:ext cx="139785" cy="39624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43" name="TextBox 42">
            <a:extLst>
              <a:ext uri="{FF2B5EF4-FFF2-40B4-BE49-F238E27FC236}">
                <a16:creationId xmlns:a16="http://schemas.microsoft.com/office/drawing/2014/main" id="{69EBBD53-9196-4B33-5A0A-AA08E834B68B}"/>
              </a:ext>
            </a:extLst>
          </p:cNvPr>
          <p:cNvSpPr txBox="1"/>
          <p:nvPr/>
        </p:nvSpPr>
        <p:spPr>
          <a:xfrm>
            <a:off x="338366" y="4945551"/>
            <a:ext cx="1114697" cy="307777"/>
          </a:xfrm>
          <a:prstGeom prst="rect">
            <a:avLst/>
          </a:prstGeom>
          <a:noFill/>
        </p:spPr>
        <p:txBody>
          <a:bodyPr wrap="square">
            <a:spAutoFit/>
          </a:bodyPr>
          <a:lstStyle/>
          <a:p>
            <a:r>
              <a:rPr lang="en-AU" sz="1400" dirty="0"/>
              <a:t>12.6 GHz</a:t>
            </a:r>
          </a:p>
        </p:txBody>
      </p:sp>
      <p:cxnSp>
        <p:nvCxnSpPr>
          <p:cNvPr id="44" name="Straight Connector 43">
            <a:extLst>
              <a:ext uri="{FF2B5EF4-FFF2-40B4-BE49-F238E27FC236}">
                <a16:creationId xmlns:a16="http://schemas.microsoft.com/office/drawing/2014/main" id="{3C11B813-4397-99DB-83E5-E9EF43761599}"/>
              </a:ext>
            </a:extLst>
          </p:cNvPr>
          <p:cNvCxnSpPr>
            <a:cxnSpLocks/>
          </p:cNvCxnSpPr>
          <p:nvPr/>
        </p:nvCxnSpPr>
        <p:spPr>
          <a:xfrm>
            <a:off x="1396653" y="3255903"/>
            <a:ext cx="1114697" cy="0"/>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6B1182D-AC10-147C-81F0-03F3C6924C1A}"/>
                  </a:ext>
                </a:extLst>
              </p:cNvPr>
              <p:cNvSpPr txBox="1"/>
              <p:nvPr/>
            </p:nvSpPr>
            <p:spPr>
              <a:xfrm>
                <a:off x="2332089" y="4554317"/>
                <a:ext cx="3382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rPr>
                        <m:t>|</m:t>
                      </m:r>
                      <m:r>
                        <a:rPr lang="en-AU" b="0" i="1" smtClean="0">
                          <a:latin typeface="Cambria Math" panose="02040503050406030204" pitchFamily="18" charset="0"/>
                        </a:rPr>
                        <m:t>1⟩</m:t>
                      </m:r>
                    </m:oMath>
                  </m:oMathPara>
                </a14:m>
                <a:endParaRPr lang="en-AU" dirty="0"/>
              </a:p>
            </p:txBody>
          </p:sp>
        </mc:Choice>
        <mc:Fallback xmlns="">
          <p:sp>
            <p:nvSpPr>
              <p:cNvPr id="45" name="TextBox 44">
                <a:extLst>
                  <a:ext uri="{FF2B5EF4-FFF2-40B4-BE49-F238E27FC236}">
                    <a16:creationId xmlns:a16="http://schemas.microsoft.com/office/drawing/2014/main" id="{E6B1182D-AC10-147C-81F0-03F3C6924C1A}"/>
                  </a:ext>
                </a:extLst>
              </p:cNvPr>
              <p:cNvSpPr txBox="1">
                <a:spLocks noRot="1" noChangeAspect="1" noMove="1" noResize="1" noEditPoints="1" noAdjustHandles="1" noChangeArrowheads="1" noChangeShapeType="1" noTextEdit="1"/>
              </p:cNvSpPr>
              <p:nvPr/>
            </p:nvSpPr>
            <p:spPr>
              <a:xfrm>
                <a:off x="2332089" y="4554317"/>
                <a:ext cx="338233" cy="276999"/>
              </a:xfrm>
              <a:prstGeom prst="rect">
                <a:avLst/>
              </a:prstGeom>
              <a:blipFill>
                <a:blip r:embed="rId4"/>
                <a:stretch>
                  <a:fillRect l="-23636" t="-2174" r="-27273"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400E587-D2B5-6DE4-7E58-A6CBF691AA64}"/>
                  </a:ext>
                </a:extLst>
              </p:cNvPr>
              <p:cNvSpPr txBox="1"/>
              <p:nvPr/>
            </p:nvSpPr>
            <p:spPr>
              <a:xfrm>
                <a:off x="2332088" y="5370020"/>
                <a:ext cx="3382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rPr>
                        <m:t>|</m:t>
                      </m:r>
                      <m:r>
                        <a:rPr lang="en-AU" b="0" i="1" smtClean="0">
                          <a:latin typeface="Cambria Math" panose="02040503050406030204" pitchFamily="18" charset="0"/>
                        </a:rPr>
                        <m:t>0⟩</m:t>
                      </m:r>
                    </m:oMath>
                  </m:oMathPara>
                </a14:m>
                <a:endParaRPr lang="en-AU" dirty="0"/>
              </a:p>
            </p:txBody>
          </p:sp>
        </mc:Choice>
        <mc:Fallback xmlns="">
          <p:sp>
            <p:nvSpPr>
              <p:cNvPr id="46" name="TextBox 45">
                <a:extLst>
                  <a:ext uri="{FF2B5EF4-FFF2-40B4-BE49-F238E27FC236}">
                    <a16:creationId xmlns:a16="http://schemas.microsoft.com/office/drawing/2014/main" id="{E400E587-D2B5-6DE4-7E58-A6CBF691AA64}"/>
                  </a:ext>
                </a:extLst>
              </p:cNvPr>
              <p:cNvSpPr txBox="1">
                <a:spLocks noRot="1" noChangeAspect="1" noMove="1" noResize="1" noEditPoints="1" noAdjustHandles="1" noChangeArrowheads="1" noChangeShapeType="1" noTextEdit="1"/>
              </p:cNvSpPr>
              <p:nvPr/>
            </p:nvSpPr>
            <p:spPr>
              <a:xfrm>
                <a:off x="2332088" y="5370020"/>
                <a:ext cx="338234" cy="276999"/>
              </a:xfrm>
              <a:prstGeom prst="rect">
                <a:avLst/>
              </a:prstGeom>
              <a:blipFill>
                <a:blip r:embed="rId5"/>
                <a:stretch>
                  <a:fillRect l="-23636" t="-2222" r="-27273" b="-35556"/>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DF90DD14-4948-981D-1200-81820F9DD946}"/>
              </a:ext>
            </a:extLst>
          </p:cNvPr>
          <p:cNvSpPr txBox="1"/>
          <p:nvPr/>
        </p:nvSpPr>
        <p:spPr>
          <a:xfrm>
            <a:off x="1334330" y="2195681"/>
            <a:ext cx="1122423" cy="369332"/>
          </a:xfrm>
          <a:prstGeom prst="rect">
            <a:avLst/>
          </a:prstGeom>
          <a:noFill/>
        </p:spPr>
        <p:txBody>
          <a:bodyPr wrap="none" rtlCol="0">
            <a:spAutoFit/>
          </a:bodyPr>
          <a:lstStyle/>
          <a:p>
            <a:r>
              <a:rPr lang="en-AU" i="1" dirty="0"/>
              <a:t>One qubit</a:t>
            </a:r>
          </a:p>
        </p:txBody>
      </p:sp>
      <p:sp>
        <p:nvSpPr>
          <p:cNvPr id="50" name="TextBox 49">
            <a:extLst>
              <a:ext uri="{FF2B5EF4-FFF2-40B4-BE49-F238E27FC236}">
                <a16:creationId xmlns:a16="http://schemas.microsoft.com/office/drawing/2014/main" id="{9ED832C9-A494-FD47-CA38-A8089595AD6F}"/>
              </a:ext>
            </a:extLst>
          </p:cNvPr>
          <p:cNvSpPr txBox="1"/>
          <p:nvPr/>
        </p:nvSpPr>
        <p:spPr>
          <a:xfrm>
            <a:off x="5213048" y="2173007"/>
            <a:ext cx="2953577" cy="369332"/>
          </a:xfrm>
          <a:prstGeom prst="rect">
            <a:avLst/>
          </a:prstGeom>
          <a:noFill/>
        </p:spPr>
        <p:txBody>
          <a:bodyPr wrap="square" rtlCol="0">
            <a:spAutoFit/>
          </a:bodyPr>
          <a:lstStyle/>
          <a:p>
            <a:r>
              <a:rPr lang="en-AU" i="1" dirty="0"/>
              <a:t>Two bosonic modes</a:t>
            </a:r>
          </a:p>
        </p:txBody>
      </p:sp>
      <p:cxnSp>
        <p:nvCxnSpPr>
          <p:cNvPr id="53" name="Straight Connector 52">
            <a:extLst>
              <a:ext uri="{FF2B5EF4-FFF2-40B4-BE49-F238E27FC236}">
                <a16:creationId xmlns:a16="http://schemas.microsoft.com/office/drawing/2014/main" id="{96A9296D-9AA7-42F4-26D4-12D78CACA1BD}"/>
              </a:ext>
            </a:extLst>
          </p:cNvPr>
          <p:cNvCxnSpPr/>
          <p:nvPr/>
        </p:nvCxnSpPr>
        <p:spPr>
          <a:xfrm>
            <a:off x="4059355" y="2302280"/>
            <a:ext cx="0" cy="3206239"/>
          </a:xfrm>
          <a:prstGeom prst="line">
            <a:avLst/>
          </a:prstGeom>
          <a:ln w="19050">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4643355A-A5B3-DEB8-79AB-45303122C80F}"/>
              </a:ext>
            </a:extLst>
          </p:cNvPr>
          <p:cNvSpPr>
            <a:spLocks noGrp="1"/>
          </p:cNvSpPr>
          <p:nvPr>
            <p:ph type="sldNum" sz="quarter" idx="12"/>
          </p:nvPr>
        </p:nvSpPr>
        <p:spPr/>
        <p:txBody>
          <a:bodyPr/>
          <a:lstStyle/>
          <a:p>
            <a:r>
              <a:rPr lang="en-AU" dirty="0"/>
              <a:t>9</a:t>
            </a:r>
          </a:p>
        </p:txBody>
      </p:sp>
      <p:sp>
        <p:nvSpPr>
          <p:cNvPr id="29" name="TextBox 28">
            <a:extLst>
              <a:ext uri="{FF2B5EF4-FFF2-40B4-BE49-F238E27FC236}">
                <a16:creationId xmlns:a16="http://schemas.microsoft.com/office/drawing/2014/main" id="{845EC777-9123-254F-BF42-C235B16D495F}"/>
              </a:ext>
            </a:extLst>
          </p:cNvPr>
          <p:cNvSpPr txBox="1"/>
          <p:nvPr/>
        </p:nvSpPr>
        <p:spPr>
          <a:xfrm>
            <a:off x="3569674" y="131918"/>
            <a:ext cx="5052651" cy="584775"/>
          </a:xfrm>
          <a:prstGeom prst="rect">
            <a:avLst/>
          </a:prstGeom>
          <a:noFill/>
        </p:spPr>
        <p:txBody>
          <a:bodyPr wrap="square" rtlCol="0">
            <a:spAutoFit/>
          </a:bodyPr>
          <a:lstStyle/>
          <a:p>
            <a:pPr algn="ctr"/>
            <a:r>
              <a:rPr lang="en-AU" sz="3200" b="1" dirty="0">
                <a:solidFill>
                  <a:srgbClr val="DC5F12"/>
                </a:solidFill>
              </a:rPr>
              <a:t>Experimental System</a:t>
            </a:r>
          </a:p>
        </p:txBody>
      </p:sp>
      <p:grpSp>
        <p:nvGrpSpPr>
          <p:cNvPr id="26" name="Group 25">
            <a:extLst>
              <a:ext uri="{FF2B5EF4-FFF2-40B4-BE49-F238E27FC236}">
                <a16:creationId xmlns:a16="http://schemas.microsoft.com/office/drawing/2014/main" id="{FC67DEAB-5C66-7146-BCD1-6AD76B1C4AC5}"/>
              </a:ext>
            </a:extLst>
          </p:cNvPr>
          <p:cNvGrpSpPr/>
          <p:nvPr/>
        </p:nvGrpSpPr>
        <p:grpSpPr>
          <a:xfrm>
            <a:off x="-5133997" y="3029251"/>
            <a:ext cx="4114089" cy="1127355"/>
            <a:chOff x="1139687" y="1232452"/>
            <a:chExt cx="8726950" cy="2391385"/>
          </a:xfrm>
        </p:grpSpPr>
        <p:pic>
          <p:nvPicPr>
            <p:cNvPr id="27" name="Picture 26">
              <a:extLst>
                <a:ext uri="{FF2B5EF4-FFF2-40B4-BE49-F238E27FC236}">
                  <a16:creationId xmlns:a16="http://schemas.microsoft.com/office/drawing/2014/main" id="{A982072B-7FD7-054B-873E-FF262C82A2F8}"/>
                </a:ext>
              </a:extLst>
            </p:cNvPr>
            <p:cNvPicPr>
              <a:picLocks noChangeAspect="1"/>
            </p:cNvPicPr>
            <p:nvPr/>
          </p:nvPicPr>
          <p:blipFill rotWithShape="1">
            <a:blip r:embed="rId6">
              <a:extLst>
                <a:ext uri="{28A0092B-C50C-407E-A947-70E740481C1C}">
                  <a14:useLocalDpi xmlns:a14="http://schemas.microsoft.com/office/drawing/2010/main" val="0"/>
                </a:ext>
              </a:extLst>
            </a:blip>
            <a:srcRect l="874" t="23990" r="-874" b="53799"/>
            <a:stretch/>
          </p:blipFill>
          <p:spPr>
            <a:xfrm>
              <a:off x="1918153" y="1678078"/>
              <a:ext cx="7948484" cy="1945759"/>
            </a:xfrm>
            <a:prstGeom prst="rect">
              <a:avLst/>
            </a:prstGeom>
          </p:spPr>
        </p:pic>
        <p:sp>
          <p:nvSpPr>
            <p:cNvPr id="28" name="Rectangle 27">
              <a:extLst>
                <a:ext uri="{FF2B5EF4-FFF2-40B4-BE49-F238E27FC236}">
                  <a16:creationId xmlns:a16="http://schemas.microsoft.com/office/drawing/2014/main" id="{C6D1344A-B9AB-D449-86FB-DE8CD65AD55B}"/>
                </a:ext>
              </a:extLst>
            </p:cNvPr>
            <p:cNvSpPr/>
            <p:nvPr/>
          </p:nvSpPr>
          <p:spPr>
            <a:xfrm>
              <a:off x="1139687" y="1232452"/>
              <a:ext cx="1524000" cy="848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A9071E78-5839-B041-850B-138568A5D166}"/>
              </a:ext>
            </a:extLst>
          </p:cNvPr>
          <p:cNvSpPr/>
          <p:nvPr/>
        </p:nvSpPr>
        <p:spPr>
          <a:xfrm>
            <a:off x="12959020" y="5221147"/>
            <a:ext cx="1143000" cy="4454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F75A79-9C4E-9E4C-8592-D1469FF62D41}"/>
              </a:ext>
            </a:extLst>
          </p:cNvPr>
          <p:cNvSpPr/>
          <p:nvPr/>
        </p:nvSpPr>
        <p:spPr>
          <a:xfrm>
            <a:off x="14097030" y="5965636"/>
            <a:ext cx="624255" cy="353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E0AA70C-0A8F-0D4F-B310-6B70073B0B2D}"/>
              </a:ext>
            </a:extLst>
          </p:cNvPr>
          <p:cNvSpPr/>
          <p:nvPr/>
        </p:nvSpPr>
        <p:spPr>
          <a:xfrm>
            <a:off x="12752013" y="4834402"/>
            <a:ext cx="418267" cy="353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79A952E-92C7-B849-8594-8361BFD4C191}"/>
              </a:ext>
            </a:extLst>
          </p:cNvPr>
          <p:cNvSpPr txBox="1"/>
          <p:nvPr/>
        </p:nvSpPr>
        <p:spPr>
          <a:xfrm>
            <a:off x="2009001" y="3804054"/>
            <a:ext cx="1824485" cy="523220"/>
          </a:xfrm>
          <a:prstGeom prst="rect">
            <a:avLst/>
          </a:prstGeom>
          <a:noFill/>
        </p:spPr>
        <p:txBody>
          <a:bodyPr wrap="square">
            <a:spAutoFit/>
          </a:bodyPr>
          <a:lstStyle/>
          <a:p>
            <a:r>
              <a:rPr lang="en-AU" sz="1400" dirty="0"/>
              <a:t>355 nm stimulated Raman transition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B1B005-0E8E-2E40-923F-9DD8B34E5B0E}"/>
                  </a:ext>
                </a:extLst>
              </p:cNvPr>
              <p:cNvSpPr txBox="1"/>
              <p:nvPr/>
            </p:nvSpPr>
            <p:spPr>
              <a:xfrm>
                <a:off x="4485839" y="5663641"/>
                <a:ext cx="3283591" cy="318036"/>
              </a:xfrm>
              <a:prstGeom prst="rect">
                <a:avLst/>
              </a:prstGeom>
              <a:noFill/>
            </p:spPr>
            <p:txBody>
              <a:bodyPr wrap="none" lIns="0" tIns="0" rIns="0" bIns="0" rtlCol="0">
                <a:spAutoFit/>
              </a:bodyPr>
              <a:lstStyle/>
              <a:p>
                <a14:m>
                  <m:oMath xmlns:m="http://schemas.openxmlformats.org/officeDocument/2006/math">
                    <m:d>
                      <m:dPr>
                        <m:begChr m:val="{"/>
                        <m:endChr m:val="}"/>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Ω</m:t>
                            </m:r>
                          </m:e>
                          <m:sub>
                            <m:r>
                              <a:rPr lang="en-AU" b="0" i="1" smtClean="0">
                                <a:latin typeface="Cambria Math" panose="02040503050406030204" pitchFamily="18" charset="0"/>
                              </a:rPr>
                              <m:t>𝑥</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Ω</m:t>
                            </m:r>
                          </m:e>
                          <m:sub>
                            <m:r>
                              <a:rPr lang="en-AU" b="0" i="1" smtClean="0">
                                <a:latin typeface="Cambria Math" panose="02040503050406030204" pitchFamily="18" charset="0"/>
                              </a:rPr>
                              <m:t>𝑦</m:t>
                            </m:r>
                          </m:sub>
                        </m:sSub>
                      </m:e>
                    </m:d>
                    <m:r>
                      <a:rPr lang="en-AU" b="0" i="1" smtClean="0">
                        <a:latin typeface="Cambria Math" panose="02040503050406030204" pitchFamily="18" charset="0"/>
                      </a:rPr>
                      <m:t>=2</m:t>
                    </m:r>
                    <m:r>
                      <a:rPr lang="en-AU" b="0" i="1" smtClean="0">
                        <a:latin typeface="Cambria Math" panose="02040503050406030204" pitchFamily="18" charset="0"/>
                      </a:rPr>
                      <m:t>𝜋</m:t>
                    </m:r>
                    <m:r>
                      <a:rPr lang="en-AU" b="0" i="1" smtClean="0">
                        <a:latin typeface="Cambria Math" panose="02040503050406030204" pitchFamily="18" charset="0"/>
                      </a:rPr>
                      <m:t> × </m:t>
                    </m:r>
                    <m:d>
                      <m:dPr>
                        <m:begChr m:val="{"/>
                        <m:endChr m:val="}"/>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1.33,1.51</m:t>
                        </m:r>
                      </m:e>
                    </m:d>
                  </m:oMath>
                </a14:m>
                <a:r>
                  <a:rPr lang="en-US" dirty="0"/>
                  <a:t> MHz </a:t>
                </a:r>
              </a:p>
            </p:txBody>
          </p:sp>
        </mc:Choice>
        <mc:Fallback xmlns="">
          <p:sp>
            <p:nvSpPr>
              <p:cNvPr id="14" name="TextBox 13">
                <a:extLst>
                  <a:ext uri="{FF2B5EF4-FFF2-40B4-BE49-F238E27FC236}">
                    <a16:creationId xmlns:a16="http://schemas.microsoft.com/office/drawing/2014/main" id="{43B1B005-0E8E-2E40-923F-9DD8B34E5B0E}"/>
                  </a:ext>
                </a:extLst>
              </p:cNvPr>
              <p:cNvSpPr txBox="1">
                <a:spLocks noRot="1" noChangeAspect="1" noMove="1" noResize="1" noEditPoints="1" noAdjustHandles="1" noChangeArrowheads="1" noChangeShapeType="1" noTextEdit="1"/>
              </p:cNvSpPr>
              <p:nvPr/>
            </p:nvSpPr>
            <p:spPr>
              <a:xfrm>
                <a:off x="4485839" y="5663641"/>
                <a:ext cx="3283591" cy="318036"/>
              </a:xfrm>
              <a:prstGeom prst="rect">
                <a:avLst/>
              </a:prstGeom>
              <a:blipFill>
                <a:blip r:embed="rId7"/>
                <a:stretch>
                  <a:fillRect t="-17308" r="-6308" b="-40385"/>
                </a:stretch>
              </a:blipFill>
            </p:spPr>
            <p:txBody>
              <a:bodyPr/>
              <a:lstStyle/>
              <a:p>
                <a:r>
                  <a:rPr lang="en-US">
                    <a:noFill/>
                  </a:rPr>
                  <a:t> </a:t>
                </a:r>
              </a:p>
            </p:txBody>
          </p:sp>
        </mc:Fallback>
      </mc:AlternateContent>
      <p:sp>
        <p:nvSpPr>
          <p:cNvPr id="41" name="Rectangle: Rounded Corners 50">
            <a:extLst>
              <a:ext uri="{FF2B5EF4-FFF2-40B4-BE49-F238E27FC236}">
                <a16:creationId xmlns:a16="http://schemas.microsoft.com/office/drawing/2014/main" id="{60843C32-D987-014C-A998-2CE277C56604}"/>
              </a:ext>
            </a:extLst>
          </p:cNvPr>
          <p:cNvSpPr/>
          <p:nvPr/>
        </p:nvSpPr>
        <p:spPr>
          <a:xfrm>
            <a:off x="8709824" y="1398466"/>
            <a:ext cx="3273550" cy="4744150"/>
          </a:xfrm>
          <a:prstGeom prst="round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TextBox 15">
            <a:extLst>
              <a:ext uri="{FF2B5EF4-FFF2-40B4-BE49-F238E27FC236}">
                <a16:creationId xmlns:a16="http://schemas.microsoft.com/office/drawing/2014/main" id="{12766C33-CE65-924F-A389-F851ADB49472}"/>
              </a:ext>
            </a:extLst>
          </p:cNvPr>
          <p:cNvSpPr txBox="1"/>
          <p:nvPr/>
        </p:nvSpPr>
        <p:spPr>
          <a:xfrm>
            <a:off x="9145738" y="1576632"/>
            <a:ext cx="2425409" cy="369332"/>
          </a:xfrm>
          <a:prstGeom prst="rect">
            <a:avLst/>
          </a:prstGeom>
          <a:noFill/>
        </p:spPr>
        <p:txBody>
          <a:bodyPr wrap="square" rtlCol="0">
            <a:spAutoFit/>
          </a:bodyPr>
          <a:lstStyle/>
          <a:p>
            <a:pPr algn="ctr"/>
            <a:r>
              <a:rPr lang="en-US" dirty="0">
                <a:solidFill>
                  <a:schemeClr val="accent6">
                    <a:lumMod val="75000"/>
                  </a:schemeClr>
                </a:solidFill>
              </a:rPr>
              <a:t>Decoherence</a:t>
            </a:r>
          </a:p>
        </p:txBody>
      </p:sp>
      <p:sp>
        <p:nvSpPr>
          <p:cNvPr id="47" name="TextBox 46">
            <a:extLst>
              <a:ext uri="{FF2B5EF4-FFF2-40B4-BE49-F238E27FC236}">
                <a16:creationId xmlns:a16="http://schemas.microsoft.com/office/drawing/2014/main" id="{C0DCF01B-5F33-094E-9CE8-B9BF060DDF4B}"/>
              </a:ext>
            </a:extLst>
          </p:cNvPr>
          <p:cNvSpPr txBox="1"/>
          <p:nvPr/>
        </p:nvSpPr>
        <p:spPr>
          <a:xfrm>
            <a:off x="7967748" y="3693186"/>
            <a:ext cx="4757701" cy="646331"/>
          </a:xfrm>
          <a:prstGeom prst="rect">
            <a:avLst/>
          </a:prstGeom>
          <a:noFill/>
        </p:spPr>
        <p:txBody>
          <a:bodyPr wrap="square">
            <a:spAutoFit/>
          </a:bodyPr>
          <a:lstStyle/>
          <a:p>
            <a:pPr algn="ctr"/>
            <a:r>
              <a:rPr lang="en-US" sz="1800" b="1" dirty="0"/>
              <a:t>Radial Mode Motional heating:</a:t>
            </a:r>
          </a:p>
          <a:p>
            <a:pPr algn="ctr"/>
            <a:r>
              <a:rPr lang="en-US" sz="1800" dirty="0"/>
              <a:t> 0.2 quanta/s</a:t>
            </a:r>
          </a:p>
        </p:txBody>
      </p:sp>
      <p:sp>
        <p:nvSpPr>
          <p:cNvPr id="52" name="TextBox 51">
            <a:extLst>
              <a:ext uri="{FF2B5EF4-FFF2-40B4-BE49-F238E27FC236}">
                <a16:creationId xmlns:a16="http://schemas.microsoft.com/office/drawing/2014/main" id="{2B8983D0-619E-DA41-B558-9223B644FB74}"/>
              </a:ext>
            </a:extLst>
          </p:cNvPr>
          <p:cNvSpPr txBox="1"/>
          <p:nvPr/>
        </p:nvSpPr>
        <p:spPr>
          <a:xfrm>
            <a:off x="7896951" y="2446216"/>
            <a:ext cx="4757701" cy="646331"/>
          </a:xfrm>
          <a:prstGeom prst="rect">
            <a:avLst/>
          </a:prstGeom>
          <a:noFill/>
        </p:spPr>
        <p:txBody>
          <a:bodyPr wrap="square">
            <a:spAutoFit/>
          </a:bodyPr>
          <a:lstStyle/>
          <a:p>
            <a:pPr algn="ctr"/>
            <a:r>
              <a:rPr lang="en-US" sz="1800" b="1" dirty="0"/>
              <a:t>Radial Mode Dephasing:</a:t>
            </a:r>
          </a:p>
          <a:p>
            <a:pPr algn="ctr"/>
            <a:r>
              <a:rPr lang="en-US" sz="1800" dirty="0"/>
              <a:t> 50 </a:t>
            </a:r>
            <a:r>
              <a:rPr lang="en-US" sz="1800" dirty="0" err="1"/>
              <a:t>ms</a:t>
            </a:r>
            <a:endParaRPr lang="en-US" sz="1800" dirty="0"/>
          </a:p>
        </p:txBody>
      </p:sp>
      <p:sp>
        <p:nvSpPr>
          <p:cNvPr id="54" name="TextBox 53">
            <a:extLst>
              <a:ext uri="{FF2B5EF4-FFF2-40B4-BE49-F238E27FC236}">
                <a16:creationId xmlns:a16="http://schemas.microsoft.com/office/drawing/2014/main" id="{16653F06-627D-DB49-A558-D7CA9152036D}"/>
              </a:ext>
            </a:extLst>
          </p:cNvPr>
          <p:cNvSpPr txBox="1"/>
          <p:nvPr/>
        </p:nvSpPr>
        <p:spPr>
          <a:xfrm>
            <a:off x="7909809" y="4854416"/>
            <a:ext cx="4757701" cy="646331"/>
          </a:xfrm>
          <a:prstGeom prst="rect">
            <a:avLst/>
          </a:prstGeom>
          <a:noFill/>
        </p:spPr>
        <p:txBody>
          <a:bodyPr wrap="square">
            <a:spAutoFit/>
          </a:bodyPr>
          <a:lstStyle/>
          <a:p>
            <a:pPr algn="ctr"/>
            <a:r>
              <a:rPr lang="en-US" b="1" dirty="0"/>
              <a:t>Qubit </a:t>
            </a:r>
            <a:r>
              <a:rPr lang="en-US" sz="1800" b="1" dirty="0"/>
              <a:t>Dephasing:</a:t>
            </a:r>
          </a:p>
          <a:p>
            <a:pPr algn="ctr"/>
            <a:r>
              <a:rPr lang="en-US" sz="1800" dirty="0"/>
              <a:t> 8.7 s</a:t>
            </a:r>
          </a:p>
        </p:txBody>
      </p:sp>
      <p:pic>
        <p:nvPicPr>
          <p:cNvPr id="13" name="Picture 12" descr="A group of black objects with a blue ball and a blue dot&#10;&#10;Description automatically generated">
            <a:extLst>
              <a:ext uri="{FF2B5EF4-FFF2-40B4-BE49-F238E27FC236}">
                <a16:creationId xmlns:a16="http://schemas.microsoft.com/office/drawing/2014/main" id="{24E9BDE9-F835-0840-A033-6CD40C90C3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09067" y="1758174"/>
            <a:ext cx="3125436" cy="2496895"/>
          </a:xfrm>
          <a:prstGeom prst="rect">
            <a:avLst/>
          </a:prstGeom>
        </p:spPr>
      </p:pic>
      <p:sp>
        <p:nvSpPr>
          <p:cNvPr id="18" name="TextBox 17">
            <a:extLst>
              <a:ext uri="{FF2B5EF4-FFF2-40B4-BE49-F238E27FC236}">
                <a16:creationId xmlns:a16="http://schemas.microsoft.com/office/drawing/2014/main" id="{AEF6209F-1322-A945-9AE0-993FB5397AED}"/>
              </a:ext>
            </a:extLst>
          </p:cNvPr>
          <p:cNvSpPr txBox="1"/>
          <p:nvPr/>
        </p:nvSpPr>
        <p:spPr>
          <a:xfrm>
            <a:off x="7225673" y="2542339"/>
            <a:ext cx="724782" cy="369332"/>
          </a:xfrm>
          <a:prstGeom prst="rect">
            <a:avLst/>
          </a:prstGeom>
          <a:noFill/>
        </p:spPr>
        <p:txBody>
          <a:bodyPr wrap="square" rtlCol="0">
            <a:spAutoFit/>
          </a:bodyPr>
          <a:lstStyle/>
          <a:p>
            <a:r>
              <a:rPr lang="en-US" dirty="0"/>
              <a:t>GND</a:t>
            </a:r>
          </a:p>
        </p:txBody>
      </p:sp>
      <p:sp>
        <p:nvSpPr>
          <p:cNvPr id="55" name="TextBox 54">
            <a:extLst>
              <a:ext uri="{FF2B5EF4-FFF2-40B4-BE49-F238E27FC236}">
                <a16:creationId xmlns:a16="http://schemas.microsoft.com/office/drawing/2014/main" id="{058FF81F-4618-7C45-98EF-42D9C0B157FC}"/>
              </a:ext>
            </a:extLst>
          </p:cNvPr>
          <p:cNvSpPr txBox="1"/>
          <p:nvPr/>
        </p:nvSpPr>
        <p:spPr>
          <a:xfrm>
            <a:off x="4485839" y="5121031"/>
            <a:ext cx="724782" cy="369332"/>
          </a:xfrm>
          <a:prstGeom prst="rect">
            <a:avLst/>
          </a:prstGeom>
          <a:noFill/>
        </p:spPr>
        <p:txBody>
          <a:bodyPr wrap="square" rtlCol="0">
            <a:spAutoFit/>
          </a:bodyPr>
          <a:lstStyle/>
          <a:p>
            <a:r>
              <a:rPr lang="en-US" dirty="0"/>
              <a:t>GND</a:t>
            </a:r>
          </a:p>
        </p:txBody>
      </p:sp>
      <p:sp>
        <p:nvSpPr>
          <p:cNvPr id="56" name="TextBox 55">
            <a:extLst>
              <a:ext uri="{FF2B5EF4-FFF2-40B4-BE49-F238E27FC236}">
                <a16:creationId xmlns:a16="http://schemas.microsoft.com/office/drawing/2014/main" id="{ADADD0A1-E68F-5D4A-9D0B-1A3EF2AEEBAB}"/>
              </a:ext>
            </a:extLst>
          </p:cNvPr>
          <p:cNvSpPr txBox="1"/>
          <p:nvPr/>
        </p:nvSpPr>
        <p:spPr>
          <a:xfrm>
            <a:off x="4579058" y="2542339"/>
            <a:ext cx="724782" cy="369332"/>
          </a:xfrm>
          <a:prstGeom prst="rect">
            <a:avLst/>
          </a:prstGeom>
          <a:noFill/>
        </p:spPr>
        <p:txBody>
          <a:bodyPr wrap="square" rtlCol="0">
            <a:spAutoFit/>
          </a:bodyPr>
          <a:lstStyle/>
          <a:p>
            <a:r>
              <a:rPr lang="en-US" dirty="0"/>
              <a:t>RF</a:t>
            </a:r>
          </a:p>
        </p:txBody>
      </p:sp>
      <p:sp>
        <p:nvSpPr>
          <p:cNvPr id="57" name="TextBox 56">
            <a:extLst>
              <a:ext uri="{FF2B5EF4-FFF2-40B4-BE49-F238E27FC236}">
                <a16:creationId xmlns:a16="http://schemas.microsoft.com/office/drawing/2014/main" id="{36BC0401-FC46-ED47-8C44-9EAF6C4B84B9}"/>
              </a:ext>
            </a:extLst>
          </p:cNvPr>
          <p:cNvSpPr txBox="1"/>
          <p:nvPr/>
        </p:nvSpPr>
        <p:spPr>
          <a:xfrm>
            <a:off x="7407039" y="5121031"/>
            <a:ext cx="724782" cy="369332"/>
          </a:xfrm>
          <a:prstGeom prst="rect">
            <a:avLst/>
          </a:prstGeom>
          <a:noFill/>
        </p:spPr>
        <p:txBody>
          <a:bodyPr wrap="square" rtlCol="0">
            <a:spAutoFit/>
          </a:bodyPr>
          <a:lstStyle/>
          <a:p>
            <a:r>
              <a:rPr lang="en-US" dirty="0"/>
              <a:t>RF</a:t>
            </a:r>
          </a:p>
        </p:txBody>
      </p:sp>
      <p:sp>
        <p:nvSpPr>
          <p:cNvPr id="2" name="Rectangle 1">
            <a:extLst>
              <a:ext uri="{FF2B5EF4-FFF2-40B4-BE49-F238E27FC236}">
                <a16:creationId xmlns:a16="http://schemas.microsoft.com/office/drawing/2014/main" id="{457BB3C5-6CC5-8642-A156-2E1EC691382C}"/>
              </a:ext>
            </a:extLst>
          </p:cNvPr>
          <p:cNvSpPr/>
          <p:nvPr/>
        </p:nvSpPr>
        <p:spPr>
          <a:xfrm>
            <a:off x="6668814" y="3762703"/>
            <a:ext cx="210207" cy="492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15B04E81-4DB1-474F-8987-79FE6D08B05A}"/>
                  </a:ext>
                </a:extLst>
              </p:cNvPr>
              <p:cNvSpPr txBox="1"/>
              <p:nvPr/>
            </p:nvSpPr>
            <p:spPr>
              <a:xfrm>
                <a:off x="6562076" y="3762703"/>
                <a:ext cx="388342"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1200" i="1" smtClean="0">
                          <a:latin typeface="Cambria Math" panose="02040503050406030204" pitchFamily="18" charset="0"/>
                        </a:rPr>
                        <m:t>|</m:t>
                      </m:r>
                      <m:r>
                        <a:rPr lang="en-AU" sz="1200" b="0" i="1" smtClean="0">
                          <a:latin typeface="Cambria Math" panose="02040503050406030204" pitchFamily="18" charset="0"/>
                        </a:rPr>
                        <m:t>1⟩</m:t>
                      </m:r>
                    </m:oMath>
                  </m:oMathPara>
                </a14:m>
                <a:endParaRPr lang="en-AU" sz="1200" dirty="0"/>
              </a:p>
            </p:txBody>
          </p:sp>
        </mc:Choice>
        <mc:Fallback xmlns="">
          <p:sp>
            <p:nvSpPr>
              <p:cNvPr id="48" name="TextBox 47">
                <a:extLst>
                  <a:ext uri="{FF2B5EF4-FFF2-40B4-BE49-F238E27FC236}">
                    <a16:creationId xmlns:a16="http://schemas.microsoft.com/office/drawing/2014/main" id="{15B04E81-4DB1-474F-8987-79FE6D08B05A}"/>
                  </a:ext>
                </a:extLst>
              </p:cNvPr>
              <p:cNvSpPr txBox="1">
                <a:spLocks noRot="1" noChangeAspect="1" noMove="1" noResize="1" noEditPoints="1" noAdjustHandles="1" noChangeArrowheads="1" noChangeShapeType="1" noTextEdit="1"/>
              </p:cNvSpPr>
              <p:nvPr/>
            </p:nvSpPr>
            <p:spPr>
              <a:xfrm>
                <a:off x="6562076" y="3762703"/>
                <a:ext cx="388342" cy="184666"/>
              </a:xfrm>
              <a:prstGeom prst="rect">
                <a:avLst/>
              </a:prstGeom>
              <a:blipFill>
                <a:blip r:embed="rId9"/>
                <a:stretch>
                  <a:fillRect t="-3226"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A24B183-9B5D-D843-B9E6-4667C8465BFD}"/>
                  </a:ext>
                </a:extLst>
              </p:cNvPr>
              <p:cNvSpPr txBox="1"/>
              <p:nvPr/>
            </p:nvSpPr>
            <p:spPr>
              <a:xfrm>
                <a:off x="6562075" y="4057975"/>
                <a:ext cx="388343"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1200" i="1" smtClean="0">
                          <a:latin typeface="Cambria Math" panose="02040503050406030204" pitchFamily="18" charset="0"/>
                        </a:rPr>
                        <m:t>|</m:t>
                      </m:r>
                      <m:r>
                        <a:rPr lang="en-AU" sz="1200" b="0" i="1" smtClean="0">
                          <a:latin typeface="Cambria Math" panose="02040503050406030204" pitchFamily="18" charset="0"/>
                        </a:rPr>
                        <m:t>0⟩</m:t>
                      </m:r>
                    </m:oMath>
                  </m:oMathPara>
                </a14:m>
                <a:endParaRPr lang="en-AU" sz="1200" dirty="0"/>
              </a:p>
            </p:txBody>
          </p:sp>
        </mc:Choice>
        <mc:Fallback xmlns="">
          <p:sp>
            <p:nvSpPr>
              <p:cNvPr id="58" name="TextBox 57">
                <a:extLst>
                  <a:ext uri="{FF2B5EF4-FFF2-40B4-BE49-F238E27FC236}">
                    <a16:creationId xmlns:a16="http://schemas.microsoft.com/office/drawing/2014/main" id="{DA24B183-9B5D-D843-B9E6-4667C8465BFD}"/>
                  </a:ext>
                </a:extLst>
              </p:cNvPr>
              <p:cNvSpPr txBox="1">
                <a:spLocks noRot="1" noChangeAspect="1" noMove="1" noResize="1" noEditPoints="1" noAdjustHandles="1" noChangeArrowheads="1" noChangeShapeType="1" noTextEdit="1"/>
              </p:cNvSpPr>
              <p:nvPr/>
            </p:nvSpPr>
            <p:spPr>
              <a:xfrm>
                <a:off x="6562075" y="4057975"/>
                <a:ext cx="388343" cy="184666"/>
              </a:xfrm>
              <a:prstGeom prst="rect">
                <a:avLst/>
              </a:prstGeom>
              <a:blipFill>
                <a:blip r:embed="rId10"/>
                <a:stretch>
                  <a:fillRect t="-6667" b="-33333"/>
                </a:stretch>
              </a:blipFill>
            </p:spPr>
            <p:txBody>
              <a:bodyPr/>
              <a:lstStyle/>
              <a:p>
                <a:r>
                  <a:rPr lang="en-US">
                    <a:noFill/>
                  </a:rPr>
                  <a:t> </a:t>
                </a:r>
              </a:p>
            </p:txBody>
          </p:sp>
        </mc:Fallback>
      </mc:AlternateContent>
    </p:spTree>
    <p:extLst>
      <p:ext uri="{BB962C8B-B14F-4D97-AF65-F5344CB8AC3E}">
        <p14:creationId xmlns:p14="http://schemas.microsoft.com/office/powerpoint/2010/main" val="1091919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0.8|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otalTime>96223</TotalTime>
  <Words>4882</Words>
  <Application>Microsoft Macintosh PowerPoint</Application>
  <PresentationFormat>Widescreen</PresentationFormat>
  <Paragraphs>781</Paragraphs>
  <Slides>34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Calibri</vt:lpstr>
      <vt:lpstr>Calibri Light</vt:lpstr>
      <vt:lpstr>Cambria Math</vt:lpstr>
      <vt:lpstr>Proxima Nova</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 Valahu</dc:creator>
  <cp:lastModifiedBy>Vassili Matsos</cp:lastModifiedBy>
  <cp:revision>25</cp:revision>
  <dcterms:created xsi:type="dcterms:W3CDTF">2023-06-05T10:39:17Z</dcterms:created>
  <dcterms:modified xsi:type="dcterms:W3CDTF">2025-11-03T05:10:42Z</dcterms:modified>
</cp:coreProperties>
</file>